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4.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handoutMasterIdLst>
    <p:handoutMasterId r:id="rId34"/>
  </p:handoutMasterIdLst>
  <p:sldIdLst>
    <p:sldId id="964" r:id="rId5"/>
    <p:sldId id="485" r:id="rId6"/>
    <p:sldId id="1006" r:id="rId7"/>
    <p:sldId id="1457" r:id="rId8"/>
    <p:sldId id="1465" r:id="rId9"/>
    <p:sldId id="1351" r:id="rId10"/>
    <p:sldId id="1374" r:id="rId11"/>
    <p:sldId id="493" r:id="rId12"/>
    <p:sldId id="1446" r:id="rId13"/>
    <p:sldId id="1468" r:id="rId14"/>
    <p:sldId id="1472" r:id="rId15"/>
    <p:sldId id="698" r:id="rId16"/>
    <p:sldId id="701" r:id="rId17"/>
    <p:sldId id="1469" r:id="rId18"/>
    <p:sldId id="1451" r:id="rId19"/>
    <p:sldId id="1461" r:id="rId20"/>
    <p:sldId id="1450" r:id="rId21"/>
    <p:sldId id="1470" r:id="rId22"/>
    <p:sldId id="1454" r:id="rId23"/>
    <p:sldId id="1459" r:id="rId24"/>
    <p:sldId id="826" r:id="rId25"/>
    <p:sldId id="790" r:id="rId26"/>
    <p:sldId id="780" r:id="rId27"/>
    <p:sldId id="293" r:id="rId28"/>
    <p:sldId id="808" r:id="rId29"/>
    <p:sldId id="807" r:id="rId30"/>
    <p:sldId id="1452" r:id="rId31"/>
    <p:sldId id="1421" r:id="rId3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172" autoAdjust="0"/>
    <p:restoredTop sz="79818"/>
  </p:normalViewPr>
  <p:slideViewPr>
    <p:cSldViewPr snapToGrid="0" snapToObjects="1">
      <p:cViewPr varScale="1">
        <p:scale>
          <a:sx n="106" d="100"/>
          <a:sy n="106" d="100"/>
        </p:scale>
        <p:origin x="176" y="392"/>
      </p:cViewPr>
      <p:guideLst>
        <p:guide orient="horz" pos="1620"/>
        <p:guide pos="2880"/>
      </p:guideLst>
    </p:cSldViewPr>
  </p:slideViewPr>
  <p:notesTextViewPr>
    <p:cViewPr>
      <p:scale>
        <a:sx n="95" d="100"/>
        <a:sy n="95" d="100"/>
      </p:scale>
      <p:origin x="0" y="0"/>
    </p:cViewPr>
  </p:notesTextViewPr>
  <p:sorterViewPr>
    <p:cViewPr varScale="1">
      <p:scale>
        <a:sx n="1" d="1"/>
        <a:sy n="1" d="1"/>
      </p:scale>
      <p:origin x="0" y="0"/>
    </p:cViewPr>
  </p:sorterViewPr>
  <p:notesViewPr>
    <p:cSldViewPr snapToGrid="0" snapToObjects="1">
      <p:cViewPr varScale="1">
        <p:scale>
          <a:sx n="97" d="100"/>
          <a:sy n="97" d="100"/>
        </p:scale>
        <p:origin x="4328"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AA0D57-ABFF-F842-9489-18243E50E8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8CE3892-3B4D-9942-81D4-AD555B28B71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29144F-8812-A742-B880-5CC9A7EC4FAA}" type="datetimeFigureOut">
              <a:rPr lang="en-US" smtClean="0"/>
              <a:t>5/5/22</a:t>
            </a:fld>
            <a:endParaRPr lang="en-US"/>
          </a:p>
        </p:txBody>
      </p:sp>
      <p:sp>
        <p:nvSpPr>
          <p:cNvPr id="4" name="Footer Placeholder 3">
            <a:extLst>
              <a:ext uri="{FF2B5EF4-FFF2-40B4-BE49-F238E27FC236}">
                <a16:creationId xmlns:a16="http://schemas.microsoft.com/office/drawing/2014/main" id="{05642C9F-AA49-B042-ACB2-77FF3895016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F579821-CE82-704E-B82C-D9679E6826C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60D13A-DE82-8247-A2E7-9065B04A4B52}" type="slidenum">
              <a:rPr lang="en-US" smtClean="0"/>
              <a:t>‹#›</a:t>
            </a:fld>
            <a:endParaRPr lang="en-US"/>
          </a:p>
        </p:txBody>
      </p:sp>
    </p:spTree>
    <p:extLst>
      <p:ext uri="{BB962C8B-B14F-4D97-AF65-F5344CB8AC3E}">
        <p14:creationId xmlns:p14="http://schemas.microsoft.com/office/powerpoint/2010/main" val="384662432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9T22:58:11.541"/>
    </inkml:context>
    <inkml:brush xml:id="br0">
      <inkml:brushProperty name="width" value="0.175" units="cm"/>
      <inkml:brushProperty name="height" value="0.175" units="cm"/>
      <inkml:brushProperty name="color" value="#FFFFFF"/>
      <inkml:brushProperty name="ignorePressure" value="1"/>
    </inkml:brush>
  </inkml:definitions>
  <inkml:trace contextRef="#ctx0" brushRef="#br0">33718 9853,'-1'0,"-1"0,-3 0,-3 0,-2 0,0 0,1 0,0 0,2 0,-1 0,0 0,1 0,0 0,-1 0,1 0,-2-1,0-1,0 0,1 1,1 1,0-1,1 0,-2 1,1 0,-1 0,1 0,0 0,0 0,2 0,-3 0,0 0,-2 0,2 0,0 0,0 0,1 0,-2 0,1 0,-1 0,1 0,-1 0,1 0,0 0,0 0,1 0,1 0,0 0,-2 0,1 0,0 0,-1 0,2 0,-1 0,1 0,-2 0,0 0,1 0,0 0,0 0,0 0,1 0,-1 0,1 0,-3 0,2 0,0 0,0 0,0 0,1 2,1 1,-1 0,0 1,0 2,2-2,-2 1,2 1,1 0,0 2,-1-1,1 0,2-1,1-1,3-1,0-2,0 0,3 0,3-1,0-1,-1 0,-1 1,-1 0,1 1,0-2,1 2,-2-1,0-1,2 0,-2 0,0 0,1 0,1 0,-1 0,0 0,0 0,0 0,-1 0,1 0,2 0,-2 0,0 0,0 0,0 0,-1 0,1 0,1 0,-1-3,2 3,1-4,0-1,0 0,2 3,-1-1,-1 2,-1-1,-1 1,-1-2,1 2,-1 1,0 0,0-1,1 1,-2 0,0 0,0 1,1-1,1 0,1 0,-1 0,1 0,-1 0,1 0,-1 0,-1 0,0 1,0 1,-1 2,1 1,1-1,-3 1,-5-1,-3-4,-5-2,-3-1,-4-1,0 0,-1 2,-1 0,1 1,1 1,2-1,2 1,2 1,0-1,2 0,1 0,0 0,0 0,-2 0,1 0,0-1,0-1,0-2,1-1,-1-1,-2-1,2 2,0 1,0 1,1 1,-1 0,1-1,-2 1,0-2,0 1,2-1,-3 1,0-1,0 1,0 1,2-1,0 2,0 0,0 0,-1 1,1 0,0 0,-1 1,2 1,1 0,1 3,2 1,1 2,0 1,0 0,-3-1,1 2,-1-2,2-2,3 0,2-1,2-2,0-1,1-1,1-1,0 0,1 0,0 0,-1 0,0 0,0-1,0 1,0 0,1 0,-1 0,1 0,-2 0,1 0,-1-2,0 0,1-1,2 0,-3-1,-4 1,-1-1,-3 1,-2 0,-1 0,-1 0,-1 1,1 0,-1 2,-1-3,1-1,-2 1,3-1,-1 1,1-1,0 1,2 0,0 3,1 3,2 2,2-1,1 2,0-1,1-1,0 1,1-1,-1-2,-2-1,-4-6,-3-2,-1-1,0-2,-1 1,1 2,-1 1,0 3,1 0,1 0,0 2,2-2,0 1,0-1,1 0,-1 0,-2 2,0-2,2 2,-2-2,1 1,0-1,1 1,-1 2,3 2,0 2,1 2,0 0,4 3,3 1,5-2,1-2,3-2,0 0,3-2,-2 2,0 1,-3-1,0-2,0 1,0 1,1-3,0 1,3-2,-2 1,1-1,-2 0,0 0,-4 0,0-1,1 1,-2 0,1 0,-2 0,1 0,1 0,1 0,1 0,-1 0,0 0,-2 0,0 2,0-1,-1 1,0-1,-1 0,-1 0,1-1,0 0,0 0,0 0,1 0,0 0,0 0,1 0,0 0,0 0,-2 0,0 0,2 0,1 0,0-1,-1-1,3-1,-2 0,0 1,1 0,0 0,-1 2,-1 0,-2 0,-1-3,1-1,1 0,0-1,-1 0,0 1,-1 2,1 0,0 0,-1 2,-3 0,-3 0,-5 0,-1 1,-1-1,-2-1,0 0,0-1,2 1,-1 0,1 0,0 1,-1 0,2 0,-2-1,0-3,-3 1,2-2,-2 0,3 0,-2 1,2 1,-1 1,3-2,2 0,7-1,3 2,4 0,2 2,0 1,1-1,-1 1,1 0,0 1,0-1,-1 0,1 0,-2 0,-1 0,2 0,-2 0,0 0,-2 0,0 0,-1 0,-1 0,2 0,-1 0,-1 1,-1 3,-2 1,-3 2,-2 2,-2-2,-1-1,0-2,1 2,-1-1,-2 1,-2 3,0 0,-1-2,0 0,1 0,-1-2,2-1,1-1,0-1,1 1,-2-2,0 2,1 1,0 1,0 0,1-2,0-1,1 0,4-1,3-1,1 0,2 0,2 0,1-1,1 1,1 0,-2 0,1 0,0-2,0-2,-2 0,0 2,0 0,-2 0,2 0,0-1,1 1,-1 0,1 0,-1 0,0 2,2-2,-1 0,1 0,-1 1,1 0,-4 1,-4-1,-2 0,-5-3,-2-1,-2 1,0 0,1 0,-2 1,2-1,0 2,1 0,1 0,0 1,1 0,-1 1,-2 0,3 0,-1 1,0-1,0 0,1 0,-1-1,-2-3,0 2,0-1,2 1,-2 0,1 1,0 0,0 1,2 0,0 0,-1 1,0-1,-1 0,0 0,-1 0,1 0,0 0,-1 0,2 0,-1 0,1 0,0 0,1-1,3-1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9T22:58:11.542"/>
    </inkml:context>
    <inkml:brush xml:id="br0">
      <inkml:brushProperty name="width" value="0.175" units="cm"/>
      <inkml:brushProperty name="height" value="0.175" units="cm"/>
      <inkml:brushProperty name="color" value="#FFFFFF"/>
      <inkml:brushProperty name="ignorePressure" value="1"/>
    </inkml:brush>
  </inkml:definitions>
  <inkml:trace contextRef="#ctx0" brushRef="#br0">33266 12751,'-1'2,"-1"-1,-1 2,0 1,-3 4,1 2,-1 0,2 0,-1 0,1-1,2 0,1 0,0 1,0-1,1-1,0 0,1-1,0 0,-1 2,0-1,4-4,3-3,2-2,1-1,2-2,0-1,2 1,-3 1,-1 1,-1 1,-1-1,-1 2,1 0,-1 0,0 0,0 1,0-1,-1 0,-1 2,-1-1,2 1,0 0,1-2,1 0,0 1,0-1,2 0,-2 0,1 0,-3 1,-3 1,-3-1,-3 1,-3-2,-1 1,-1 0,0-1,-2 0,0 0,1 0,0 0,3 0,-1-1,0 1,0 0,1 0,-1 0,-2 0,3 0,-2 0,2 0,1 1,-2 4,-3 1,1 1,0 0,0-1,2-4,1 2,-1-4,2 2,2 1,0 1,2 3,0 2,3-1,1 0,0-3,3-1,2-2,3-1,6-1,-1 0,1 0,-1 4,0-2,-2 1,-3-1,-1-1,-2 0,-1 0,0-1,0 0,2 0,-1 0,-1-2,-1 0,0 0,0 2,0-3,1 0,1-1,-3 0,1 0,-1 1,1 1,-1-1,3 1,0-2,1-2,2 0,-1 0,0 2,0 0,1 1,1 1,-2 0,-1 0,-1 0,2 0,2-2,0-1,0-1,-1 1,-5 1,-4 2,-3 0,-5 1,-3 1,-1 0,-1 0,-1 0,2 1,1-1,0 0,2 0,0 0,1 0,-1 0,-1 0,-1 0,1 0,0 0,-1 0,1 0,0 0,0 0,1 0,1 0,0 0,-1 0,-1 0,0 0,0 0,-1 0,0 0,0 0,2 0,-1 0,1 3,0 1,1 1,0 0,-2-2,1-1,0-2,0 1,0-1,2 2,-1-1,2 0,-3 1,0-1,0-1,3 0,2 0,5 0,3 0,1 0,4 0,0 0,0 0,3 0,-1 0,2 0,-2 0,0 0,1 0,-1 0,-2 0,0 0,0 0,-1 0,-1 0,-2 0,0 0,2 0,0 0,0 0,2 0,0 0,0 0,-1 0,-1 0,-2 0,1 0,-1 0,1 0,-1 0,-1 0,1 0,-1 0,2-1,0-1,3 0,1 1,1 0,-2 0,-2 1,2 0,-3 0,0 0,-1 0,-1 0,2 0,1 0,0 0,-1 0,0 0,-4-2,-1-1,-5 0,-2 0,-3 1,-1 1,1 0,-1 1,1 0,0 0,0 0,3-1,-3-1,1 0,0-1,-3 0,3 1,-3 1,0 0,0 0,0-1,1 1,-2 0,2 0,0 0,-1 1,3-1,-1 2,0-1,0 0,0 0,0 0,0 0,0 0,1 0,-1 0,1 0,-2 0,1 0,-1 2,1 3,0 2,2 0,1 1,2 0,-1 0,3 0,1-2,1-1,3-3,0 0,3-2,-1 0,1 0,-1 0,0 0,1 0,-2 0,1 0,1 0,1 0,-2-2,2 0,0 1,0-1,-1 1,-1 1,0 0,1-2,4-2,1-1,-1 1,-1 0,1 2,-1 0,-1 2,-1 0,-2 0,0-2,1 1,-1-2,-2 1,1-1,-1 1,1 1,0 0,0 1,1 0,1 0,0-1,3-2,0 0,-1 0,0 1,-2 1,1-1,-1 2,-1 0,1-3,0 1,1-1,0 0,-1 2,0 0,-1 0,0 2,-4 1,-2 1,-2 1,-2-1,-3-2,-2-1,1 1,-1 0,1-1,0-1,0 1,-1 0,0 1,-3 1,-2 1,1-1,1 0,-2 1,2-2,2 0,0-1,1 0,0 0,0 0,1 0,1 0,-1 0,-2 3,-1 0,0 0,-2-1,1 0,0 0,0 1,1-2,-1 1,2-1,2 1,3-1,-2 0,1 2,1-2,2 2,3-2,1 1,3-1,2-1,2 0,0 0,2 0,-1 1,0 1,1-1,-2 1,1-2,-1 2,-1-2,1 0,0 0,-2 0,2 0,-2 0,2 0,-2 0,0 0,0 0,-1 0,-1 3,-1-2,3 0,-1 0,2 0,-1-1,-1 1,1-1,0-1,0 1,0 0,1 0,-1 0,0 0,0 0,0 0,-1 0,2-2,0 1,1-1,-1 0,0-1,-2 1,-2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9T22:58:11.543"/>
    </inkml:context>
    <inkml:brush xml:id="br0">
      <inkml:brushProperty name="width" value="0.175" units="cm"/>
      <inkml:brushProperty name="height" value="0.175" units="cm"/>
      <inkml:brushProperty name="color" value="#FFFFFF"/>
      <inkml:brushProperty name="ignorePressure" value="1"/>
    </inkml:brush>
  </inkml:definitions>
  <inkml:trace contextRef="#ctx0" brushRef="#br0">129 105,'-1'0,"-2"0,-2 0,-3 0,-4 0,-1 0,2-1,-1-1,1 1,1-1,1 2,1-1,-1 1,3-1,0 1,3-3,1-1,4 1,1 2,3-1,2 1,1 0,0 1,0 0,0 0,-1 0,1 1,-2-1,1 0,-2 0,0 0,2 0,-1 0,-1 0,2 0,-1 0,-1 0,1 0,0 0,2 0,2 0,0 0,0 0,-2 0,0 0,-2 0,0 0,0 0,-1 0,2 0,-1 0,1 0,-2 0,1 0,-1 0,1 0,1 0,0 0,-1 0,0 0,-1 0,1 0,0 0,1 0,-1 0,1 0,-2 0,-1 0,-4 0,-2 0,-4 0,-1 0,-2 0,1 0,-1 0,1 0,0 0,-1 0,1 2,1-1,0 0,0 1,1-1,-1 1,-1 0,1-1,-1 1,0 0,1 0,1-1,-1 1,0-1,0-1,0 0,-1 0,-1 0,1 0,0 0,0 0,0 0,1 0,-1 0,-1 0,1 0,-1 0,2 0,-1 1,1 2,0-1,0 0,1 4,1 0,0 1,2-1,-1 0,3-1,4 0,1-3,1 0,0-1,1-1,0 0,1 0,0-1,-1 1,1 0,-1 0,-1 0,1-1,0 1,1 0,0 0,-1 0,-1 1,1-1,0 0,-1 0,1 0,0 0,1 0,-1 0,0 0,0 0,-1 0,1 0,1 0,0 0,-1 0,0 0,-1 0,1 0,0 0,1 0,-1 0,1-2,-2 0,0 1,1-1,-1 2,2-1,-1 0,1 1,-1 0,-1 0,1 0,0-1,0 0,0-1,1 1,-1 0,0 1,0-3,0-1,-1 1,3 0,-2 1,0 2,0-1,-1 1,1-2,0 1,1 0,0-1,-1 2,-1 0,2 0,1 0,-1 0,1 0,0 0,-2-3,0 2,0 0,-1-1,2 1,-1 1,1 0,-1 0,0 0,-1 0,-1-2,0 0,2 2,-3-4,2 2,1 0,0-1,2-3,0 1,0 0,2-2,0 2,-1 0,-1 3,2 0,-2 0,1 2,-3 0,1 1,-1 0,-1-3,0 1,1-1,-1 2,-4-1,-2 0,-3 2,-1 2,-1 0,-1 2,-3 2,0 0,0-1,-1-2,2 2,2-2,-1-1,1 0,-1 1,0 2,0-1,1 2,0 2,-2-1,1-2,-1-2,1-1,0-2,1-1,-1 0,0 0,-1 0,0-1,1 1,-2 0,1 0,0-1,0 1,-1 0,4 0,4 0,4 1,3-1,2 0,2 0,0 0,1 0,-2 0,-1 0,0 0,-2 0,2 0,-1 0,1 0,0 0,-2 0,0 0,3 0,0 0,0 0,-1 0,-1 0,0 0,2 0,-2 0,1 0,0 0,0 0,0 0,1 0,1 0,-1 0,0 1,-6 0,-2 1,-2-1,-6 2,-4-2,-6 1,-3-1,0 1,0-1,1-1,2 0,-1 0,2 0,2 0,2 0,2 0,1 0,-1 0,-1 0,0 0,0 0,-1 0,2 0,0 0,3 0,0 0,-2 0,0 0,0 0,0 0,-2 0,0-3,2 2,-2-1,1 1,1 1,2-1,-1-2,3-2,1 0,-1 1,0 0,2 0,-2-1,-2 0,1 1,-2 0,-1 0,0 2,0-1,1 3,-1-4,-1 1,-1 0,1 1,1 0,0 0,0-2,6 0,6-3,6 0,7-2,4-1,6 1,7 0,3 0,-1 1,-2 0,-2 3,-5 1,-4 2,-4 1,-3 0,-2 1,-1 1,-3-1,0 0,-2 1,1-1,-2 2,1 1,-2 2,-3 0,-4 0,-3-1,-5-1,-2-1,-5 2,-3 0,-2-1,-1-1,0 2,3 0,4-3,3 0,3-1,3 1,0-2,0 1,0 0,1 0,-1 0,1 0,-1 0,1 0,2 1,-3 0,0 1,2-1,-2 0,1 0,-1-1,0 0,1 0,-2 0,0 0,1 0,0 0,0 0,1 0,-1 0,-1 0,4 2,4-1,4 3,1 1,1-1,3-1,1-2,-1-1,1-3,0 0,2 1,1 0,-1 1,0-1,-1 1,-1-1,0 0,0 2,-2-2,-1 2,-1 0,3 0,-2 0,1 0,-1 0,-1 0,0 2,-2 1,-3-1,-2 5,-2-1,-4 0,1-1,-3 0,-3-1,1-1,0-2,2 0,0-1,1 0,1 0,0 0</inkml:trace>
  <inkml:trace contextRef="#ctx0" brushRef="#br0" timeOffset="1">754 105,'1'0,"1"0,2 0,1 0,1 0,0 0,2 0,-1 0,1 0,0 0,-1 0,0 0,0 0,-1 0,1 0,1 0,-1 0,1 0,-1 0,-1 0,-1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9T22:58:11.545"/>
    </inkml:context>
    <inkml:brush xml:id="br0">
      <inkml:brushProperty name="width" value="0.175" units="cm"/>
      <inkml:brushProperty name="height" value="0.175" units="cm"/>
      <inkml:brushProperty name="color" value="#FFFFFF"/>
      <inkml:brushProperty name="ignorePressure" value="1"/>
    </inkml:brush>
  </inkml:definitions>
  <inkml:trace contextRef="#ctx0" brushRef="#br0">19 143,'2'0,"3"0,-1 0,4 0,1 0,2 0,-1 0,1 0,2 0,-2 0,0 0,1 0,-2 0,-1 0,0 0,0 0,1 0,-1 0,0 0,-2 0,0 0,0 0,2 0,0 0,0 0,-1 0,0 0,0 0,0 1,0 1,-2-1,1 2,-1 0,2-1,-1-1,0 1,0-2,0 1,0-1,-1 0,1-1,1 1,2 0,2 0,1 0,-2 0,1 0,-1 0,0 0,-2 0,2 0,1 0,-2 0,1 0,-1 0,1 0,-2 0,-2 0,-2 1,-3 1,-6 0,-2-2,-2 1,-3 0,0 0,1-1,1 0,0 0,2 0,-1 0,1 0,0 0,0 0,0 0,1 2,-1 0,0-2,0 2,0-1,1 1,-3 2,2-1,-1 0,-1-2,0 0,0 0,2-1,-2 0,0 0,0 0,-1-1,1 1,0 0,0 0,-1 0,1 0,1 0,-1 0,2 0,-2 0,0 0,0 0,0 0,2 0,-1 0,0 0,1 0,-1 0,2 0,-1 0,1 0,-1 0,-2 0,3 0,-2 0,1 0,1 0,0 0,-2 0,0 0,1 0,0 0,0 0,0 0,1-1,0 0,1-2,-1 0,0 0,0 0,4-1,4 0,5 0,4-3,1 0,2 2,-1 0,0 1,-1 1,-1 1,-1 2,-1-1,0 1,0-2,1 1,1 0,0 0,3 0,0 1,-1 0,-1 0,-1 0,0 0,-1 0,0 0,-3 0,3 0,0 0,1 0,-2 0,3 0,-1 0,-2 0,-1 0,1 0,-1 0,-1 0,-1-2,0 0,0 0,-2-1,1 0,2 1,0 1,1 0,-1 1,-2 0,-1 0,-4 0,-3 0,-4 0,-1 0,-1 0,-2 0,1 0,-1 0,2 0,2 0,-1 0,1 0,-1 0,1 0,4 0,5 0,2 0,5 0,1 0,0 0,0 0,2 0,-2-1,0-1,1-1,0-2,0 1,-1 0,1 3,0-1,-2 1,0 1,-1 0,1-1,-1-1,1-2,-1 2,0 0,1-1,-2-1,2 0,2-1,2-2,1 1,-3-1,1 1,-1 1,-1-2,0 1,0 1,-2 3,1 0,0 1,0 0,0 1,-2 1,2-1,-1 1,1 1,-2 1,-1 1,-1 2,0-1,0 1,-2-1,-3 2,2 1,-2 0,2 0,-2-1,2 0,1 0,1 0,1-1,1-1,-5 0,-3 0,-5 0,-5 0,-5-3,-3 1,0-3,0 1,3 0,3 1,0-1,3 1,1-1,2 1,0 0,1 0,0 0,-1 0,-1 0,1-1,-2 1,1 1,0-2,0 0,0 1,0-2,-1 3,-2 0,1 0,1 0,1-2,2 1,0-2,1 0,0 0,-2 0,4 0,4 0,5 0,3 0,2 0,3 0,2 0,-1 0,1 0,-3 0,1 0,-1-2,-3 1,2-1,-1 1,-1 0,0 1,-1-1,0 1,-2 0,0 1,0 1,1 0,1-2,-2 3,0-1,-1 1,1-2,-1 0,4-1,0-1,3 0,3-2,0 1,1-2,-1 1,-2-2,0-2,-2 1,0 0,-1 2,1 2,-2 1,1 0,-1 1,0 1,-2-1,-4 0,-3 0,-3 0,0 3,-3 1,-1 0,-2 1,0 0,1 1,1-2,0 0,1 0,-2 0,-2-3,3 2,-1-1,1 1,-1 0,-1-1,0 0,0 1,-1 1,0 0,1-2,1 0,-1-1,0-1,0 2,-1-1,1 1,0-1,0-1,1 1,0 0,1-1,0 0,1 0,-1-1,0 1,-1 0,2 0,-3 0,1 0,0 0,-1 0,0 0,1 0,1 0,1 0,0 0,-2 0,1 0,-2 0,1 0,0 0,-1 0,0 0,2 0,-1 0,2 0,-2 0,3 0,-3 0,0 0,1 0,0-2,6-4,4-2,7-2,3 1,5 0,2-1,0 2,1 0,-3 3,0-1,-3 2,-2 2,-1 0,-1 1,-1 1,-2 0,-1-3,1 0,0-2,-1 0,0-2,0 1,-1-1,0 1,2 1,-2 1,0 1,-1 1,1-1,1 3,-3 0,-3 0,-3 0,-3 0,-3 0,-2 0,-2 0,0 0,2 0,-1 0,2 0,-1 0,1 0,1 0,1 0,1 0,0 0,0 0,-1 0,0 0,-1 0,1 0,-1 0,3 2,2 1,3 0,5 0,2 0,2 2,0-1,2-1,-1 0,-1-1,0 1,-1-1,-1 1,2 2,0-1,-1-2,0 0,0-1,-1-1,-1 0,2 2,0-1,-1 0,0 1,0-1,-1-1,1 0,0 0,2 0,1 0,3 0,-1 0,-1 0,0 0,0 0,-1 0,-1 0,-1-3,-4 0</inkml:trace>
  <inkml:trace contextRef="#ctx0" brushRef="#br0" timeOffset="1">749 143,'0'0,"3"1,1 2,1 0,0 2,1-1,1 1,0-1,1-2,0 1,0-3,-1 2,1 2,2 1,-1-1,-2 0,-1 1,0-3,-2 2,0 0,1 0,-1 0,1 1,1 0,-2 0,0-2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9T22:58:11.547"/>
    </inkml:context>
    <inkml:brush xml:id="br0">
      <inkml:brushProperty name="width" value="0.175" units="cm"/>
      <inkml:brushProperty name="height" value="0.175" units="cm"/>
      <inkml:brushProperty name="color" value="#FFFFFF"/>
      <inkml:brushProperty name="ignorePressure" value="1"/>
    </inkml:brush>
  </inkml:definitions>
  <inkml:trace contextRef="#ctx0" brushRef="#br0">16187 15420,'0'0,"-3"0,-2 0,0 1,-3 0,-1 1,1-1,0 0,1 1,2 1,2 3,2 1,0 2,1-1,1 1,-1-1,2-2,3 0,2-2,2 2,2 3,2 2,3 0,0 1,1 0,0-1,0 0,1-2,-1-2,-1-2,-2 1,-1-2,0-2,-2 0,-2-2,1 4,1-1,-1 0,0-1,2 0,-2-1,-1 0,-1 0,-5 1,-3-1,-5-2,-3-3,-4-2,0-1,-2-2,1 1,-2 0,0 1,0 0,1 2,1-2,1 0,0 2,2 1,-1 2,1 1,0 0,1 1,1 0,1 1,1-2,0-1,2-2,-2 2,-1-1,1 3,1-3,-1 1,0-1,2-1,-2 1,1-3,0 0,0 0,1 0,3-1,7 3,3 0,8 1,4 1,7 1,7 0,2 3,1 2,0-2,-2 1,-3-1,-5-2,-1-1,-6 0,-2 0,-4-1,-1 2,-4-1,1 1,-2 1,-2 2,1 1,-2 0,1 0,-2 0,-4 1,-3-3,-4 1,-3-6,-5 1,-1-2,-3-3,-1 0,1 1,2 2,1 1,2 2,1 0,2 1,1 0,1 2,1 1,-1 0,0 3,-1 1,-1 3,-2 4,-2 4,0 4,0-3,0 0,3-2,0-4,2-4,0-2,3-4,-3-1,6-2,1 0,6-3,6-2,5-2,5 1,0-2,1 1,1 0,0 1,-2 2,0 2,-1 2,0-3,-2-1,0 1,-1 1,-2 1,-2-1,-2 2,-1 0,-1 0,-2-1,-1-2,-5-7,-3-3,-1-2,0-7,-2 1,-2-2,1 3,-1 2,0 3,0 3,0 3,0 3,2 1,-1 1,1 2,-2 1,0 1,1-1,0 2,0-1,0 0,1 1,-1-1,0 0,1 2,1 3,-1 0,0 2,0-3,0 1,3 4,3 4,7 8,4 6,2 4,4 0,1-3,3-5,3-4,-1-6,-2-5,-1-4,-1-2,-3-2,-2-3,-1-2,-2-1,-1 0,-4-1,-1 0,0 2,-1 1,-2 1,-1-4,0 2,0-3,-3-1,1-1,-2-1,0 2,-1-4,0 3,-1 0,2 2,-3-1,0 2,0 0,-1 2,1-2,1-2,0-1,1 1,1-3,-1 2,0-1,0 4,0 3,1 4,3 1,3 5,2-1,2 0,0 1,-1-2,2-1,-1 1,-2 0,-2 0,-2 3,-2-3,-1 5,-4 2,-1 4,-1 1,-3 0,1 0,0-2,-2-2,2 0,0-4,1-1,1-3,0-1,-1-1,2-2,1 0,-1-1,0 1,3-1,5 1,3-1,4-1,0 0,3-5,0 2,1 0,-4-2,-2 0,-3 0,-2-1,-2-1,-1 1,-3 0,0 1,-1 1,0 2,0 1,0 2,0 0,-1 1,1 0,-1 1,-1-1,0 0,1 0,0 0,0 0,1 0,-1 0,-1 0,1 1,-1 2,3 1,0 1,-1 4,2 0,-1 2,-1 0,2-1,-2-1,2-2,1-1,2 1,0 0,-1-2,-1-1,0-1,-1-2,-2 0,-1-1,-4 0,-1-1,1 1,1 0,1 0,-1-1,1 1,-1-3,0-2,1-2,0-2,-1 2,0 0,1-1,1 1,0 1,0 1,0 0,0 2,3 0,0 1,1-2,0-1,1 1,-3 1,0 1,-2 2,1-1,1 2,2 1,-2 0,2 3,-1 0,2-3,-3 1,-1-1,-1-1,2-1,-1 1,3-2,8 0,7-1,6 0,0 0,3 3,-3-1,-2 3,0-3,-2 2,0 2,0 0,-1-1,0 2,0 0,1 2,-1-3,-1 0,-2 0,0-1,-2-2,0 0,0 0,0-1,0 0,0-1,0 1,-1 0,3 0,1 0,0 0,1 0,-2 0,1 0,-2 0,-1 0,0 0,0 0,-1 0,1 0,0 0,1 0,-2 0,1 0,0 0,-1 0,1-1,2-3,-2-1,0-2,-1 0,-1 3,-1-3,-1 2,-1-1,-2 0,-3-3,-1 0,-4-1,0 1,-2 1,0 0,0 1,0 3,1 2,-1 0,1 2,2 0,0 0,0 1,0-1,1 0,-1 0,-1 0,1 0,-1 0,1 0,-1 2,-1-1,0 3,0 0,-1-1,-2 4,0 0,0-1,-1-1,3-1,-1-1,0 0,1-1,0 0,3 1,-1-2,-1 1,2-1,0-1,0 0,0 0,1 0,-1 0,-1 0,1 0,-1 0,2 0,-1 0,0 0,1 0,-1 1,0 1,0 1,2-1,-1 3,1 1,1 1,1-1,0 1,2-1,0 1,1 0,0-1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9T22:58:11.548"/>
    </inkml:context>
    <inkml:brush xml:id="br0">
      <inkml:brushProperty name="width" value="0.175" units="cm"/>
      <inkml:brushProperty name="height" value="0.175" units="cm"/>
      <inkml:brushProperty name="color" value="#FFFFFF"/>
      <inkml:brushProperty name="ignorePressure" value="1"/>
    </inkml:brush>
  </inkml:definitions>
  <inkml:trace contextRef="#ctx0" brushRef="#br0">33156 15609,'2'0,"2"0,2 0,2 0,-1 0,1 0,1 0,0 0,-1 0,0 0,-2 0,0 0,2 0,-1 0,1 0,-1 0,-1 0,1 0,0 0,1 0,1 0,0 0,-1 0,0 0,-1 0,1 0,0 0,2 0,-2 0,0 0,0 0,1 0,-2-1,1 0,-2-2,1 0,1 0,1 1,0 1,0 1,1-3,0 1,1-1,-2 0,0 1,1 1,-1 0,1 1,0-1,0 2,0-1,-1 0,0 0,0 0,0 0,0 0,-1 0,0 0,-2 0,1 0,1 0,2 0,2 0,2 0,1 0,-2 0,0 0,-2 0,-2 0,-3 0,3 0,-1 0,3 0,1 0,0 0,-1 0,-1 0,1 0,0 0,-2 0,-2 0,-3 0,-4 1,-3 3,-4-1,-3-1,1 2,-1-1,0 2,1 0,1 0,2-3,-2 0,2 0,-1-2,0 0,-1 0,-1 0,2 0,-2 0,0-1,0 0,-1-3,0 1,-1 1,2-1,0 2,0 0,3 1,-1 0,0 0,0 0,-1 0,1 0,-1 0,-1 0,0 0,-1 0,0 0,2 0,0 0,0 0,0 0,0 0,0 0,-2 0,-2 0,2 0,-1 0,0 0,1 0,2 0,0 0,0 0,2 0,-2 0,2 0,-2 0,0 0,0 0,-1 0,0 0,1 0,0 0,1 0,-1 0,-1 0,0 0,1 0,1 0,-1 0,1 0,0 0,0 0,0 2,3 3,1 2,0 0,2 1,2-2,2-1,1 3,3-1,0 0,2 0,0-2,-2 0,2-3,-2-1,0-1,0 1,0-2,1 1,-1 0,-1 0,2 0,1 0,1 0,0-1,0 1,0 0,-1 1,0-1,-1 0,2 0,2 0,2 0,-1 0,-2 0,0-1,-2-1,-1 0,0 1,-2-3,1 0,2 0,0 1,-1-1,2 2,2 0,-2 1,0-1,1 0,-2 1,2-1,1 2,0-1,0 1,-1 0,1 0,-3 0,0 0,-1 0,1-1,1 0,0-1,-1 0,0 0,3 0,-3 0,2-1,0 0,0 1,0-1,-1-1,-1 0,-1 1,-3 2,-3-1,-4 2,-4 0,0 0,0 2,1 1,1 0,-2 0,0 0,-3-3,0 2,0-2,0 1,0-1,-1-1,-2 1,-1 0,-2-1,0 1,0 0,-1-1,-1-1,-1-2,-1 1,0 1,1 1,3-2,3 1,0 0,1 1,1 1,2-1,1 1,-1 0,0 0,2 0,-2 0,1 0,1 0,-1 0,1 0,-3 0,2 0,0 0,0 0,1 0,-1 0,0 0,0 0,0 2,0-1,1 2,-1 1,0-2,-2-1,2 0,-1 1,1-2,1 1,3 2,-1 2,3 3,1-1,1 3,1-4,2 1,3-2,1 0,1-1,2-2,1 0,2-1,3-1,1 0,0-1,2-1,0-2,0-2,-1 0,-1 0,-1-2,0 1,-1 1,-4 0,0 1,-4 4,-1-2,0 3,0 0,0 0,-1 0,1 1,0-1,0 0,0 0,0 0,1 0,-1 0,0 0,1 0,0 2,1-1,-2 1,-3 1,2-1,-1-1,0 2,-1 0,-1 1,1 1,0-1,1 0,0-1,-1 1,1 0,-1 0,1-2,0 0,0 1,1 0,1 0,1-1,-3 0,-7-2,-3-2,-5-2,-4 0,0 0,1 1,0 0,2 2,1 1,0-1,-1 2,2-1,0 0,-1 0,0-2,1 1,-3-1,-1 1,-1-1,1 2,1 0,0 0,0 0,2 0,1 0,0 0,-2 0,0 0,-2 0,1 0,0 0,0 0,-1 0,2 0,0 0,1 0,1 0,1 0,1 0,1 0,-1 0,2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2C3DF-C11A-0E48-8145-6059CDCA145A}" type="datetimeFigureOut">
              <a:rPr lang="en-US" smtClean="0"/>
              <a:t>5/5/22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94B695-4959-034C-8CA3-8676768617D7}" type="slidenum">
              <a:rPr lang="en-US" smtClean="0"/>
              <a:t>‹#›</a:t>
            </a:fld>
            <a:endParaRPr lang="en-US"/>
          </a:p>
        </p:txBody>
      </p:sp>
    </p:spTree>
    <p:extLst>
      <p:ext uri="{BB962C8B-B14F-4D97-AF65-F5344CB8AC3E}">
        <p14:creationId xmlns:p14="http://schemas.microsoft.com/office/powerpoint/2010/main" val="39861132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900">
                <a:solidFill>
                  <a:schemeClr val="tx1"/>
                </a:solidFill>
                <a:latin typeface="Times New Roman" charset="0"/>
                <a:ea typeface="ＭＳ Ｐゴシック" charset="0"/>
              </a:defRPr>
            </a:lvl1pPr>
            <a:lvl2pPr marL="742950" indent="-285750">
              <a:defRPr sz="900">
                <a:solidFill>
                  <a:schemeClr val="tx1"/>
                </a:solidFill>
                <a:latin typeface="Times New Roman" charset="0"/>
                <a:ea typeface="ＭＳ Ｐゴシック" charset="0"/>
              </a:defRPr>
            </a:lvl2pPr>
            <a:lvl3pPr marL="1143000" indent="-228600">
              <a:defRPr sz="900">
                <a:solidFill>
                  <a:schemeClr val="tx1"/>
                </a:solidFill>
                <a:latin typeface="Times New Roman" charset="0"/>
                <a:ea typeface="ＭＳ Ｐゴシック" charset="0"/>
              </a:defRPr>
            </a:lvl3pPr>
            <a:lvl4pPr marL="1600200" indent="-228600">
              <a:defRPr sz="900">
                <a:solidFill>
                  <a:schemeClr val="tx1"/>
                </a:solidFill>
                <a:latin typeface="Times New Roman" charset="0"/>
                <a:ea typeface="ＭＳ Ｐゴシック" charset="0"/>
              </a:defRPr>
            </a:lvl4pPr>
            <a:lvl5pPr marL="2057400" indent="-228600">
              <a:defRPr sz="900">
                <a:solidFill>
                  <a:schemeClr val="tx1"/>
                </a:solidFill>
                <a:latin typeface="Times New Roman" charset="0"/>
                <a:ea typeface="ＭＳ Ｐゴシック" charset="0"/>
              </a:defRPr>
            </a:lvl5pPr>
            <a:lvl6pPr marL="2514600" indent="-228600" eaLnBrk="0" fontAlgn="base" hangingPunct="0">
              <a:spcBef>
                <a:spcPct val="30000"/>
              </a:spcBef>
              <a:spcAft>
                <a:spcPct val="0"/>
              </a:spcAft>
              <a:defRPr sz="900">
                <a:solidFill>
                  <a:schemeClr val="tx1"/>
                </a:solidFill>
                <a:latin typeface="Times New Roman" charset="0"/>
                <a:ea typeface="ＭＳ Ｐゴシック" charset="0"/>
              </a:defRPr>
            </a:lvl6pPr>
            <a:lvl7pPr marL="2971800" indent="-228600" eaLnBrk="0" fontAlgn="base" hangingPunct="0">
              <a:spcBef>
                <a:spcPct val="30000"/>
              </a:spcBef>
              <a:spcAft>
                <a:spcPct val="0"/>
              </a:spcAft>
              <a:defRPr sz="900">
                <a:solidFill>
                  <a:schemeClr val="tx1"/>
                </a:solidFill>
                <a:latin typeface="Times New Roman" charset="0"/>
                <a:ea typeface="ＭＳ Ｐゴシック" charset="0"/>
              </a:defRPr>
            </a:lvl7pPr>
            <a:lvl8pPr marL="3429000" indent="-228600" eaLnBrk="0" fontAlgn="base" hangingPunct="0">
              <a:spcBef>
                <a:spcPct val="30000"/>
              </a:spcBef>
              <a:spcAft>
                <a:spcPct val="0"/>
              </a:spcAft>
              <a:defRPr sz="900">
                <a:solidFill>
                  <a:schemeClr val="tx1"/>
                </a:solidFill>
                <a:latin typeface="Times New Roman" charset="0"/>
                <a:ea typeface="ＭＳ Ｐゴシック" charset="0"/>
              </a:defRPr>
            </a:lvl8pPr>
            <a:lvl9pPr marL="3886200" indent="-228600" eaLnBrk="0" fontAlgn="base" hangingPunct="0">
              <a:spcBef>
                <a:spcPct val="30000"/>
              </a:spcBef>
              <a:spcAft>
                <a:spcPct val="0"/>
              </a:spcAft>
              <a:defRPr sz="900">
                <a:solidFill>
                  <a:schemeClr val="tx1"/>
                </a:solidFill>
                <a:latin typeface="Times New Roman" charset="0"/>
                <a:ea typeface="ＭＳ Ｐゴシック" charset="0"/>
              </a:defRPr>
            </a:lvl9pPr>
          </a:lstStyle>
          <a:p>
            <a:fld id="{FA4A7CAA-B06D-0147-B416-78190F26A320}" type="slidenum">
              <a:rPr lang="en-US" sz="1200"/>
              <a:pPr/>
              <a:t>1</a:t>
            </a:fld>
            <a:endParaRPr lang="en-US" sz="1200" dirty="0"/>
          </a:p>
        </p:txBody>
      </p:sp>
      <p:sp>
        <p:nvSpPr>
          <p:cNvPr id="4099" name="Rectangle 2"/>
          <p:cNvSpPr>
            <a:spLocks noGrp="1" noRot="1" noChangeAspect="1" noChangeArrowheads="1" noTextEdit="1"/>
          </p:cNvSpPr>
          <p:nvPr>
            <p:ph type="sldImg"/>
          </p:nvPr>
        </p:nvSpPr>
        <p:spPr>
          <a:xfrm>
            <a:off x="381000" y="685800"/>
            <a:ext cx="6096000" cy="3429000"/>
          </a:xfrm>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113245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51760-60D7-2A42-AB07-08C5C24F0329}" type="slidenum">
              <a:rPr lang="en-US" smtClean="0"/>
              <a:t>12</a:t>
            </a:fld>
            <a:endParaRPr lang="en-US"/>
          </a:p>
        </p:txBody>
      </p:sp>
    </p:spTree>
    <p:extLst>
      <p:ext uri="{BB962C8B-B14F-4D97-AF65-F5344CB8AC3E}">
        <p14:creationId xmlns:p14="http://schemas.microsoft.com/office/powerpoint/2010/main" val="457794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Thirty-five biopsies were obtained from 24 patients: 19 pre-SBRT and 16 post-SBRT </a:t>
            </a:r>
            <a:r>
              <a:rPr lang="en-US" sz="1200" b="1" i="0" kern="1200">
                <a:solidFill>
                  <a:schemeClr val="tx1"/>
                </a:solidFill>
                <a:effectLst/>
                <a:latin typeface="+mn-lt"/>
                <a:ea typeface="+mn-ea"/>
                <a:cs typeface="+mn-cs"/>
              </a:rPr>
              <a:t>(11 matched) prior to pembrolizumab and were analyzed via RNA microarray.</a:t>
            </a:r>
            <a:endParaRPr lang="en-US" b="1">
              <a:latin typeface="Calibri"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Pre and post-RT bx showing the upregulation of IR pathways post-RT and of interest </a:t>
            </a:r>
            <a:r>
              <a:rPr lang="en-US" sz="1200" b="1" i="0" kern="1200" err="1">
                <a:solidFill>
                  <a:schemeClr val="tx1"/>
                </a:solidFill>
                <a:effectLst/>
                <a:latin typeface="+mn-lt"/>
                <a:ea typeface="+mn-ea"/>
                <a:cs typeface="+mn-cs"/>
              </a:rPr>
              <a:t>upreg</a:t>
            </a:r>
            <a:r>
              <a:rPr lang="en-US" sz="1200" b="1" i="0" kern="1200">
                <a:solidFill>
                  <a:schemeClr val="tx1"/>
                </a:solidFill>
                <a:effectLst/>
                <a:latin typeface="+mn-lt"/>
                <a:ea typeface="+mn-ea"/>
                <a:cs typeface="+mn-cs"/>
              </a:rPr>
              <a:t> of TREX1 was associated with worse response – while the opposite was true for DNAse1 (which operates in the extracellular s</a:t>
            </a:r>
            <a:r>
              <a:rPr lang="en-US" sz="1200" b="0" i="0" kern="1200">
                <a:solidFill>
                  <a:schemeClr val="tx1"/>
                </a:solidFill>
                <a:effectLst/>
                <a:latin typeface="+mn-lt"/>
                <a:ea typeface="+mn-ea"/>
                <a:cs typeface="+mn-cs"/>
              </a:rPr>
              <a:t>pace) – an intriguing observation that needs F/U</a:t>
            </a:r>
          </a:p>
          <a:p>
            <a:endParaRPr lang="en-US" sz="1400">
              <a:latin typeface="Calibri" charset="0"/>
            </a:endParaRPr>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a:solidFill>
                  <a:srgbClr val="000000"/>
                </a:solidFill>
                <a:latin typeface="Gill Sans" charset="0"/>
                <a:ea typeface="Heiti SC Light" charset="0"/>
                <a:cs typeface="Heiti SC Light" charset="0"/>
                <a:sym typeface="Gill Sans" charset="0"/>
              </a:defRPr>
            </a:lvl1pPr>
            <a:lvl2pPr marL="742950" indent="-285750" eaLnBrk="0" hangingPunct="0">
              <a:defRPr sz="1200">
                <a:solidFill>
                  <a:srgbClr val="000000"/>
                </a:solidFill>
                <a:latin typeface="Gill Sans" charset="0"/>
                <a:ea typeface="Heiti SC Light" charset="0"/>
                <a:cs typeface="Heiti SC Light" charset="0"/>
                <a:sym typeface="Gill Sans" charset="0"/>
              </a:defRPr>
            </a:lvl2pPr>
            <a:lvl3pPr marL="1143000" indent="-228600" eaLnBrk="0" hangingPunct="0">
              <a:defRPr sz="1200">
                <a:solidFill>
                  <a:srgbClr val="000000"/>
                </a:solidFill>
                <a:latin typeface="Gill Sans" charset="0"/>
                <a:ea typeface="Heiti SC Light" charset="0"/>
                <a:cs typeface="Heiti SC Light" charset="0"/>
                <a:sym typeface="Gill Sans" charset="0"/>
              </a:defRPr>
            </a:lvl3pPr>
            <a:lvl4pPr marL="1600200" indent="-228600" eaLnBrk="0" hangingPunct="0">
              <a:defRPr sz="1200">
                <a:solidFill>
                  <a:srgbClr val="000000"/>
                </a:solidFill>
                <a:latin typeface="Gill Sans" charset="0"/>
                <a:ea typeface="Heiti SC Light" charset="0"/>
                <a:cs typeface="Heiti SC Light" charset="0"/>
                <a:sym typeface="Gill Sans" charset="0"/>
              </a:defRPr>
            </a:lvl4pPr>
            <a:lvl5pPr marL="2057400" indent="-228600" eaLnBrk="0" hangingPunct="0">
              <a:defRPr sz="1200">
                <a:solidFill>
                  <a:srgbClr val="000000"/>
                </a:solidFill>
                <a:latin typeface="Gill Sans" charset="0"/>
                <a:ea typeface="Heiti SC Light" charset="0"/>
                <a:cs typeface="Heiti SC Light" charset="0"/>
                <a:sym typeface="Gill Sans" charset="0"/>
              </a:defRPr>
            </a:lvl5pPr>
            <a:lvl6pPr marL="25146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6pPr>
            <a:lvl7pPr marL="29718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7pPr>
            <a:lvl8pPr marL="34290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8pPr>
            <a:lvl9pPr marL="38862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9pPr>
          </a:lstStyle>
          <a:p>
            <a:pPr eaLnBrk="1" hangingPunct="1"/>
            <a:fld id="{3C2F7739-8058-0640-808A-0662088A8C41}" type="slidenum">
              <a:rPr lang="en-US"/>
              <a:pPr eaLnBrk="1" hangingPunct="1"/>
              <a:t>13</a:t>
            </a:fld>
            <a:endParaRPr lang="en-US"/>
          </a:p>
        </p:txBody>
      </p:sp>
    </p:spTree>
    <p:extLst>
      <p:ext uri="{BB962C8B-B14F-4D97-AF65-F5344CB8AC3E}">
        <p14:creationId xmlns:p14="http://schemas.microsoft.com/office/powerpoint/2010/main" val="979398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14</a:t>
            </a:fld>
            <a:endParaRPr lang="en-US"/>
          </a:p>
        </p:txBody>
      </p:sp>
    </p:spTree>
    <p:extLst>
      <p:ext uri="{BB962C8B-B14F-4D97-AF65-F5344CB8AC3E}">
        <p14:creationId xmlns:p14="http://schemas.microsoft.com/office/powerpoint/2010/main" val="86584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16</a:t>
            </a:fld>
            <a:endParaRPr lang="en-US"/>
          </a:p>
        </p:txBody>
      </p:sp>
    </p:spTree>
    <p:extLst>
      <p:ext uri="{BB962C8B-B14F-4D97-AF65-F5344CB8AC3E}">
        <p14:creationId xmlns:p14="http://schemas.microsoft.com/office/powerpoint/2010/main" val="1923448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18</a:t>
            </a:fld>
            <a:endParaRPr lang="en-US"/>
          </a:p>
        </p:txBody>
      </p:sp>
    </p:spTree>
    <p:extLst>
      <p:ext uri="{BB962C8B-B14F-4D97-AF65-F5344CB8AC3E}">
        <p14:creationId xmlns:p14="http://schemas.microsoft.com/office/powerpoint/2010/main" val="1884112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a:t>
            </a:r>
            <a:r>
              <a:rPr lang="en-US" sz="1200" kern="1200" dirty="0" err="1">
                <a:solidFill>
                  <a:schemeClr val="tx1"/>
                </a:solidFill>
                <a:effectLst/>
                <a:latin typeface="+mn-lt"/>
                <a:ea typeface="+mn-ea"/>
                <a:cs typeface="+mn-cs"/>
              </a:rPr>
              <a:t>Tcells</a:t>
            </a:r>
            <a:r>
              <a:rPr lang="en-US" sz="1200" kern="1200" dirty="0">
                <a:solidFill>
                  <a:schemeClr val="tx1"/>
                </a:solidFill>
                <a:effectLst/>
                <a:latin typeface="+mn-lt"/>
                <a:ea typeface="+mn-ea"/>
                <a:cs typeface="+mn-cs"/>
              </a:rPr>
              <a:t> are treated with anti-PD1 before RT you can see increased gamma H2AX), which marks double-stranded breaks as evidence  of increased DNA damage.</a:t>
            </a:r>
          </a:p>
          <a:p>
            <a:r>
              <a:rPr lang="en-US" sz="1200" kern="1200" dirty="0">
                <a:solidFill>
                  <a:schemeClr val="tx1"/>
                </a:solidFill>
                <a:effectLst/>
                <a:latin typeface="+mn-lt"/>
                <a:ea typeface="+mn-ea"/>
                <a:cs typeface="+mn-cs"/>
              </a:rPr>
              <a:t>the addition of anti PD-1 before irradiation significantly increased the percentage of </a:t>
            </a:r>
            <a:r>
              <a:rPr lang="en-US" sz="1200" kern="1200" dirty="0" err="1">
                <a:solidFill>
                  <a:schemeClr val="tx1"/>
                </a:solidFill>
                <a:effectLst/>
                <a:latin typeface="+mn-lt"/>
                <a:ea typeface="+mn-ea"/>
                <a:cs typeface="+mn-cs"/>
              </a:rPr>
              <a:t>intratumoral</a:t>
            </a:r>
            <a:r>
              <a:rPr lang="en-US" sz="1200" kern="1200" dirty="0">
                <a:solidFill>
                  <a:schemeClr val="tx1"/>
                </a:solidFill>
                <a:effectLst/>
                <a:latin typeface="+mn-lt"/>
                <a:ea typeface="+mn-ea"/>
                <a:cs typeface="+mn-cs"/>
              </a:rPr>
              <a:t> CD8+ T cells in late apoptosis in comparison with all other treatment groups: isotype control, anti PD-1, and radiation alone.</a:t>
            </a:r>
          </a:p>
          <a:p>
            <a:endParaRPr lang="en-US" dirty="0"/>
          </a:p>
        </p:txBody>
      </p:sp>
      <p:sp>
        <p:nvSpPr>
          <p:cNvPr id="4" name="Slide Number Placeholder 3"/>
          <p:cNvSpPr>
            <a:spLocks noGrp="1"/>
          </p:cNvSpPr>
          <p:nvPr>
            <p:ph type="sldNum" sz="quarter" idx="5"/>
          </p:nvPr>
        </p:nvSpPr>
        <p:spPr/>
        <p:txBody>
          <a:bodyPr/>
          <a:lstStyle/>
          <a:p>
            <a:fld id="{7E94B695-4959-034C-8CA3-8676768617D7}" type="slidenum">
              <a:rPr lang="en-US" smtClean="0"/>
              <a:t>19</a:t>
            </a:fld>
            <a:endParaRPr lang="en-US"/>
          </a:p>
        </p:txBody>
      </p:sp>
    </p:spTree>
    <p:extLst>
      <p:ext uri="{BB962C8B-B14F-4D97-AF65-F5344CB8AC3E}">
        <p14:creationId xmlns:p14="http://schemas.microsoft.com/office/powerpoint/2010/main" val="3252350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20</a:t>
            </a:fld>
            <a:endParaRPr lang="en-US"/>
          </a:p>
        </p:txBody>
      </p:sp>
    </p:spTree>
    <p:extLst>
      <p:ext uri="{BB962C8B-B14F-4D97-AF65-F5344CB8AC3E}">
        <p14:creationId xmlns:p14="http://schemas.microsoft.com/office/powerpoint/2010/main" val="3168361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537FD9F-E09C-4737-A586-73296624FC90}" type="slidenum">
              <a:rPr lang="en-US" smtClean="0"/>
              <a:pPr>
                <a:defRPr/>
              </a:pPr>
              <a:t>22</a:t>
            </a:fld>
            <a:endParaRPr lang="en-US"/>
          </a:p>
        </p:txBody>
      </p:sp>
    </p:spTree>
    <p:extLst>
      <p:ext uri="{BB962C8B-B14F-4D97-AF65-F5344CB8AC3E}">
        <p14:creationId xmlns:p14="http://schemas.microsoft.com/office/powerpoint/2010/main" val="133128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537FD9F-E09C-4737-A586-73296624FC90}" type="slidenum">
              <a:rPr lang="en-US" smtClean="0"/>
              <a:pPr>
                <a:defRPr/>
              </a:pPr>
              <a:t>23</a:t>
            </a:fld>
            <a:endParaRPr lang="en-US"/>
          </a:p>
        </p:txBody>
      </p:sp>
    </p:spTree>
    <p:extLst>
      <p:ext uri="{BB962C8B-B14F-4D97-AF65-F5344CB8AC3E}">
        <p14:creationId xmlns:p14="http://schemas.microsoft.com/office/powerpoint/2010/main" val="2626480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409575" y="387350"/>
            <a:ext cx="6203950" cy="3490913"/>
          </a:xfrm>
          <a:ln/>
        </p:spPr>
      </p:sp>
      <p:sp>
        <p:nvSpPr>
          <p:cNvPr id="53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62229" eaLnBrk="1" hangingPunct="1"/>
            <a:endParaRPr lang="en-US" altLang="en-US"/>
          </a:p>
        </p:txBody>
      </p:sp>
    </p:spTree>
    <p:extLst>
      <p:ext uri="{BB962C8B-B14F-4D97-AF65-F5344CB8AC3E}">
        <p14:creationId xmlns:p14="http://schemas.microsoft.com/office/powerpoint/2010/main" val="3677676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originally introduced the concept of radiation as a tool to inflame the irradiated tumor, induce immunogenic cell death  and elicit both immunestimulatory and immunospressive signals sensed by the host immune system. </a:t>
            </a:r>
          </a:p>
          <a:p>
            <a:r>
              <a:rPr lang="en-US"/>
              <a:t>In rare cases immunestimulatory effects prevail to enable a cancer specific immune response capable to contribute to the in field response, and through immunological memory evoke responses outside the field, either sustaining dormancy or in rare cases indicing abscopal responses in unirradiated metastasis</a:t>
            </a:r>
          </a:p>
        </p:txBody>
      </p:sp>
      <p:sp>
        <p:nvSpPr>
          <p:cNvPr id="4" name="Slide Number Placeholder 3"/>
          <p:cNvSpPr>
            <a:spLocks noGrp="1"/>
          </p:cNvSpPr>
          <p:nvPr>
            <p:ph type="sldNum" sz="quarter" idx="5"/>
          </p:nvPr>
        </p:nvSpPr>
        <p:spPr/>
        <p:txBody>
          <a:bodyPr/>
          <a:lstStyle/>
          <a:p>
            <a:fld id="{7E94B695-4959-034C-8CA3-8676768617D7}" type="slidenum">
              <a:rPr lang="en-US" smtClean="0"/>
              <a:t>2</a:t>
            </a:fld>
            <a:endParaRPr lang="en-US"/>
          </a:p>
        </p:txBody>
      </p:sp>
    </p:spTree>
    <p:extLst>
      <p:ext uri="{BB962C8B-B14F-4D97-AF65-F5344CB8AC3E}">
        <p14:creationId xmlns:p14="http://schemas.microsoft.com/office/powerpoint/2010/main" val="901254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CAFBB8-3769-45F0-AF0B-4914FC547FFA}" type="slidenum">
              <a:rPr lang="en-GB" smtClean="0"/>
              <a:t>25</a:t>
            </a:fld>
            <a:endParaRPr lang="en-GB"/>
          </a:p>
        </p:txBody>
      </p:sp>
    </p:spTree>
    <p:extLst>
      <p:ext uri="{BB962C8B-B14F-4D97-AF65-F5344CB8AC3E}">
        <p14:creationId xmlns:p14="http://schemas.microsoft.com/office/powerpoint/2010/main" val="3566152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D9D804-C692-4FB8-A88E-458387D2498A}" type="slidenum">
              <a:rPr lang="en-US" smtClean="0"/>
              <a:t>26</a:t>
            </a:fld>
            <a:endParaRPr lang="en-US"/>
          </a:p>
        </p:txBody>
      </p:sp>
    </p:spTree>
    <p:extLst>
      <p:ext uri="{BB962C8B-B14F-4D97-AF65-F5344CB8AC3E}">
        <p14:creationId xmlns:p14="http://schemas.microsoft.com/office/powerpoint/2010/main" val="3770512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94B695-4959-034C-8CA3-8676768617D7}" type="slidenum">
              <a:rPr lang="en-US" smtClean="0"/>
              <a:t>27</a:t>
            </a:fld>
            <a:endParaRPr lang="en-US" dirty="0"/>
          </a:p>
        </p:txBody>
      </p:sp>
    </p:spTree>
    <p:extLst>
      <p:ext uri="{BB962C8B-B14F-4D97-AF65-F5344CB8AC3E}">
        <p14:creationId xmlns:p14="http://schemas.microsoft.com/office/powerpoint/2010/main" val="898774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F55B48-4DA4-EE43-9671-F01D04D1E467}" type="slidenum">
              <a:rPr lang="en-US" smtClean="0"/>
              <a:t>28</a:t>
            </a:fld>
            <a:endParaRPr lang="en-US"/>
          </a:p>
        </p:txBody>
      </p:sp>
    </p:spTree>
    <p:extLst>
      <p:ext uri="{BB962C8B-B14F-4D97-AF65-F5344CB8AC3E}">
        <p14:creationId xmlns:p14="http://schemas.microsoft.com/office/powerpoint/2010/main" val="571433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story of converging RT with IT started by recognizing the immunogenic nature of the </a:t>
            </a:r>
            <a:r>
              <a:rPr lang="en-US" b="1"/>
              <a:t>abscopal effect.</a:t>
            </a:r>
          </a:p>
          <a:p>
            <a:r>
              <a:rPr lang="en-US"/>
              <a:t>RT then acquired and other R that of “immune Rejection”, and we and other spend the past 20 years trying to </a:t>
            </a:r>
          </a:p>
          <a:p>
            <a:r>
              <a:rPr lang="en-US"/>
              <a:t>describe the main mechanisms of RT-Induced immune rejection. </a:t>
            </a:r>
          </a:p>
        </p:txBody>
      </p:sp>
      <p:sp>
        <p:nvSpPr>
          <p:cNvPr id="4" name="Slide Number Placeholder 3"/>
          <p:cNvSpPr>
            <a:spLocks noGrp="1"/>
          </p:cNvSpPr>
          <p:nvPr>
            <p:ph type="sldNum" sz="quarter" idx="5"/>
          </p:nvPr>
        </p:nvSpPr>
        <p:spPr/>
        <p:txBody>
          <a:bodyPr/>
          <a:lstStyle/>
          <a:p>
            <a:fld id="{F2104D02-8A2B-AA4C-9BCE-D78DFC25FD73}" type="slidenum">
              <a:rPr lang="en-US" smtClean="0"/>
              <a:t>3</a:t>
            </a:fld>
            <a:endParaRPr lang="en-US"/>
          </a:p>
        </p:txBody>
      </p:sp>
    </p:spTree>
    <p:extLst>
      <p:ext uri="{BB962C8B-B14F-4D97-AF65-F5344CB8AC3E}">
        <p14:creationId xmlns:p14="http://schemas.microsoft.com/office/powerpoint/2010/main" val="1063348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4</a:t>
            </a:fld>
            <a:endParaRPr lang="en-US"/>
          </a:p>
        </p:txBody>
      </p:sp>
    </p:spTree>
    <p:extLst>
      <p:ext uri="{BB962C8B-B14F-4D97-AF65-F5344CB8AC3E}">
        <p14:creationId xmlns:p14="http://schemas.microsoft.com/office/powerpoint/2010/main" val="2636306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5</a:t>
            </a:fld>
            <a:endParaRPr lang="en-US"/>
          </a:p>
        </p:txBody>
      </p:sp>
    </p:spTree>
    <p:extLst>
      <p:ext uri="{BB962C8B-B14F-4D97-AF65-F5344CB8AC3E}">
        <p14:creationId xmlns:p14="http://schemas.microsoft.com/office/powerpoint/2010/main" val="3787533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8CB03E-E67F-8543-8EE1-0E527D972422}" type="slidenum">
              <a:rPr lang="en-US" smtClean="0"/>
              <a:t>6</a:t>
            </a:fld>
            <a:endParaRPr lang="en-US"/>
          </a:p>
        </p:txBody>
      </p:sp>
    </p:spTree>
    <p:extLst>
      <p:ext uri="{BB962C8B-B14F-4D97-AF65-F5344CB8AC3E}">
        <p14:creationId xmlns:p14="http://schemas.microsoft.com/office/powerpoint/2010/main" val="1668583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8</a:t>
            </a:fld>
            <a:endParaRPr lang="en-US"/>
          </a:p>
        </p:txBody>
      </p:sp>
    </p:spTree>
    <p:extLst>
      <p:ext uri="{BB962C8B-B14F-4D97-AF65-F5344CB8AC3E}">
        <p14:creationId xmlns:p14="http://schemas.microsoft.com/office/powerpoint/2010/main" val="3806980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.Representative </a:t>
            </a:r>
            <a:r>
              <a:rPr lang="en-US" sz="1200" b="1" kern="1200">
                <a:solidFill>
                  <a:schemeClr val="tx1"/>
                </a:solidFill>
                <a:effectLst/>
                <a:latin typeface="+mn-lt"/>
                <a:ea typeface="+mn-ea"/>
                <a:cs typeface="+mn-cs"/>
              </a:rPr>
              <a:t>immunohistochemical images of 4MOSC1 tongue tumors from animals</a:t>
            </a:r>
          </a:p>
          <a:p>
            <a:r>
              <a:rPr lang="en-US" sz="1200" b="1" kern="1200">
                <a:solidFill>
                  <a:schemeClr val="tx1"/>
                </a:solidFill>
                <a:effectLst/>
                <a:latin typeface="+mn-lt"/>
                <a:ea typeface="+mn-ea"/>
                <a:cs typeface="+mn-cs"/>
              </a:rPr>
              <a:t>subjected to neck dissection or sham surgery followed by ⍺CTLA-4 therapy, </a:t>
            </a:r>
            <a:r>
              <a:rPr lang="en-US" sz="1200" kern="1200">
                <a:solidFill>
                  <a:schemeClr val="tx1"/>
                </a:solidFill>
                <a:effectLst/>
                <a:latin typeface="+mn-lt"/>
                <a:ea typeface="+mn-ea"/>
                <a:cs typeface="+mn-cs"/>
              </a:rPr>
              <a:t>harvested at day</a:t>
            </a:r>
          </a:p>
          <a:p>
            <a:r>
              <a:rPr lang="en-US" sz="1200" kern="1200">
                <a:solidFill>
                  <a:schemeClr val="tx1"/>
                </a:solidFill>
                <a:effectLst/>
                <a:latin typeface="+mn-lt"/>
                <a:ea typeface="+mn-ea"/>
                <a:cs typeface="+mn-cs"/>
              </a:rPr>
              <a:t>10.  Robust </a:t>
            </a:r>
            <a:r>
              <a:rPr lang="en-US" sz="1200" kern="1200" err="1">
                <a:solidFill>
                  <a:schemeClr val="tx1"/>
                </a:solidFill>
                <a:effectLst/>
                <a:latin typeface="+mn-lt"/>
                <a:ea typeface="+mn-ea"/>
                <a:cs typeface="+mn-cs"/>
              </a:rPr>
              <a:t>immuninfiltrate</a:t>
            </a:r>
            <a:r>
              <a:rPr lang="en-US" sz="1200" kern="1200">
                <a:solidFill>
                  <a:schemeClr val="tx1"/>
                </a:solidFill>
                <a:effectLst/>
                <a:latin typeface="+mn-lt"/>
                <a:ea typeface="+mn-ea"/>
                <a:cs typeface="+mn-cs"/>
              </a:rPr>
              <a:t> in the tumor of sham surgery treated animals compared to nodal dissected ones</a:t>
            </a:r>
          </a:p>
          <a:p>
            <a:r>
              <a:rPr lang="en-US" sz="1200" kern="1200">
                <a:solidFill>
                  <a:schemeClr val="tx1"/>
                </a:solidFill>
                <a:effectLst/>
                <a:latin typeface="+mn-lt"/>
                <a:ea typeface="+mn-ea"/>
                <a:cs typeface="+mn-cs"/>
              </a:rPr>
              <a:t> </a:t>
            </a:r>
          </a:p>
          <a:p>
            <a:endParaRPr lang="en-US" sz="1200" kern="1200">
              <a:solidFill>
                <a:schemeClr val="tx1"/>
              </a:solidFill>
              <a:effectLst/>
              <a:latin typeface="+mn-lt"/>
              <a:ea typeface="+mn-ea"/>
              <a:cs typeface="+mn-cs"/>
            </a:endParaRPr>
          </a:p>
          <a:p>
            <a:r>
              <a:rPr lang="en-US"/>
              <a:t> B.</a:t>
            </a:r>
            <a:r>
              <a:rPr lang="en-US" sz="1200" kern="1200">
                <a:solidFill>
                  <a:schemeClr val="tx1"/>
                </a:solidFill>
                <a:effectLst/>
                <a:latin typeface="+mn-lt"/>
                <a:ea typeface="+mn-ea"/>
                <a:cs typeface="+mn-cs"/>
              </a:rPr>
              <a:t> Representative </a:t>
            </a:r>
            <a:r>
              <a:rPr lang="en-US" sz="1200" kern="1200" err="1">
                <a:solidFill>
                  <a:schemeClr val="tx1"/>
                </a:solidFill>
                <a:effectLst/>
                <a:latin typeface="+mn-lt"/>
                <a:ea typeface="+mn-ea"/>
                <a:cs typeface="+mn-cs"/>
              </a:rPr>
              <a:t>tSNE</a:t>
            </a:r>
            <a:r>
              <a:rPr lang="en-US" sz="1200" kern="1200">
                <a:solidFill>
                  <a:schemeClr val="tx1"/>
                </a:solidFill>
                <a:effectLst/>
                <a:latin typeface="+mn-lt"/>
                <a:ea typeface="+mn-ea"/>
                <a:cs typeface="+mn-cs"/>
              </a:rPr>
              <a:t> plots shown from a time-of-flight mass cytometry (</a:t>
            </a:r>
            <a:r>
              <a:rPr lang="en-US" sz="1200" kern="1200" err="1">
                <a:solidFill>
                  <a:schemeClr val="tx1"/>
                </a:solidFill>
                <a:effectLst/>
                <a:latin typeface="+mn-lt"/>
                <a:ea typeface="+mn-ea"/>
                <a:cs typeface="+mn-cs"/>
              </a:rPr>
              <a:t>CyTOF</a:t>
            </a:r>
            <a:r>
              <a:rPr lang="en-US" sz="1200" kern="1200">
                <a:solidFill>
                  <a:schemeClr val="tx1"/>
                </a:solidFill>
                <a:effectLst/>
                <a:latin typeface="+mn-lt"/>
                <a:ea typeface="+mn-ea"/>
                <a:cs typeface="+mn-cs"/>
              </a:rPr>
              <a:t>)</a:t>
            </a:r>
          </a:p>
          <a:p>
            <a:r>
              <a:rPr lang="en-US" sz="1200" b="1" kern="1200">
                <a:solidFill>
                  <a:schemeClr val="tx1"/>
                </a:solidFill>
                <a:effectLst/>
                <a:latin typeface="+mn-lt"/>
                <a:ea typeface="+mn-ea"/>
                <a:cs typeface="+mn-cs"/>
              </a:rPr>
              <a:t>Increase of CD45 negative cells in node dissected, with decrease of CD4/8 cells in the node dissected and increased MDSC and M2 macrophages</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9</a:t>
            </a:fld>
            <a:endParaRPr lang="en-US"/>
          </a:p>
        </p:txBody>
      </p:sp>
    </p:spTree>
    <p:extLst>
      <p:ext uri="{BB962C8B-B14F-4D97-AF65-F5344CB8AC3E}">
        <p14:creationId xmlns:p14="http://schemas.microsoft.com/office/powerpoint/2010/main" val="707527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10</a:t>
            </a:fld>
            <a:endParaRPr lang="en-US"/>
          </a:p>
        </p:txBody>
      </p:sp>
    </p:spTree>
    <p:extLst>
      <p:ext uri="{BB962C8B-B14F-4D97-AF65-F5344CB8AC3E}">
        <p14:creationId xmlns:p14="http://schemas.microsoft.com/office/powerpoint/2010/main" val="22889837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545CBA3D-5162-564C-A358-2A5DCCB7797E}"/>
              </a:ext>
            </a:extLst>
          </p:cNvPr>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8" name="Picture 7" descr="Graphical user interface, text, application&#10;&#10;Description automatically generated with medium confidence">
            <a:extLst>
              <a:ext uri="{FF2B5EF4-FFF2-40B4-BE49-F238E27FC236}">
                <a16:creationId xmlns:a16="http://schemas.microsoft.com/office/drawing/2014/main" id="{9623D79F-5AA2-A24C-8316-67CD88E08DF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381000" y="1018903"/>
            <a:ext cx="8229600" cy="3466301"/>
          </a:xfrm>
          <a:prstGeom prst="rect">
            <a:avLst/>
          </a:prstGeom>
        </p:spPr>
        <p:txBody>
          <a:bodyPr/>
          <a:lstStyle>
            <a:lvl1pPr marL="342900" indent="-342900">
              <a:lnSpc>
                <a:spcPct val="100000"/>
              </a:lnSpc>
              <a:spcBef>
                <a:spcPts val="900"/>
              </a:spcBef>
              <a:buClr>
                <a:srgbClr val="4DAF46"/>
              </a:buClr>
              <a:buFont typeface="Wingdings" pitchFamily="2" charset="2"/>
              <a:buChar char="§"/>
              <a:defRPr sz="2200">
                <a:latin typeface="Arial" panose="020B0604020202020204" pitchFamily="34" charset="0"/>
                <a:cs typeface="Arial" panose="020B0604020202020204" pitchFamily="34" charset="0"/>
              </a:defRPr>
            </a:lvl1pPr>
            <a:lvl2pPr marL="742950" indent="-285750">
              <a:lnSpc>
                <a:spcPct val="100000"/>
              </a:lnSpc>
              <a:spcBef>
                <a:spcPts val="900"/>
              </a:spcBef>
              <a:buClr>
                <a:srgbClr val="4DAF46"/>
              </a:buClr>
              <a:buFont typeface="Arial" panose="020B0604020202020204" pitchFamily="34" charset="0"/>
              <a:buChar char="•"/>
              <a:defRPr sz="2000">
                <a:latin typeface="Arial" panose="020B0604020202020204" pitchFamily="34" charset="0"/>
                <a:cs typeface="Arial" panose="020B0604020202020204" pitchFamily="34" charset="0"/>
              </a:defRPr>
            </a:lvl2pPr>
            <a:lvl3pPr marL="1257300" indent="-342900">
              <a:lnSpc>
                <a:spcPct val="100000"/>
              </a:lnSpc>
              <a:spcBef>
                <a:spcPts val="900"/>
              </a:spcBef>
              <a:buClr>
                <a:srgbClr val="4DAF46"/>
              </a:buClr>
              <a:buFont typeface="Wingdings" pitchFamily="2" charset="2"/>
              <a:buChar char="q"/>
              <a:defRPr sz="1800">
                <a:latin typeface="Arial" panose="020B0604020202020204" pitchFamily="34" charset="0"/>
                <a:cs typeface="Arial" panose="020B0604020202020204" pitchFamily="34" charset="0"/>
              </a:defRPr>
            </a:lvl3pPr>
            <a:lvl4pPr marL="1600200" indent="-228600">
              <a:lnSpc>
                <a:spcPct val="100000"/>
              </a:lnSpc>
              <a:spcBef>
                <a:spcPts val="900"/>
              </a:spcBef>
              <a:buClr>
                <a:srgbClr val="4DAF46"/>
              </a:buClr>
              <a:buSzPct val="100000"/>
              <a:buFont typeface="Courier New" panose="02070309020205020404" pitchFamily="49" charset="0"/>
              <a:buChar char="o"/>
              <a:defRPr sz="1600">
                <a:latin typeface="Arial" panose="020B0604020202020204" pitchFamily="34" charset="0"/>
                <a:cs typeface="Arial" panose="020B0604020202020204" pitchFamily="34" charset="0"/>
              </a:defRPr>
            </a:lvl4pPr>
            <a:lvl5pPr marL="2057400" indent="-228600">
              <a:lnSpc>
                <a:spcPct val="100000"/>
              </a:lnSpc>
              <a:spcBef>
                <a:spcPts val="900"/>
              </a:spcBef>
              <a:buClr>
                <a:srgbClr val="4DAF46"/>
              </a:buClr>
              <a:buSzPct val="100000"/>
              <a:buFont typeface="Lucida Grande"/>
              <a:buChar cha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381000" y="41483"/>
            <a:ext cx="5802972" cy="616813"/>
          </a:xfrm>
          <a:prstGeom prst="rect">
            <a:avLst/>
          </a:prstGeom>
        </p:spPr>
        <p:txBody>
          <a:bodyPr anchor="b"/>
          <a:lstStyle>
            <a:lvl1pPr algn="l">
              <a:defRPr sz="260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747974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E9866-19F8-1543-A4F8-7439C478BEB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BBCEEE5-A772-6748-AC94-0D1D1439F34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3D1352B-BDD6-DF47-B901-363AB1D9939A}"/>
              </a:ext>
            </a:extLst>
          </p:cNvPr>
          <p:cNvSpPr>
            <a:spLocks noGrp="1"/>
          </p:cNvSpPr>
          <p:nvPr>
            <p:ph type="dt" sz="half" idx="10"/>
          </p:nvPr>
        </p:nvSpPr>
        <p:spPr/>
        <p:txBody>
          <a:bodyPr/>
          <a:lstStyle/>
          <a:p>
            <a:fld id="{3A1249C6-D6B8-9142-A38D-5BD83D76E384}" type="datetimeFigureOut">
              <a:rPr lang="en-US" smtClean="0"/>
              <a:t>5/5/22</a:t>
            </a:fld>
            <a:endParaRPr lang="en-US"/>
          </a:p>
        </p:txBody>
      </p:sp>
      <p:sp>
        <p:nvSpPr>
          <p:cNvPr id="5" name="Footer Placeholder 4">
            <a:extLst>
              <a:ext uri="{FF2B5EF4-FFF2-40B4-BE49-F238E27FC236}">
                <a16:creationId xmlns:a16="http://schemas.microsoft.com/office/drawing/2014/main" id="{731D6ADC-46EC-FD4D-89CF-F04511CECD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CD693-42DB-C14C-A309-15EA0EFB16FF}"/>
              </a:ext>
            </a:extLst>
          </p:cNvPr>
          <p:cNvSpPr>
            <a:spLocks noGrp="1"/>
          </p:cNvSpPr>
          <p:nvPr>
            <p:ph type="sldNum" sz="quarter" idx="12"/>
          </p:nvPr>
        </p:nvSpPr>
        <p:spPr/>
        <p:txBody>
          <a:bodyPr/>
          <a:lstStyle/>
          <a:p>
            <a:fld id="{21FD4F7D-3C1B-6B40-862A-F1E171C2E3A9}" type="slidenum">
              <a:rPr lang="en-US" smtClean="0"/>
              <a:t>‹#›</a:t>
            </a:fld>
            <a:endParaRPr lang="en-US"/>
          </a:p>
        </p:txBody>
      </p:sp>
    </p:spTree>
    <p:extLst>
      <p:ext uri="{BB962C8B-B14F-4D97-AF65-F5344CB8AC3E}">
        <p14:creationId xmlns:p14="http://schemas.microsoft.com/office/powerpoint/2010/main" val="2734013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A71531-0D75-3444-97FA-985431D5DC77}" type="datetimeFigureOut">
              <a:rPr lang="en-US" smtClean="0"/>
              <a:t>5/5/22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2DD4A-3D0D-3941-A2F8-69CD8F235E25}" type="slidenum">
              <a:rPr lang="en-US" smtClean="0"/>
              <a:t>‹#›</a:t>
            </a:fld>
            <a:endParaRPr lang="en-US"/>
          </a:p>
        </p:txBody>
      </p:sp>
      <p:sp>
        <p:nvSpPr>
          <p:cNvPr id="7" name="TextBox 6">
            <a:extLst>
              <a:ext uri="{FF2B5EF4-FFF2-40B4-BE49-F238E27FC236}">
                <a16:creationId xmlns:a16="http://schemas.microsoft.com/office/drawing/2014/main" id="{4D5E944E-E4B8-7947-9351-828322AE493A}"/>
              </a:ext>
            </a:extLst>
          </p:cNvPr>
          <p:cNvSpPr txBox="1"/>
          <p:nvPr userDrawn="1"/>
        </p:nvSpPr>
        <p:spPr>
          <a:xfrm>
            <a:off x="308344" y="148856"/>
            <a:ext cx="184731" cy="369332"/>
          </a:xfrm>
          <a:prstGeom prst="rect">
            <a:avLst/>
          </a:prstGeom>
          <a:noFill/>
        </p:spPr>
        <p:txBody>
          <a:bodyPr wrap="none" rtlCol="0">
            <a:spAutoFit/>
          </a:bodyPr>
          <a:lstStyle/>
          <a:p>
            <a:endParaRPr lang="en-US"/>
          </a:p>
        </p:txBody>
      </p:sp>
      <p:pic>
        <p:nvPicPr>
          <p:cNvPr id="8" name="Picture 7" descr="Screen Shot 2016-02-06 at 6.24.54 PM.png">
            <a:extLst>
              <a:ext uri="{FF2B5EF4-FFF2-40B4-BE49-F238E27FC236}">
                <a16:creationId xmlns:a16="http://schemas.microsoft.com/office/drawing/2014/main" id="{85D35263-321B-A141-9A09-49646A9157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737360" cy="531303"/>
          </a:xfrm>
          <a:prstGeom prst="rect">
            <a:avLst/>
          </a:prstGeom>
        </p:spPr>
      </p:pic>
    </p:spTree>
    <p:extLst>
      <p:ext uri="{BB962C8B-B14F-4D97-AF65-F5344CB8AC3E}">
        <p14:creationId xmlns:p14="http://schemas.microsoft.com/office/powerpoint/2010/main" val="321136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DA3FA-952E-964E-9A6B-EF872DDBBD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5AB447-C250-384D-9C8B-62DF2F3223EE}"/>
              </a:ext>
            </a:extLst>
          </p:cNvPr>
          <p:cNvSpPr>
            <a:spLocks noGrp="1"/>
          </p:cNvSpPr>
          <p:nvPr>
            <p:ph type="dt" sz="half" idx="10"/>
          </p:nvPr>
        </p:nvSpPr>
        <p:spPr/>
        <p:txBody>
          <a:bodyPr/>
          <a:lstStyle/>
          <a:p>
            <a:fld id="{E8F21D60-AD58-E846-8DA0-D07E3229BD7E}" type="datetimeFigureOut">
              <a:rPr lang="en-US" smtClean="0"/>
              <a:t>5/5/22</a:t>
            </a:fld>
            <a:endParaRPr lang="en-US"/>
          </a:p>
        </p:txBody>
      </p:sp>
      <p:sp>
        <p:nvSpPr>
          <p:cNvPr id="4" name="Footer Placeholder 3">
            <a:extLst>
              <a:ext uri="{FF2B5EF4-FFF2-40B4-BE49-F238E27FC236}">
                <a16:creationId xmlns:a16="http://schemas.microsoft.com/office/drawing/2014/main" id="{623F2AAC-0301-4C47-A535-A3F78207C9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4564DE-01FB-9E4B-836B-CDF37A3FA589}"/>
              </a:ext>
            </a:extLst>
          </p:cNvPr>
          <p:cNvSpPr>
            <a:spLocks noGrp="1"/>
          </p:cNvSpPr>
          <p:nvPr>
            <p:ph type="sldNum" sz="quarter" idx="12"/>
          </p:nvPr>
        </p:nvSpPr>
        <p:spPr/>
        <p:txBody>
          <a:bodyPr/>
          <a:lstStyle/>
          <a:p>
            <a:fld id="{0288575C-1035-364A-B4E3-D27D08558AB7}" type="slidenum">
              <a:rPr lang="en-US" smtClean="0"/>
              <a:t>‹#›</a:t>
            </a:fld>
            <a:endParaRPr lang="en-US"/>
          </a:p>
        </p:txBody>
      </p:sp>
    </p:spTree>
    <p:extLst>
      <p:ext uri="{BB962C8B-B14F-4D97-AF65-F5344CB8AC3E}">
        <p14:creationId xmlns:p14="http://schemas.microsoft.com/office/powerpoint/2010/main" val="2966462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2_Copy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131" y="61547"/>
            <a:ext cx="8976946" cy="906708"/>
          </a:xfrm>
        </p:spPr>
        <p:txBody>
          <a:bodyPr lIns="0" tIns="0" anchor="t">
            <a:normAutofit/>
          </a:bodyPr>
          <a:lstStyle>
            <a:lvl1pPr algn="l">
              <a:defRPr sz="1800">
                <a:solidFill>
                  <a:srgbClr val="A20815"/>
                </a:solidFill>
                <a:latin typeface="+mj-lt"/>
                <a:cs typeface="Arial"/>
              </a:defRPr>
            </a:lvl1pPr>
          </a:lstStyle>
          <a:p>
            <a:r>
              <a:rPr lang="en-US" dirty="0"/>
              <a:t>Insert Title Here</a:t>
            </a:r>
            <a:br>
              <a:rPr lang="en-US" dirty="0"/>
            </a:br>
            <a:r>
              <a:rPr lang="en-US" dirty="0"/>
              <a:t>Copy Only</a:t>
            </a:r>
          </a:p>
        </p:txBody>
      </p:sp>
    </p:spTree>
    <p:extLst>
      <p:ext uri="{BB962C8B-B14F-4D97-AF65-F5344CB8AC3E}">
        <p14:creationId xmlns:p14="http://schemas.microsoft.com/office/powerpoint/2010/main" val="8919418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60" r:id="rId5"/>
    <p:sldLayoutId id="2147483661"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www.ncbi.nlm.nih.gov/entrez/eutils/elink.fcgi?dbfrom=pubmed&amp;retmode=ref&amp;cmd=prlinks&amp;id=26867885"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340.png"/><Relationship Id="rId13" Type="http://schemas.openxmlformats.org/officeDocument/2006/relationships/customXml" Target="../ink/ink4.xml"/><Relationship Id="rId18" Type="http://schemas.openxmlformats.org/officeDocument/2006/relationships/image" Target="../media/image390.png"/><Relationship Id="rId3" Type="http://schemas.openxmlformats.org/officeDocument/2006/relationships/image" Target="../media/image46.emf"/><Relationship Id="rId7" Type="http://schemas.openxmlformats.org/officeDocument/2006/relationships/customXml" Target="../ink/ink1.xml"/><Relationship Id="rId12" Type="http://schemas.openxmlformats.org/officeDocument/2006/relationships/image" Target="../media/image360.png"/><Relationship Id="rId17" Type="http://schemas.openxmlformats.org/officeDocument/2006/relationships/customXml" Target="../ink/ink6.xml"/><Relationship Id="rId2" Type="http://schemas.openxmlformats.org/officeDocument/2006/relationships/notesSlide" Target="../notesSlides/notesSlide18.xml"/><Relationship Id="rId16" Type="http://schemas.openxmlformats.org/officeDocument/2006/relationships/image" Target="../media/image380.png"/><Relationship Id="rId1" Type="http://schemas.openxmlformats.org/officeDocument/2006/relationships/slideLayout" Target="../slideLayouts/slideLayout4.xml"/><Relationship Id="rId6" Type="http://schemas.openxmlformats.org/officeDocument/2006/relationships/image" Target="../media/image49.png"/><Relationship Id="rId11" Type="http://schemas.openxmlformats.org/officeDocument/2006/relationships/customXml" Target="../ink/ink3.xml"/><Relationship Id="rId5" Type="http://schemas.openxmlformats.org/officeDocument/2006/relationships/image" Target="../media/image48.png"/><Relationship Id="rId15" Type="http://schemas.openxmlformats.org/officeDocument/2006/relationships/customXml" Target="../ink/ink5.xml"/><Relationship Id="rId10" Type="http://schemas.openxmlformats.org/officeDocument/2006/relationships/image" Target="../media/image350.png"/><Relationship Id="rId4" Type="http://schemas.openxmlformats.org/officeDocument/2006/relationships/image" Target="../media/image47.png"/><Relationship Id="rId9" Type="http://schemas.openxmlformats.org/officeDocument/2006/relationships/customXml" Target="../ink/ink2.xml"/><Relationship Id="rId14" Type="http://schemas.openxmlformats.org/officeDocument/2006/relationships/image" Target="../media/image370.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4.pn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57.png"/><Relationship Id="rId4" Type="http://schemas.openxmlformats.org/officeDocument/2006/relationships/image" Target="../media/image56.tiff"/></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3.xml"/><Relationship Id="rId7" Type="http://schemas.openxmlformats.org/officeDocument/2006/relationships/image" Target="../media/image10.pn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body" idx="1"/>
          </p:nvPr>
        </p:nvSpPr>
        <p:spPr>
          <a:xfrm>
            <a:off x="344658" y="3120274"/>
            <a:ext cx="5095559" cy="1751944"/>
          </a:xfrm>
        </p:spPr>
        <p:txBody>
          <a:bodyPr>
            <a:normAutofit fontScale="47500" lnSpcReduction="20000"/>
          </a:bodyPr>
          <a:lstStyle/>
          <a:p>
            <a:pPr marL="0" indent="0">
              <a:buNone/>
            </a:pPr>
            <a:endParaRPr lang="en-US" sz="1350" b="1" dirty="0">
              <a:solidFill>
                <a:srgbClr val="000000"/>
              </a:solidFill>
              <a:latin typeface="Arial"/>
              <a:cs typeface="Arial"/>
            </a:endParaRPr>
          </a:p>
          <a:p>
            <a:pPr marL="0" indent="0" algn="ctr">
              <a:buNone/>
            </a:pPr>
            <a:r>
              <a:rPr lang="en-US" sz="4200" b="1" dirty="0"/>
              <a:t>Radiation techniques and technology: relevance to immuno-radiotherapy of pancreatic  cancer </a:t>
            </a:r>
          </a:p>
          <a:p>
            <a:pPr marL="0" indent="0" algn="ctr">
              <a:buNone/>
            </a:pPr>
            <a:endParaRPr lang="en-US" sz="3300" dirty="0"/>
          </a:p>
          <a:p>
            <a:pPr marL="0" indent="0" algn="ctr">
              <a:buNone/>
            </a:pPr>
            <a:r>
              <a:rPr lang="en-US" sz="3300" dirty="0"/>
              <a:t>Silvia C Formenti, MD</a:t>
            </a:r>
          </a:p>
          <a:p>
            <a:pPr marL="0" indent="0" algn="ctr">
              <a:buNone/>
            </a:pPr>
            <a:r>
              <a:rPr lang="en-US" sz="3300" dirty="0"/>
              <a:t> Weill Cornell Medicine, New York, NY</a:t>
            </a:r>
          </a:p>
        </p:txBody>
      </p:sp>
      <p:pic>
        <p:nvPicPr>
          <p:cNvPr id="5" name="Picture 4" descr="Weill-Cornell-Medical-Center.jpg">
            <a:extLst>
              <a:ext uri="{FF2B5EF4-FFF2-40B4-BE49-F238E27FC236}">
                <a16:creationId xmlns:a16="http://schemas.microsoft.com/office/drawing/2014/main" id="{D2A147AD-A3B6-1D4F-B716-6DB9E6BDA65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4658" y="627539"/>
            <a:ext cx="5197159" cy="2492735"/>
          </a:xfrm>
          <a:prstGeom prst="rect">
            <a:avLst/>
          </a:prstGeom>
        </p:spPr>
      </p:pic>
      <p:pic>
        <p:nvPicPr>
          <p:cNvPr id="6" name="Picture 5" descr="A view of a tall building&#10;&#10;Description automatically generated">
            <a:extLst>
              <a:ext uri="{FF2B5EF4-FFF2-40B4-BE49-F238E27FC236}">
                <a16:creationId xmlns:a16="http://schemas.microsoft.com/office/drawing/2014/main" id="{EB3D7873-EC3E-7D45-9465-6E54736B4F02}"/>
              </a:ext>
            </a:extLst>
          </p:cNvPr>
          <p:cNvPicPr>
            <a:picLocks noChangeAspect="1"/>
          </p:cNvPicPr>
          <p:nvPr/>
        </p:nvPicPr>
        <p:blipFill>
          <a:blip r:embed="rId4"/>
          <a:stretch>
            <a:fillRect/>
          </a:stretch>
        </p:blipFill>
        <p:spPr>
          <a:xfrm>
            <a:off x="5859486" y="0"/>
            <a:ext cx="2799889" cy="5143500"/>
          </a:xfrm>
          <a:prstGeom prst="rect">
            <a:avLst/>
          </a:prstGeom>
        </p:spPr>
      </p:pic>
      <p:sp>
        <p:nvSpPr>
          <p:cNvPr id="8" name="Title 1">
            <a:extLst>
              <a:ext uri="{FF2B5EF4-FFF2-40B4-BE49-F238E27FC236}">
                <a16:creationId xmlns:a16="http://schemas.microsoft.com/office/drawing/2014/main" id="{983A445E-629B-0B4C-93C5-522240BB5FEF}"/>
              </a:ext>
            </a:extLst>
          </p:cNvPr>
          <p:cNvSpPr txBox="1">
            <a:spLocks/>
          </p:cNvSpPr>
          <p:nvPr/>
        </p:nvSpPr>
        <p:spPr>
          <a:xfrm>
            <a:off x="-1910086" y="2041677"/>
            <a:ext cx="61722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700" b="1" dirty="0">
              <a:solidFill>
                <a:srgbClr val="000000"/>
              </a:solidFill>
            </a:endParaRPr>
          </a:p>
        </p:txBody>
      </p:sp>
      <p:pic>
        <p:nvPicPr>
          <p:cNvPr id="7" name="Picture 6" descr="A picture containing logo&#10;&#10;Description automatically generated">
            <a:extLst>
              <a:ext uri="{FF2B5EF4-FFF2-40B4-BE49-F238E27FC236}">
                <a16:creationId xmlns:a16="http://schemas.microsoft.com/office/drawing/2014/main" id="{4E258644-02FA-2243-9CD5-933037125599}"/>
              </a:ext>
            </a:extLst>
          </p:cNvPr>
          <p:cNvPicPr>
            <a:picLocks noChangeAspect="1"/>
          </p:cNvPicPr>
          <p:nvPr/>
        </p:nvPicPr>
        <p:blipFill>
          <a:blip r:embed="rId5"/>
          <a:stretch>
            <a:fillRect/>
          </a:stretch>
        </p:blipFill>
        <p:spPr>
          <a:xfrm>
            <a:off x="26989" y="87175"/>
            <a:ext cx="1933575" cy="542925"/>
          </a:xfrm>
          <a:prstGeom prst="rect">
            <a:avLst/>
          </a:prstGeom>
        </p:spPr>
      </p:pic>
    </p:spTree>
    <p:extLst>
      <p:ext uri="{BB962C8B-B14F-4D97-AF65-F5344CB8AC3E}">
        <p14:creationId xmlns:p14="http://schemas.microsoft.com/office/powerpoint/2010/main" val="1194136552"/>
      </p:ext>
    </p:extLst>
  </p:cSld>
  <p:clrMapOvr>
    <a:masterClrMapping/>
  </p:clrMapOvr>
  <mc:AlternateContent xmlns:mc="http://schemas.openxmlformats.org/markup-compatibility/2006" xmlns:p14="http://schemas.microsoft.com/office/powerpoint/2010/main">
    <mc:Choice Requires="p14">
      <p:transition spd="slow" p14:dur="2000" advTm="15121"/>
    </mc:Choice>
    <mc:Fallback xmlns="">
      <p:transition spd="slow" advTm="15121"/>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A picture containing scale, device, lamp&#10;&#10;Description automatically generated">
            <a:extLst>
              <a:ext uri="{FF2B5EF4-FFF2-40B4-BE49-F238E27FC236}">
                <a16:creationId xmlns:a16="http://schemas.microsoft.com/office/drawing/2014/main" id="{4AF34AD2-92D6-D147-89D9-4B3FC4A51C75}"/>
              </a:ext>
            </a:extLst>
          </p:cNvPr>
          <p:cNvPicPr>
            <a:picLocks noGrp="1" noChangeAspect="1"/>
          </p:cNvPicPr>
          <p:nvPr>
            <p:ph idx="1"/>
          </p:nvPr>
        </p:nvPicPr>
        <p:blipFill>
          <a:blip r:embed="rId3"/>
          <a:stretch>
            <a:fillRect/>
          </a:stretch>
        </p:blipFill>
        <p:spPr>
          <a:xfrm>
            <a:off x="1248038" y="1371361"/>
            <a:ext cx="3731770" cy="3465513"/>
          </a:xfrm>
        </p:spPr>
      </p:pic>
      <p:sp>
        <p:nvSpPr>
          <p:cNvPr id="3" name="Title 2">
            <a:extLst>
              <a:ext uri="{FF2B5EF4-FFF2-40B4-BE49-F238E27FC236}">
                <a16:creationId xmlns:a16="http://schemas.microsoft.com/office/drawing/2014/main" id="{842C7536-0160-8745-9BDA-7DD71D21BB91}"/>
              </a:ext>
            </a:extLst>
          </p:cNvPr>
          <p:cNvSpPr>
            <a:spLocks noGrp="1"/>
          </p:cNvSpPr>
          <p:nvPr>
            <p:ph type="title"/>
          </p:nvPr>
        </p:nvSpPr>
        <p:spPr>
          <a:xfrm>
            <a:off x="1866900" y="601146"/>
            <a:ext cx="5802972" cy="616813"/>
          </a:xfrm>
        </p:spPr>
        <p:txBody>
          <a:bodyPr/>
          <a:lstStyle/>
          <a:p>
            <a:r>
              <a:rPr lang="en-US" b="1"/>
              <a:t> ADAPTING RADIATION TO ICB</a:t>
            </a:r>
          </a:p>
        </p:txBody>
      </p:sp>
      <p:sp>
        <p:nvSpPr>
          <p:cNvPr id="6" name="TextBox 5">
            <a:extLst>
              <a:ext uri="{FF2B5EF4-FFF2-40B4-BE49-F238E27FC236}">
                <a16:creationId xmlns:a16="http://schemas.microsoft.com/office/drawing/2014/main" id="{67F70C28-6173-AA40-B5A0-E9FA294BF414}"/>
              </a:ext>
            </a:extLst>
          </p:cNvPr>
          <p:cNvSpPr txBox="1"/>
          <p:nvPr/>
        </p:nvSpPr>
        <p:spPr>
          <a:xfrm>
            <a:off x="3249007" y="3458349"/>
            <a:ext cx="2148793" cy="646331"/>
          </a:xfrm>
          <a:prstGeom prst="rect">
            <a:avLst/>
          </a:prstGeom>
          <a:noFill/>
        </p:spPr>
        <p:txBody>
          <a:bodyPr wrap="none" rtlCol="0">
            <a:spAutoFit/>
          </a:bodyPr>
          <a:lstStyle/>
          <a:p>
            <a:pPr algn="ctr"/>
            <a:r>
              <a:rPr lang="en-US" b="1"/>
              <a:t>RT as a tool </a:t>
            </a:r>
          </a:p>
          <a:p>
            <a:pPr algn="ctr"/>
            <a:r>
              <a:rPr lang="en-US" b="1"/>
              <a:t>to integrate with ICB</a:t>
            </a:r>
          </a:p>
        </p:txBody>
      </p:sp>
      <p:sp>
        <p:nvSpPr>
          <p:cNvPr id="7" name="TextBox 6">
            <a:extLst>
              <a:ext uri="{FF2B5EF4-FFF2-40B4-BE49-F238E27FC236}">
                <a16:creationId xmlns:a16="http://schemas.microsoft.com/office/drawing/2014/main" id="{1922F3B6-AB86-6B44-A883-5F61B0A76E2E}"/>
              </a:ext>
            </a:extLst>
          </p:cNvPr>
          <p:cNvSpPr txBox="1"/>
          <p:nvPr/>
        </p:nvSpPr>
        <p:spPr>
          <a:xfrm>
            <a:off x="775319" y="2989818"/>
            <a:ext cx="2183162" cy="646331"/>
          </a:xfrm>
          <a:prstGeom prst="rect">
            <a:avLst/>
          </a:prstGeom>
          <a:noFill/>
        </p:spPr>
        <p:txBody>
          <a:bodyPr wrap="none" rtlCol="0">
            <a:spAutoFit/>
          </a:bodyPr>
          <a:lstStyle/>
          <a:p>
            <a:pPr algn="ctr"/>
            <a:r>
              <a:rPr lang="en-US"/>
              <a:t>ICB as a tool to </a:t>
            </a:r>
          </a:p>
          <a:p>
            <a:pPr algn="ctr"/>
            <a:r>
              <a:rPr lang="en-US"/>
              <a:t>enhance RT response</a:t>
            </a:r>
          </a:p>
        </p:txBody>
      </p:sp>
      <p:sp>
        <p:nvSpPr>
          <p:cNvPr id="8" name="TextBox 7">
            <a:extLst>
              <a:ext uri="{FF2B5EF4-FFF2-40B4-BE49-F238E27FC236}">
                <a16:creationId xmlns:a16="http://schemas.microsoft.com/office/drawing/2014/main" id="{522173CD-ECDE-E146-8095-DC43C85770CE}"/>
              </a:ext>
            </a:extLst>
          </p:cNvPr>
          <p:cNvSpPr txBox="1"/>
          <p:nvPr/>
        </p:nvSpPr>
        <p:spPr>
          <a:xfrm>
            <a:off x="5688326" y="2027188"/>
            <a:ext cx="3189992" cy="2031325"/>
          </a:xfrm>
          <a:prstGeom prst="rect">
            <a:avLst/>
          </a:prstGeom>
          <a:noFill/>
        </p:spPr>
        <p:txBody>
          <a:bodyPr wrap="square" rtlCol="0">
            <a:spAutoFit/>
          </a:bodyPr>
          <a:lstStyle/>
          <a:p>
            <a:r>
              <a:rPr lang="en-US"/>
              <a:t>Adapting: </a:t>
            </a:r>
          </a:p>
          <a:p>
            <a:endParaRPr lang="en-US"/>
          </a:p>
          <a:p>
            <a:pPr marL="285750" indent="-285750">
              <a:buFontTx/>
              <a:buChar char="-"/>
            </a:pPr>
            <a:r>
              <a:rPr lang="en-US"/>
              <a:t>Radiation Fields</a:t>
            </a:r>
          </a:p>
          <a:p>
            <a:pPr marL="285750" indent="-285750">
              <a:buFontTx/>
              <a:buChar char="-"/>
            </a:pPr>
            <a:r>
              <a:rPr lang="en-US" b="1"/>
              <a:t>Radiation dose/fractionation</a:t>
            </a:r>
          </a:p>
          <a:p>
            <a:pPr marL="285750" indent="-285750">
              <a:buFontTx/>
              <a:buChar char="-"/>
            </a:pPr>
            <a:r>
              <a:rPr lang="en-US"/>
              <a:t>Blood as OAR</a:t>
            </a:r>
          </a:p>
          <a:p>
            <a:pPr marL="285750" indent="-285750">
              <a:buFontTx/>
              <a:buChar char="-"/>
            </a:pPr>
            <a:r>
              <a:rPr lang="en-US"/>
              <a:t>Sequencing</a:t>
            </a:r>
          </a:p>
        </p:txBody>
      </p:sp>
      <p:pic>
        <p:nvPicPr>
          <p:cNvPr id="9" name="Picture 8" descr="A picture containing logo&#10;&#10;Description automatically generated">
            <a:extLst>
              <a:ext uri="{FF2B5EF4-FFF2-40B4-BE49-F238E27FC236}">
                <a16:creationId xmlns:a16="http://schemas.microsoft.com/office/drawing/2014/main" id="{6FB5A958-AD35-4DDA-B201-78B7961E48FC}"/>
              </a:ext>
            </a:extLst>
          </p:cNvPr>
          <p:cNvPicPr>
            <a:picLocks noChangeAspect="1"/>
          </p:cNvPicPr>
          <p:nvPr/>
        </p:nvPicPr>
        <p:blipFill>
          <a:blip r:embed="rId4"/>
          <a:stretch>
            <a:fillRect/>
          </a:stretch>
        </p:blipFill>
        <p:spPr>
          <a:xfrm>
            <a:off x="0" y="23197"/>
            <a:ext cx="1696093" cy="476243"/>
          </a:xfrm>
          <a:prstGeom prst="rect">
            <a:avLst/>
          </a:prstGeom>
        </p:spPr>
      </p:pic>
    </p:spTree>
    <p:extLst>
      <p:ext uri="{BB962C8B-B14F-4D97-AF65-F5344CB8AC3E}">
        <p14:creationId xmlns:p14="http://schemas.microsoft.com/office/powerpoint/2010/main" val="2268646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1FC4FE26-ED5B-CFCF-B82F-5FC240CF7D85}"/>
              </a:ext>
            </a:extLst>
          </p:cNvPr>
          <p:cNvPicPr>
            <a:picLocks noChangeAspect="1"/>
          </p:cNvPicPr>
          <p:nvPr/>
        </p:nvPicPr>
        <p:blipFill>
          <a:blip r:embed="rId2"/>
          <a:stretch>
            <a:fillRect/>
          </a:stretch>
        </p:blipFill>
        <p:spPr>
          <a:xfrm>
            <a:off x="1016532" y="502982"/>
            <a:ext cx="6566288" cy="2414248"/>
          </a:xfrm>
          <a:prstGeom prst="rect">
            <a:avLst/>
          </a:prstGeom>
        </p:spPr>
      </p:pic>
      <p:sp>
        <p:nvSpPr>
          <p:cNvPr id="4" name="TextBox 3">
            <a:extLst>
              <a:ext uri="{FF2B5EF4-FFF2-40B4-BE49-F238E27FC236}">
                <a16:creationId xmlns:a16="http://schemas.microsoft.com/office/drawing/2014/main" id="{A8BB00BB-3A3C-6626-2D20-606BA57C39F6}"/>
              </a:ext>
            </a:extLst>
          </p:cNvPr>
          <p:cNvSpPr txBox="1"/>
          <p:nvPr/>
        </p:nvSpPr>
        <p:spPr>
          <a:xfrm>
            <a:off x="786022" y="3490487"/>
            <a:ext cx="7027308" cy="415498"/>
          </a:xfrm>
          <a:prstGeom prst="rect">
            <a:avLst/>
          </a:prstGeom>
          <a:noFill/>
        </p:spPr>
        <p:txBody>
          <a:bodyPr wrap="none" rtlCol="0">
            <a:spAutoFit/>
          </a:bodyPr>
          <a:lstStyle/>
          <a:p>
            <a:r>
              <a:rPr lang="en-US" sz="2100"/>
              <a:t>Surgical removal of primary tumor recovers systemic immunity</a:t>
            </a:r>
          </a:p>
        </p:txBody>
      </p:sp>
      <p:sp>
        <p:nvSpPr>
          <p:cNvPr id="5" name="TextBox 4">
            <a:extLst>
              <a:ext uri="{FF2B5EF4-FFF2-40B4-BE49-F238E27FC236}">
                <a16:creationId xmlns:a16="http://schemas.microsoft.com/office/drawing/2014/main" id="{7B4FA1B6-94CF-794A-D6DA-56616F67EEFE}"/>
              </a:ext>
            </a:extLst>
          </p:cNvPr>
          <p:cNvSpPr txBox="1"/>
          <p:nvPr/>
        </p:nvSpPr>
        <p:spPr>
          <a:xfrm>
            <a:off x="432711" y="4023539"/>
            <a:ext cx="8095999" cy="415498"/>
          </a:xfrm>
          <a:prstGeom prst="rect">
            <a:avLst/>
          </a:prstGeom>
          <a:noFill/>
        </p:spPr>
        <p:txBody>
          <a:bodyPr wrap="none" rtlCol="0">
            <a:spAutoFit/>
          </a:bodyPr>
          <a:lstStyle/>
          <a:p>
            <a:r>
              <a:rPr lang="en-US" sz="2100"/>
              <a:t>Other forms of </a:t>
            </a:r>
            <a:r>
              <a:rPr lang="en-US" sz="2100" b="1"/>
              <a:t>ablation:</a:t>
            </a:r>
            <a:r>
              <a:rPr lang="en-US" sz="2100"/>
              <a:t> radiotherapy, cryotherapy, radiofrequency, etc. </a:t>
            </a:r>
          </a:p>
        </p:txBody>
      </p:sp>
    </p:spTree>
    <p:extLst>
      <p:ext uri="{BB962C8B-B14F-4D97-AF65-F5344CB8AC3E}">
        <p14:creationId xmlns:p14="http://schemas.microsoft.com/office/powerpoint/2010/main" val="101612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07"/>
          <p:cNvGrpSpPr>
            <a:grpSpLocks/>
          </p:cNvGrpSpPr>
          <p:nvPr/>
        </p:nvGrpSpPr>
        <p:grpSpPr bwMode="auto">
          <a:xfrm rot="21380128">
            <a:off x="1750663" y="360747"/>
            <a:ext cx="4526464" cy="4542506"/>
            <a:chOff x="1353" y="2356"/>
            <a:chExt cx="905" cy="1002"/>
          </a:xfrm>
        </p:grpSpPr>
        <p:sp>
          <p:nvSpPr>
            <p:cNvPr id="5" name="Freeform 108"/>
            <p:cNvSpPr>
              <a:spLocks/>
            </p:cNvSpPr>
            <p:nvPr/>
          </p:nvSpPr>
          <p:spPr bwMode="auto">
            <a:xfrm>
              <a:off x="1353" y="2356"/>
              <a:ext cx="905" cy="1002"/>
            </a:xfrm>
            <a:custGeom>
              <a:avLst/>
              <a:gdLst>
                <a:gd name="T0" fmla="*/ 5425 w 362"/>
                <a:gd name="T1" fmla="*/ 2798 h 376"/>
                <a:gd name="T2" fmla="*/ 4270 w 362"/>
                <a:gd name="T3" fmla="*/ 815 h 376"/>
                <a:gd name="T4" fmla="*/ 3500 w 362"/>
                <a:gd name="T5" fmla="*/ 546 h 376"/>
                <a:gd name="T6" fmla="*/ 2363 w 362"/>
                <a:gd name="T7" fmla="*/ 115 h 376"/>
                <a:gd name="T8" fmla="*/ 1720 w 362"/>
                <a:gd name="T9" fmla="*/ 930 h 376"/>
                <a:gd name="T10" fmla="*/ 720 w 362"/>
                <a:gd name="T11" fmla="*/ 2004 h 376"/>
                <a:gd name="T12" fmla="*/ 125 w 362"/>
                <a:gd name="T13" fmla="*/ 4616 h 376"/>
                <a:gd name="T14" fmla="*/ 438 w 362"/>
                <a:gd name="T15" fmla="*/ 5375 h 376"/>
                <a:gd name="T16" fmla="*/ 625 w 362"/>
                <a:gd name="T17" fmla="*/ 6092 h 376"/>
                <a:gd name="T18" fmla="*/ 1645 w 362"/>
                <a:gd name="T19" fmla="*/ 6740 h 376"/>
                <a:gd name="T20" fmla="*/ 3300 w 362"/>
                <a:gd name="T21" fmla="*/ 6854 h 376"/>
                <a:gd name="T22" fmla="*/ 4283 w 362"/>
                <a:gd name="T23" fmla="*/ 6774 h 376"/>
                <a:gd name="T24" fmla="*/ 5270 w 362"/>
                <a:gd name="T25" fmla="*/ 5618 h 376"/>
                <a:gd name="T26" fmla="*/ 5425 w 362"/>
                <a:gd name="T27" fmla="*/ 2798 h 3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62" h="376">
                  <a:moveTo>
                    <a:pt x="347" y="148"/>
                  </a:moveTo>
                  <a:cubicBezTo>
                    <a:pt x="335" y="105"/>
                    <a:pt x="317" y="72"/>
                    <a:pt x="273" y="43"/>
                  </a:cubicBezTo>
                  <a:cubicBezTo>
                    <a:pt x="254" y="31"/>
                    <a:pt x="239" y="36"/>
                    <a:pt x="224" y="29"/>
                  </a:cubicBezTo>
                  <a:cubicBezTo>
                    <a:pt x="198" y="17"/>
                    <a:pt x="176" y="0"/>
                    <a:pt x="151" y="6"/>
                  </a:cubicBezTo>
                  <a:cubicBezTo>
                    <a:pt x="133" y="11"/>
                    <a:pt x="124" y="37"/>
                    <a:pt x="110" y="49"/>
                  </a:cubicBezTo>
                  <a:cubicBezTo>
                    <a:pt x="85" y="70"/>
                    <a:pt x="58" y="82"/>
                    <a:pt x="46" y="106"/>
                  </a:cubicBezTo>
                  <a:cubicBezTo>
                    <a:pt x="23" y="146"/>
                    <a:pt x="0" y="201"/>
                    <a:pt x="8" y="244"/>
                  </a:cubicBezTo>
                  <a:cubicBezTo>
                    <a:pt x="11" y="257"/>
                    <a:pt x="23" y="270"/>
                    <a:pt x="28" y="284"/>
                  </a:cubicBezTo>
                  <a:cubicBezTo>
                    <a:pt x="33" y="298"/>
                    <a:pt x="30" y="313"/>
                    <a:pt x="40" y="322"/>
                  </a:cubicBezTo>
                  <a:cubicBezTo>
                    <a:pt x="57" y="339"/>
                    <a:pt x="87" y="344"/>
                    <a:pt x="105" y="356"/>
                  </a:cubicBezTo>
                  <a:cubicBezTo>
                    <a:pt x="130" y="376"/>
                    <a:pt x="170" y="368"/>
                    <a:pt x="211" y="362"/>
                  </a:cubicBezTo>
                  <a:cubicBezTo>
                    <a:pt x="232" y="360"/>
                    <a:pt x="254" y="368"/>
                    <a:pt x="274" y="358"/>
                  </a:cubicBezTo>
                  <a:cubicBezTo>
                    <a:pt x="302" y="345"/>
                    <a:pt x="320" y="315"/>
                    <a:pt x="337" y="297"/>
                  </a:cubicBezTo>
                  <a:cubicBezTo>
                    <a:pt x="362" y="268"/>
                    <a:pt x="362" y="203"/>
                    <a:pt x="347" y="148"/>
                  </a:cubicBezTo>
                  <a:close/>
                </a:path>
              </a:pathLst>
            </a:custGeom>
            <a:solidFill>
              <a:srgbClr val="D2F1E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 name="Freeform 118"/>
            <p:cNvSpPr>
              <a:spLocks/>
            </p:cNvSpPr>
            <p:nvPr/>
          </p:nvSpPr>
          <p:spPr bwMode="auto">
            <a:xfrm>
              <a:off x="1353" y="2356"/>
              <a:ext cx="905" cy="1002"/>
            </a:xfrm>
            <a:custGeom>
              <a:avLst/>
              <a:gdLst>
                <a:gd name="T0" fmla="*/ 5425 w 362"/>
                <a:gd name="T1" fmla="*/ 2798 h 376"/>
                <a:gd name="T2" fmla="*/ 4270 w 362"/>
                <a:gd name="T3" fmla="*/ 815 h 376"/>
                <a:gd name="T4" fmla="*/ 3500 w 362"/>
                <a:gd name="T5" fmla="*/ 546 h 376"/>
                <a:gd name="T6" fmla="*/ 2363 w 362"/>
                <a:gd name="T7" fmla="*/ 115 h 376"/>
                <a:gd name="T8" fmla="*/ 1720 w 362"/>
                <a:gd name="T9" fmla="*/ 930 h 376"/>
                <a:gd name="T10" fmla="*/ 720 w 362"/>
                <a:gd name="T11" fmla="*/ 2004 h 376"/>
                <a:gd name="T12" fmla="*/ 125 w 362"/>
                <a:gd name="T13" fmla="*/ 4616 h 376"/>
                <a:gd name="T14" fmla="*/ 438 w 362"/>
                <a:gd name="T15" fmla="*/ 5375 h 376"/>
                <a:gd name="T16" fmla="*/ 625 w 362"/>
                <a:gd name="T17" fmla="*/ 6092 h 376"/>
                <a:gd name="T18" fmla="*/ 1645 w 362"/>
                <a:gd name="T19" fmla="*/ 6740 h 376"/>
                <a:gd name="T20" fmla="*/ 3300 w 362"/>
                <a:gd name="T21" fmla="*/ 6854 h 376"/>
                <a:gd name="T22" fmla="*/ 4283 w 362"/>
                <a:gd name="T23" fmla="*/ 6774 h 376"/>
                <a:gd name="T24" fmla="*/ 5270 w 362"/>
                <a:gd name="T25" fmla="*/ 5618 h 376"/>
                <a:gd name="T26" fmla="*/ 5425 w 362"/>
                <a:gd name="T27" fmla="*/ 2798 h 3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62" h="376">
                  <a:moveTo>
                    <a:pt x="347" y="148"/>
                  </a:moveTo>
                  <a:cubicBezTo>
                    <a:pt x="335" y="105"/>
                    <a:pt x="317" y="72"/>
                    <a:pt x="273" y="43"/>
                  </a:cubicBezTo>
                  <a:cubicBezTo>
                    <a:pt x="254" y="31"/>
                    <a:pt x="239" y="36"/>
                    <a:pt x="224" y="29"/>
                  </a:cubicBezTo>
                  <a:cubicBezTo>
                    <a:pt x="198" y="17"/>
                    <a:pt x="176" y="0"/>
                    <a:pt x="151" y="6"/>
                  </a:cubicBezTo>
                  <a:cubicBezTo>
                    <a:pt x="133" y="11"/>
                    <a:pt x="124" y="37"/>
                    <a:pt x="110" y="49"/>
                  </a:cubicBezTo>
                  <a:cubicBezTo>
                    <a:pt x="85" y="70"/>
                    <a:pt x="58" y="82"/>
                    <a:pt x="46" y="106"/>
                  </a:cubicBezTo>
                  <a:cubicBezTo>
                    <a:pt x="23" y="146"/>
                    <a:pt x="0" y="201"/>
                    <a:pt x="8" y="244"/>
                  </a:cubicBezTo>
                  <a:cubicBezTo>
                    <a:pt x="11" y="257"/>
                    <a:pt x="23" y="270"/>
                    <a:pt x="28" y="284"/>
                  </a:cubicBezTo>
                  <a:cubicBezTo>
                    <a:pt x="33" y="298"/>
                    <a:pt x="30" y="313"/>
                    <a:pt x="40" y="322"/>
                  </a:cubicBezTo>
                  <a:cubicBezTo>
                    <a:pt x="57" y="339"/>
                    <a:pt x="87" y="344"/>
                    <a:pt x="105" y="356"/>
                  </a:cubicBezTo>
                  <a:cubicBezTo>
                    <a:pt x="130" y="376"/>
                    <a:pt x="170" y="368"/>
                    <a:pt x="211" y="362"/>
                  </a:cubicBezTo>
                  <a:cubicBezTo>
                    <a:pt x="232" y="360"/>
                    <a:pt x="254" y="368"/>
                    <a:pt x="274" y="358"/>
                  </a:cubicBezTo>
                  <a:cubicBezTo>
                    <a:pt x="302" y="345"/>
                    <a:pt x="320" y="315"/>
                    <a:pt x="337" y="297"/>
                  </a:cubicBezTo>
                  <a:cubicBezTo>
                    <a:pt x="362" y="268"/>
                    <a:pt x="362" y="203"/>
                    <a:pt x="347" y="148"/>
                  </a:cubicBezTo>
                  <a:close/>
                </a:path>
              </a:pathLst>
            </a:custGeom>
            <a:noFill/>
            <a:ln w="7938"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dirty="0"/>
            </a:p>
          </p:txBody>
        </p:sp>
        <p:sp>
          <p:nvSpPr>
            <p:cNvPr id="16" name="Freeform 119"/>
            <p:cNvSpPr>
              <a:spLocks/>
            </p:cNvSpPr>
            <p:nvPr/>
          </p:nvSpPr>
          <p:spPr bwMode="auto">
            <a:xfrm rot="1059358">
              <a:off x="1615" y="2439"/>
              <a:ext cx="456" cy="497"/>
            </a:xfrm>
            <a:custGeom>
              <a:avLst/>
              <a:gdLst>
                <a:gd name="T0" fmla="*/ 2620 w 195"/>
                <a:gd name="T1" fmla="*/ 342 h 190"/>
                <a:gd name="T2" fmla="*/ 2228 w 195"/>
                <a:gd name="T3" fmla="*/ 35 h 190"/>
                <a:gd name="T4" fmla="*/ 1808 w 195"/>
                <a:gd name="T5" fmla="*/ 21 h 190"/>
                <a:gd name="T6" fmla="*/ 1124 w 195"/>
                <a:gd name="T7" fmla="*/ 342 h 190"/>
                <a:gd name="T8" fmla="*/ 375 w 195"/>
                <a:gd name="T9" fmla="*/ 875 h 190"/>
                <a:gd name="T10" fmla="*/ 187 w 195"/>
                <a:gd name="T11" fmla="*/ 1788 h 190"/>
                <a:gd name="T12" fmla="*/ 62 w 195"/>
                <a:gd name="T13" fmla="*/ 2719 h 190"/>
                <a:gd name="T14" fmla="*/ 450 w 195"/>
                <a:gd name="T15" fmla="*/ 3461 h 190"/>
                <a:gd name="T16" fmla="*/ 1416 w 195"/>
                <a:gd name="T17" fmla="*/ 3440 h 190"/>
                <a:gd name="T18" fmla="*/ 2557 w 195"/>
                <a:gd name="T19" fmla="*/ 3133 h 190"/>
                <a:gd name="T20" fmla="*/ 3007 w 195"/>
                <a:gd name="T21" fmla="*/ 1652 h 190"/>
                <a:gd name="T22" fmla="*/ 2620 w 195"/>
                <a:gd name="T23" fmla="*/ 342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5" h="190">
                  <a:moveTo>
                    <a:pt x="168" y="18"/>
                  </a:moveTo>
                  <a:cubicBezTo>
                    <a:pt x="162" y="9"/>
                    <a:pt x="153" y="4"/>
                    <a:pt x="143" y="2"/>
                  </a:cubicBezTo>
                  <a:cubicBezTo>
                    <a:pt x="134" y="0"/>
                    <a:pt x="125" y="0"/>
                    <a:pt x="116" y="1"/>
                  </a:cubicBezTo>
                  <a:cubicBezTo>
                    <a:pt x="107" y="1"/>
                    <a:pt x="77" y="17"/>
                    <a:pt x="72" y="18"/>
                  </a:cubicBezTo>
                  <a:cubicBezTo>
                    <a:pt x="48" y="20"/>
                    <a:pt x="39" y="20"/>
                    <a:pt x="24" y="46"/>
                  </a:cubicBezTo>
                  <a:cubicBezTo>
                    <a:pt x="18" y="56"/>
                    <a:pt x="11" y="66"/>
                    <a:pt x="12" y="94"/>
                  </a:cubicBezTo>
                  <a:cubicBezTo>
                    <a:pt x="13" y="122"/>
                    <a:pt x="0" y="127"/>
                    <a:pt x="4" y="143"/>
                  </a:cubicBezTo>
                  <a:cubicBezTo>
                    <a:pt x="8" y="160"/>
                    <a:pt x="16" y="175"/>
                    <a:pt x="29" y="182"/>
                  </a:cubicBezTo>
                  <a:cubicBezTo>
                    <a:pt x="43" y="190"/>
                    <a:pt x="76" y="187"/>
                    <a:pt x="91" y="181"/>
                  </a:cubicBezTo>
                  <a:cubicBezTo>
                    <a:pt x="120" y="178"/>
                    <a:pt x="147" y="177"/>
                    <a:pt x="164" y="165"/>
                  </a:cubicBezTo>
                  <a:cubicBezTo>
                    <a:pt x="181" y="152"/>
                    <a:pt x="195" y="130"/>
                    <a:pt x="193" y="87"/>
                  </a:cubicBezTo>
                  <a:cubicBezTo>
                    <a:pt x="192" y="45"/>
                    <a:pt x="177" y="31"/>
                    <a:pt x="168" y="18"/>
                  </a:cubicBezTo>
                  <a:close/>
                </a:path>
              </a:pathLst>
            </a:custGeom>
            <a:solidFill>
              <a:srgbClr val="F7FFDE"/>
            </a:solidFill>
            <a:ln w="19050" cap="rnd">
              <a:solidFill>
                <a:srgbClr val="00B050"/>
              </a:solidFill>
              <a:prstDash val="solid"/>
              <a:round/>
              <a:headEnd/>
              <a:tailEnd/>
            </a:ln>
          </p:spPr>
          <p:txBody>
            <a:bodyPr/>
            <a:lstStyle/>
            <a:p>
              <a:endParaRPr lang="en-US" sz="1350"/>
            </a:p>
          </p:txBody>
        </p:sp>
      </p:grpSp>
      <p:cxnSp>
        <p:nvCxnSpPr>
          <p:cNvPr id="410" name="Straight Arrow Connector 409"/>
          <p:cNvCxnSpPr/>
          <p:nvPr/>
        </p:nvCxnSpPr>
        <p:spPr>
          <a:xfrm flipV="1">
            <a:off x="4181527" y="1527733"/>
            <a:ext cx="353132" cy="743"/>
          </a:xfrm>
          <a:prstGeom prst="straightConnector1">
            <a:avLst/>
          </a:prstGeom>
          <a:ln w="22225">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1280" name="Group 1279"/>
          <p:cNvGrpSpPr/>
          <p:nvPr/>
        </p:nvGrpSpPr>
        <p:grpSpPr>
          <a:xfrm>
            <a:off x="3631227" y="933599"/>
            <a:ext cx="286571" cy="1567387"/>
            <a:chOff x="2004390" y="1633755"/>
            <a:chExt cx="387725" cy="2120647"/>
          </a:xfrm>
        </p:grpSpPr>
        <p:grpSp>
          <p:nvGrpSpPr>
            <p:cNvPr id="20" name="Group 3"/>
            <p:cNvGrpSpPr>
              <a:grpSpLocks/>
            </p:cNvGrpSpPr>
            <p:nvPr/>
          </p:nvGrpSpPr>
          <p:grpSpPr bwMode="auto">
            <a:xfrm rot="333619">
              <a:off x="2004390" y="1633755"/>
              <a:ext cx="387725" cy="2120647"/>
              <a:chOff x="1385" y="861"/>
              <a:chExt cx="573" cy="3134"/>
            </a:xfrm>
          </p:grpSpPr>
          <p:grpSp>
            <p:nvGrpSpPr>
              <p:cNvPr id="21" name="Group 4"/>
              <p:cNvGrpSpPr>
                <a:grpSpLocks/>
              </p:cNvGrpSpPr>
              <p:nvPr/>
            </p:nvGrpSpPr>
            <p:grpSpPr bwMode="auto">
              <a:xfrm>
                <a:off x="1385" y="997"/>
                <a:ext cx="573" cy="2864"/>
                <a:chOff x="1385" y="997"/>
                <a:chExt cx="573" cy="2864"/>
              </a:xfrm>
            </p:grpSpPr>
            <p:sp>
              <p:nvSpPr>
                <p:cNvPr id="47" name="Freeform 5"/>
                <p:cNvSpPr>
                  <a:spLocks/>
                </p:cNvSpPr>
                <p:nvPr/>
              </p:nvSpPr>
              <p:spPr bwMode="auto">
                <a:xfrm>
                  <a:off x="1392" y="3728"/>
                  <a:ext cx="80" cy="133"/>
                </a:xfrm>
                <a:custGeom>
                  <a:avLst/>
                  <a:gdLst>
                    <a:gd name="T0" fmla="*/ 0 w 32"/>
                    <a:gd name="T1" fmla="*/ 0 h 50"/>
                    <a:gd name="T2" fmla="*/ 0 w 32"/>
                    <a:gd name="T3" fmla="*/ 601 h 50"/>
                    <a:gd name="T4" fmla="*/ 158 w 32"/>
                    <a:gd name="T5" fmla="*/ 942 h 50"/>
                    <a:gd name="T6" fmla="*/ 500 w 32"/>
                    <a:gd name="T7" fmla="*/ 636 h 50"/>
                    <a:gd name="T8" fmla="*/ 0 w 32"/>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50">
                      <a:moveTo>
                        <a:pt x="0" y="0"/>
                      </a:moveTo>
                      <a:cubicBezTo>
                        <a:pt x="0" y="32"/>
                        <a:pt x="0" y="32"/>
                        <a:pt x="0" y="32"/>
                      </a:cubicBezTo>
                      <a:cubicBezTo>
                        <a:pt x="0" y="38"/>
                        <a:pt x="4" y="44"/>
                        <a:pt x="10" y="50"/>
                      </a:cubicBezTo>
                      <a:cubicBezTo>
                        <a:pt x="15" y="44"/>
                        <a:pt x="23" y="39"/>
                        <a:pt x="32" y="34"/>
                      </a:cubicBezTo>
                      <a:cubicBezTo>
                        <a:pt x="14" y="23"/>
                        <a:pt x="0" y="11"/>
                        <a:pt x="0" y="0"/>
                      </a:cubicBez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48" name="Freeform 6"/>
                <p:cNvSpPr>
                  <a:spLocks/>
                </p:cNvSpPr>
                <p:nvPr/>
              </p:nvSpPr>
              <p:spPr bwMode="auto">
                <a:xfrm>
                  <a:off x="1797" y="997"/>
                  <a:ext cx="158" cy="136"/>
                </a:xfrm>
                <a:custGeom>
                  <a:avLst/>
                  <a:gdLst>
                    <a:gd name="T0" fmla="*/ 692 w 63"/>
                    <a:gd name="T1" fmla="*/ 0 h 51"/>
                    <a:gd name="T2" fmla="*/ 0 w 63"/>
                    <a:gd name="T3" fmla="*/ 285 h 51"/>
                    <a:gd name="T4" fmla="*/ 993 w 63"/>
                    <a:gd name="T5" fmla="*/ 968 h 51"/>
                    <a:gd name="T6" fmla="*/ 993 w 63"/>
                    <a:gd name="T7" fmla="*/ 363 h 51"/>
                    <a:gd name="T8" fmla="*/ 692 w 63"/>
                    <a:gd name="T9" fmla="*/ 0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51">
                      <a:moveTo>
                        <a:pt x="44" y="0"/>
                      </a:moveTo>
                      <a:cubicBezTo>
                        <a:pt x="32" y="5"/>
                        <a:pt x="17" y="9"/>
                        <a:pt x="0" y="15"/>
                      </a:cubicBezTo>
                      <a:cubicBezTo>
                        <a:pt x="32" y="25"/>
                        <a:pt x="63" y="38"/>
                        <a:pt x="63" y="51"/>
                      </a:cubicBezTo>
                      <a:cubicBezTo>
                        <a:pt x="63" y="19"/>
                        <a:pt x="63" y="19"/>
                        <a:pt x="63" y="19"/>
                      </a:cubicBezTo>
                      <a:cubicBezTo>
                        <a:pt x="63" y="13"/>
                        <a:pt x="55" y="6"/>
                        <a:pt x="44" y="0"/>
                      </a:cubicBez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49" name="Freeform 7"/>
                <p:cNvSpPr>
                  <a:spLocks/>
                </p:cNvSpPr>
                <p:nvPr/>
              </p:nvSpPr>
              <p:spPr bwMode="auto">
                <a:xfrm>
                  <a:off x="1392" y="2445"/>
                  <a:ext cx="563" cy="416"/>
                </a:xfrm>
                <a:custGeom>
                  <a:avLst/>
                  <a:gdLst>
                    <a:gd name="T0" fmla="*/ 3526 w 225"/>
                    <a:gd name="T1" fmla="*/ 2355 h 156"/>
                    <a:gd name="T2" fmla="*/ 1692 w 225"/>
                    <a:gd name="T3" fmla="*/ 1309 h 156"/>
                    <a:gd name="T4" fmla="*/ 0 w 225"/>
                    <a:gd name="T5" fmla="*/ 0 h 156"/>
                    <a:gd name="T6" fmla="*/ 0 w 225"/>
                    <a:gd name="T7" fmla="*/ 605 h 156"/>
                    <a:gd name="T8" fmla="*/ 1692 w 225"/>
                    <a:gd name="T9" fmla="*/ 1933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3"/>
                        <a:pt x="139" y="80"/>
                        <a:pt x="108" y="69"/>
                      </a:cubicBezTo>
                      <a:cubicBezTo>
                        <a:pt x="78" y="57"/>
                        <a:pt x="0" y="28"/>
                        <a:pt x="0" y="0"/>
                      </a:cubicBezTo>
                      <a:cubicBezTo>
                        <a:pt x="0" y="32"/>
                        <a:pt x="0" y="32"/>
                        <a:pt x="0" y="32"/>
                      </a:cubicBezTo>
                      <a:cubicBezTo>
                        <a:pt x="0" y="60"/>
                        <a:pt x="78" y="90"/>
                        <a:pt x="108" y="102"/>
                      </a:cubicBezTo>
                      <a:cubicBezTo>
                        <a:pt x="139" y="114"/>
                        <a:pt x="225" y="135"/>
                        <a:pt x="225" y="156"/>
                      </a:cubicBezTo>
                      <a:lnTo>
                        <a:pt x="225" y="124"/>
                      </a:ln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50" name="Freeform 8"/>
                <p:cNvSpPr>
                  <a:spLocks/>
                </p:cNvSpPr>
                <p:nvPr/>
              </p:nvSpPr>
              <p:spPr bwMode="auto">
                <a:xfrm>
                  <a:off x="1392" y="1344"/>
                  <a:ext cx="563" cy="416"/>
                </a:xfrm>
                <a:custGeom>
                  <a:avLst/>
                  <a:gdLst>
                    <a:gd name="T0" fmla="*/ 3526 w 225"/>
                    <a:gd name="T1" fmla="*/ 2355 h 156"/>
                    <a:gd name="T2" fmla="*/ 1692 w 225"/>
                    <a:gd name="T3" fmla="*/ 1309 h 156"/>
                    <a:gd name="T4" fmla="*/ 0 w 225"/>
                    <a:gd name="T5" fmla="*/ 0 h 156"/>
                    <a:gd name="T6" fmla="*/ 0 w 225"/>
                    <a:gd name="T7" fmla="*/ 605 h 156"/>
                    <a:gd name="T8" fmla="*/ 1692 w 225"/>
                    <a:gd name="T9" fmla="*/ 1933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3"/>
                        <a:pt x="139" y="81"/>
                        <a:pt x="108" y="69"/>
                      </a:cubicBezTo>
                      <a:cubicBezTo>
                        <a:pt x="78" y="57"/>
                        <a:pt x="0" y="28"/>
                        <a:pt x="0" y="0"/>
                      </a:cubicBezTo>
                      <a:cubicBezTo>
                        <a:pt x="0" y="32"/>
                        <a:pt x="0" y="32"/>
                        <a:pt x="0" y="32"/>
                      </a:cubicBezTo>
                      <a:cubicBezTo>
                        <a:pt x="0" y="60"/>
                        <a:pt x="78" y="90"/>
                        <a:pt x="108" y="102"/>
                      </a:cubicBezTo>
                      <a:cubicBezTo>
                        <a:pt x="139" y="114"/>
                        <a:pt x="225" y="135"/>
                        <a:pt x="225" y="156"/>
                      </a:cubicBezTo>
                      <a:lnTo>
                        <a:pt x="225" y="124"/>
                      </a:ln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51" name="Freeform 9"/>
                <p:cNvSpPr>
                  <a:spLocks/>
                </p:cNvSpPr>
                <p:nvPr/>
              </p:nvSpPr>
              <p:spPr bwMode="auto">
                <a:xfrm>
                  <a:off x="1392" y="1987"/>
                  <a:ext cx="563" cy="416"/>
                </a:xfrm>
                <a:custGeom>
                  <a:avLst/>
                  <a:gdLst>
                    <a:gd name="T0" fmla="*/ 3526 w 225"/>
                    <a:gd name="T1" fmla="*/ 2355 h 156"/>
                    <a:gd name="T2" fmla="*/ 1692 w 225"/>
                    <a:gd name="T3" fmla="*/ 1288 h 156"/>
                    <a:gd name="T4" fmla="*/ 0 w 225"/>
                    <a:gd name="T5" fmla="*/ 0 h 156"/>
                    <a:gd name="T6" fmla="*/ 0 w 225"/>
                    <a:gd name="T7" fmla="*/ 605 h 156"/>
                    <a:gd name="T8" fmla="*/ 1692 w 225"/>
                    <a:gd name="T9" fmla="*/ 1912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2"/>
                        <a:pt x="139" y="80"/>
                        <a:pt x="108" y="68"/>
                      </a:cubicBezTo>
                      <a:cubicBezTo>
                        <a:pt x="78" y="56"/>
                        <a:pt x="0" y="27"/>
                        <a:pt x="0" y="0"/>
                      </a:cubicBezTo>
                      <a:cubicBezTo>
                        <a:pt x="0" y="32"/>
                        <a:pt x="0" y="32"/>
                        <a:pt x="0" y="32"/>
                      </a:cubicBezTo>
                      <a:cubicBezTo>
                        <a:pt x="0" y="59"/>
                        <a:pt x="78" y="89"/>
                        <a:pt x="108" y="101"/>
                      </a:cubicBezTo>
                      <a:cubicBezTo>
                        <a:pt x="139" y="113"/>
                        <a:pt x="225" y="134"/>
                        <a:pt x="225" y="156"/>
                      </a:cubicBezTo>
                      <a:lnTo>
                        <a:pt x="225" y="124"/>
                      </a:ln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52" name="Freeform 10"/>
                <p:cNvSpPr>
                  <a:spLocks/>
                </p:cNvSpPr>
                <p:nvPr/>
              </p:nvSpPr>
              <p:spPr bwMode="auto">
                <a:xfrm>
                  <a:off x="1392" y="1805"/>
                  <a:ext cx="563" cy="416"/>
                </a:xfrm>
                <a:custGeom>
                  <a:avLst/>
                  <a:gdLst>
                    <a:gd name="T0" fmla="*/ 3526 w 225"/>
                    <a:gd name="T1" fmla="*/ 2355 h 156"/>
                    <a:gd name="T2" fmla="*/ 1692 w 225"/>
                    <a:gd name="T3" fmla="*/ 1288 h 156"/>
                    <a:gd name="T4" fmla="*/ 0 w 225"/>
                    <a:gd name="T5" fmla="*/ 0 h 156"/>
                    <a:gd name="T6" fmla="*/ 0 w 225"/>
                    <a:gd name="T7" fmla="*/ 605 h 156"/>
                    <a:gd name="T8" fmla="*/ 1692 w 225"/>
                    <a:gd name="T9" fmla="*/ 1933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3"/>
                        <a:pt x="139" y="80"/>
                        <a:pt x="108" y="68"/>
                      </a:cubicBezTo>
                      <a:cubicBezTo>
                        <a:pt x="78" y="56"/>
                        <a:pt x="0" y="27"/>
                        <a:pt x="0" y="0"/>
                      </a:cubicBezTo>
                      <a:cubicBezTo>
                        <a:pt x="0" y="32"/>
                        <a:pt x="0" y="32"/>
                        <a:pt x="0" y="32"/>
                      </a:cubicBezTo>
                      <a:cubicBezTo>
                        <a:pt x="0" y="59"/>
                        <a:pt x="78" y="90"/>
                        <a:pt x="108" y="102"/>
                      </a:cubicBezTo>
                      <a:cubicBezTo>
                        <a:pt x="139" y="114"/>
                        <a:pt x="225" y="135"/>
                        <a:pt x="225" y="156"/>
                      </a:cubicBezTo>
                      <a:lnTo>
                        <a:pt x="225" y="124"/>
                      </a:ln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53" name="Freeform 11"/>
                <p:cNvSpPr>
                  <a:spLocks/>
                </p:cNvSpPr>
                <p:nvPr/>
              </p:nvSpPr>
              <p:spPr bwMode="auto">
                <a:xfrm>
                  <a:off x="1392" y="1165"/>
                  <a:ext cx="563" cy="416"/>
                </a:xfrm>
                <a:custGeom>
                  <a:avLst/>
                  <a:gdLst>
                    <a:gd name="T0" fmla="*/ 3526 w 225"/>
                    <a:gd name="T1" fmla="*/ 2355 h 156"/>
                    <a:gd name="T2" fmla="*/ 1692 w 225"/>
                    <a:gd name="T3" fmla="*/ 1288 h 156"/>
                    <a:gd name="T4" fmla="*/ 0 w 225"/>
                    <a:gd name="T5" fmla="*/ 0 h 156"/>
                    <a:gd name="T6" fmla="*/ 0 w 225"/>
                    <a:gd name="T7" fmla="*/ 605 h 156"/>
                    <a:gd name="T8" fmla="*/ 1692 w 225"/>
                    <a:gd name="T9" fmla="*/ 1912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2"/>
                        <a:pt x="139" y="80"/>
                        <a:pt x="108" y="68"/>
                      </a:cubicBezTo>
                      <a:cubicBezTo>
                        <a:pt x="78" y="56"/>
                        <a:pt x="0" y="27"/>
                        <a:pt x="0" y="0"/>
                      </a:cubicBezTo>
                      <a:cubicBezTo>
                        <a:pt x="0" y="32"/>
                        <a:pt x="0" y="32"/>
                        <a:pt x="0" y="32"/>
                      </a:cubicBezTo>
                      <a:cubicBezTo>
                        <a:pt x="0" y="59"/>
                        <a:pt x="78" y="89"/>
                        <a:pt x="108" y="101"/>
                      </a:cubicBezTo>
                      <a:cubicBezTo>
                        <a:pt x="139" y="113"/>
                        <a:pt x="225" y="134"/>
                        <a:pt x="225" y="156"/>
                      </a:cubicBezTo>
                      <a:lnTo>
                        <a:pt x="225" y="124"/>
                      </a:ln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54" name="Freeform 12"/>
                <p:cNvSpPr>
                  <a:spLocks/>
                </p:cNvSpPr>
                <p:nvPr/>
              </p:nvSpPr>
              <p:spPr bwMode="auto">
                <a:xfrm>
                  <a:off x="1392" y="2627"/>
                  <a:ext cx="563" cy="416"/>
                </a:xfrm>
                <a:custGeom>
                  <a:avLst/>
                  <a:gdLst>
                    <a:gd name="T0" fmla="*/ 3526 w 225"/>
                    <a:gd name="T1" fmla="*/ 2355 h 156"/>
                    <a:gd name="T2" fmla="*/ 1692 w 225"/>
                    <a:gd name="T3" fmla="*/ 1288 h 156"/>
                    <a:gd name="T4" fmla="*/ 0 w 225"/>
                    <a:gd name="T5" fmla="*/ 0 h 156"/>
                    <a:gd name="T6" fmla="*/ 0 w 225"/>
                    <a:gd name="T7" fmla="*/ 605 h 156"/>
                    <a:gd name="T8" fmla="*/ 1692 w 225"/>
                    <a:gd name="T9" fmla="*/ 1912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2"/>
                        <a:pt x="139" y="80"/>
                        <a:pt x="108" y="68"/>
                      </a:cubicBezTo>
                      <a:cubicBezTo>
                        <a:pt x="78" y="56"/>
                        <a:pt x="0" y="27"/>
                        <a:pt x="0" y="0"/>
                      </a:cubicBezTo>
                      <a:cubicBezTo>
                        <a:pt x="0" y="32"/>
                        <a:pt x="0" y="32"/>
                        <a:pt x="0" y="32"/>
                      </a:cubicBezTo>
                      <a:cubicBezTo>
                        <a:pt x="0" y="59"/>
                        <a:pt x="78" y="89"/>
                        <a:pt x="108" y="101"/>
                      </a:cubicBezTo>
                      <a:cubicBezTo>
                        <a:pt x="139" y="113"/>
                        <a:pt x="225" y="134"/>
                        <a:pt x="225" y="156"/>
                      </a:cubicBezTo>
                      <a:lnTo>
                        <a:pt x="225" y="124"/>
                      </a:ln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55" name="Freeform 13"/>
                <p:cNvSpPr>
                  <a:spLocks/>
                </p:cNvSpPr>
                <p:nvPr/>
              </p:nvSpPr>
              <p:spPr bwMode="auto">
                <a:xfrm>
                  <a:off x="1392" y="3088"/>
                  <a:ext cx="563" cy="416"/>
                </a:xfrm>
                <a:custGeom>
                  <a:avLst/>
                  <a:gdLst>
                    <a:gd name="T0" fmla="*/ 3526 w 225"/>
                    <a:gd name="T1" fmla="*/ 2355 h 156"/>
                    <a:gd name="T2" fmla="*/ 1692 w 225"/>
                    <a:gd name="T3" fmla="*/ 1288 h 156"/>
                    <a:gd name="T4" fmla="*/ 0 w 225"/>
                    <a:gd name="T5" fmla="*/ 0 h 156"/>
                    <a:gd name="T6" fmla="*/ 0 w 225"/>
                    <a:gd name="T7" fmla="*/ 605 h 156"/>
                    <a:gd name="T8" fmla="*/ 1692 w 225"/>
                    <a:gd name="T9" fmla="*/ 1912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3"/>
                        <a:pt x="139" y="80"/>
                        <a:pt x="108" y="68"/>
                      </a:cubicBezTo>
                      <a:cubicBezTo>
                        <a:pt x="78" y="56"/>
                        <a:pt x="0" y="27"/>
                        <a:pt x="0" y="0"/>
                      </a:cubicBezTo>
                      <a:cubicBezTo>
                        <a:pt x="0" y="32"/>
                        <a:pt x="0" y="32"/>
                        <a:pt x="0" y="32"/>
                      </a:cubicBezTo>
                      <a:cubicBezTo>
                        <a:pt x="0" y="59"/>
                        <a:pt x="78" y="90"/>
                        <a:pt x="108" y="101"/>
                      </a:cubicBezTo>
                      <a:cubicBezTo>
                        <a:pt x="139" y="113"/>
                        <a:pt x="225" y="135"/>
                        <a:pt x="225" y="156"/>
                      </a:cubicBezTo>
                      <a:lnTo>
                        <a:pt x="225" y="124"/>
                      </a:ln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56" name="Freeform 14"/>
                <p:cNvSpPr>
                  <a:spLocks/>
                </p:cNvSpPr>
                <p:nvPr/>
              </p:nvSpPr>
              <p:spPr bwMode="auto">
                <a:xfrm>
                  <a:off x="1392" y="3267"/>
                  <a:ext cx="563" cy="416"/>
                </a:xfrm>
                <a:custGeom>
                  <a:avLst/>
                  <a:gdLst>
                    <a:gd name="T0" fmla="*/ 3526 w 225"/>
                    <a:gd name="T1" fmla="*/ 2355 h 156"/>
                    <a:gd name="T2" fmla="*/ 1692 w 225"/>
                    <a:gd name="T3" fmla="*/ 1309 h 156"/>
                    <a:gd name="T4" fmla="*/ 0 w 225"/>
                    <a:gd name="T5" fmla="*/ 0 h 156"/>
                    <a:gd name="T6" fmla="*/ 0 w 225"/>
                    <a:gd name="T7" fmla="*/ 605 h 156"/>
                    <a:gd name="T8" fmla="*/ 1692 w 225"/>
                    <a:gd name="T9" fmla="*/ 1933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3"/>
                        <a:pt x="139" y="80"/>
                        <a:pt x="108" y="69"/>
                      </a:cubicBezTo>
                      <a:cubicBezTo>
                        <a:pt x="78" y="57"/>
                        <a:pt x="0" y="28"/>
                        <a:pt x="0" y="0"/>
                      </a:cubicBezTo>
                      <a:cubicBezTo>
                        <a:pt x="0" y="32"/>
                        <a:pt x="0" y="32"/>
                        <a:pt x="0" y="32"/>
                      </a:cubicBezTo>
                      <a:cubicBezTo>
                        <a:pt x="0" y="60"/>
                        <a:pt x="78" y="90"/>
                        <a:pt x="108" y="102"/>
                      </a:cubicBezTo>
                      <a:cubicBezTo>
                        <a:pt x="139" y="114"/>
                        <a:pt x="225" y="135"/>
                        <a:pt x="225" y="156"/>
                      </a:cubicBezTo>
                      <a:lnTo>
                        <a:pt x="225" y="124"/>
                      </a:ln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57" name="Freeform 15"/>
                <p:cNvSpPr>
                  <a:spLocks/>
                </p:cNvSpPr>
                <p:nvPr/>
              </p:nvSpPr>
              <p:spPr bwMode="auto">
                <a:xfrm>
                  <a:off x="1392" y="2680"/>
                  <a:ext cx="268" cy="168"/>
                </a:xfrm>
                <a:custGeom>
                  <a:avLst/>
                  <a:gdLst>
                    <a:gd name="T0" fmla="*/ 175 w 107"/>
                    <a:gd name="T1" fmla="*/ 0 h 63"/>
                    <a:gd name="T2" fmla="*/ 741 w 107"/>
                    <a:gd name="T3" fmla="*/ 477 h 63"/>
                    <a:gd name="T4" fmla="*/ 533 w 107"/>
                    <a:gd name="T5" fmla="*/ 547 h 63"/>
                    <a:gd name="T6" fmla="*/ 847 w 107"/>
                    <a:gd name="T7" fmla="*/ 909 h 63"/>
                    <a:gd name="T8" fmla="*/ 1681 w 107"/>
                    <a:gd name="T9" fmla="*/ 947 h 63"/>
                    <a:gd name="T10" fmla="*/ 1160 w 107"/>
                    <a:gd name="T11" fmla="*/ 1024 h 63"/>
                    <a:gd name="T12" fmla="*/ 1067 w 107"/>
                    <a:gd name="T13" fmla="*/ 1195 h 63"/>
                    <a:gd name="T14" fmla="*/ 709 w 107"/>
                    <a:gd name="T15" fmla="*/ 989 h 63"/>
                    <a:gd name="T16" fmla="*/ 363 w 107"/>
                    <a:gd name="T17" fmla="*/ 739 h 63"/>
                    <a:gd name="T18" fmla="*/ 63 w 107"/>
                    <a:gd name="T19" fmla="*/ 435 h 63"/>
                    <a:gd name="T20" fmla="*/ 63 w 107"/>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 h="63">
                      <a:moveTo>
                        <a:pt x="11" y="0"/>
                      </a:moveTo>
                      <a:cubicBezTo>
                        <a:pt x="9" y="18"/>
                        <a:pt x="36" y="20"/>
                        <a:pt x="47" y="25"/>
                      </a:cubicBezTo>
                      <a:cubicBezTo>
                        <a:pt x="46" y="29"/>
                        <a:pt x="37" y="25"/>
                        <a:pt x="34" y="29"/>
                      </a:cubicBezTo>
                      <a:cubicBezTo>
                        <a:pt x="32" y="35"/>
                        <a:pt x="47" y="48"/>
                        <a:pt x="54" y="48"/>
                      </a:cubicBezTo>
                      <a:cubicBezTo>
                        <a:pt x="63" y="48"/>
                        <a:pt x="99" y="47"/>
                        <a:pt x="107" y="50"/>
                      </a:cubicBezTo>
                      <a:cubicBezTo>
                        <a:pt x="104" y="49"/>
                        <a:pt x="77" y="52"/>
                        <a:pt x="74" y="54"/>
                      </a:cubicBezTo>
                      <a:cubicBezTo>
                        <a:pt x="71" y="57"/>
                        <a:pt x="68" y="59"/>
                        <a:pt x="68" y="63"/>
                      </a:cubicBezTo>
                      <a:cubicBezTo>
                        <a:pt x="60" y="61"/>
                        <a:pt x="53" y="56"/>
                        <a:pt x="45" y="52"/>
                      </a:cubicBezTo>
                      <a:cubicBezTo>
                        <a:pt x="38" y="48"/>
                        <a:pt x="29" y="44"/>
                        <a:pt x="23" y="39"/>
                      </a:cubicBezTo>
                      <a:cubicBezTo>
                        <a:pt x="16" y="35"/>
                        <a:pt x="9" y="29"/>
                        <a:pt x="4" y="23"/>
                      </a:cubicBezTo>
                      <a:cubicBezTo>
                        <a:pt x="1" y="18"/>
                        <a:pt x="0" y="5"/>
                        <a:pt x="4"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58" name="Freeform 16"/>
                <p:cNvSpPr>
                  <a:spLocks/>
                </p:cNvSpPr>
                <p:nvPr/>
              </p:nvSpPr>
              <p:spPr bwMode="auto">
                <a:xfrm>
                  <a:off x="1550" y="2837"/>
                  <a:ext cx="192" cy="62"/>
                </a:xfrm>
                <a:custGeom>
                  <a:avLst/>
                  <a:gdLst>
                    <a:gd name="T0" fmla="*/ 0 w 77"/>
                    <a:gd name="T1" fmla="*/ 35 h 23"/>
                    <a:gd name="T2" fmla="*/ 870 w 77"/>
                    <a:gd name="T3" fmla="*/ 450 h 23"/>
                    <a:gd name="T4" fmla="*/ 1194 w 77"/>
                    <a:gd name="T5" fmla="*/ 291 h 23"/>
                    <a:gd name="T6" fmla="*/ 716 w 77"/>
                    <a:gd name="T7" fmla="*/ 291 h 23"/>
                    <a:gd name="T8" fmla="*/ 633 w 77"/>
                    <a:gd name="T9" fmla="*/ 137 h 23"/>
                    <a:gd name="T10" fmla="*/ 92 w 77"/>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 h="23">
                      <a:moveTo>
                        <a:pt x="0" y="2"/>
                      </a:moveTo>
                      <a:cubicBezTo>
                        <a:pt x="9" y="6"/>
                        <a:pt x="56" y="23"/>
                        <a:pt x="56" y="23"/>
                      </a:cubicBezTo>
                      <a:cubicBezTo>
                        <a:pt x="77" y="15"/>
                        <a:pt x="77" y="15"/>
                        <a:pt x="77" y="15"/>
                      </a:cubicBezTo>
                      <a:cubicBezTo>
                        <a:pt x="46" y="15"/>
                        <a:pt x="46" y="15"/>
                        <a:pt x="46" y="15"/>
                      </a:cubicBezTo>
                      <a:cubicBezTo>
                        <a:pt x="41" y="7"/>
                        <a:pt x="41" y="7"/>
                        <a:pt x="41" y="7"/>
                      </a:cubicBezTo>
                      <a:cubicBezTo>
                        <a:pt x="41" y="7"/>
                        <a:pt x="17" y="9"/>
                        <a:pt x="6"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59" name="Freeform 17"/>
                <p:cNvSpPr>
                  <a:spLocks/>
                </p:cNvSpPr>
                <p:nvPr/>
              </p:nvSpPr>
              <p:spPr bwMode="auto">
                <a:xfrm>
                  <a:off x="1885" y="2931"/>
                  <a:ext cx="73" cy="66"/>
                </a:xfrm>
                <a:custGeom>
                  <a:avLst/>
                  <a:gdLst>
                    <a:gd name="T0" fmla="*/ 0 w 29"/>
                    <a:gd name="T1" fmla="*/ 314 h 25"/>
                    <a:gd name="T2" fmla="*/ 242 w 29"/>
                    <a:gd name="T3" fmla="*/ 438 h 25"/>
                    <a:gd name="T4" fmla="*/ 413 w 29"/>
                    <a:gd name="T5" fmla="*/ 166 h 25"/>
                    <a:gd name="T6" fmla="*/ 146 w 29"/>
                    <a:gd name="T7" fmla="*/ 335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7"/>
                      </a:moveTo>
                      <a:cubicBezTo>
                        <a:pt x="2" y="17"/>
                        <a:pt x="14" y="22"/>
                        <a:pt x="15" y="24"/>
                      </a:cubicBezTo>
                      <a:cubicBezTo>
                        <a:pt x="16" y="25"/>
                        <a:pt x="29" y="17"/>
                        <a:pt x="26" y="9"/>
                      </a:cubicBezTo>
                      <a:cubicBezTo>
                        <a:pt x="24" y="0"/>
                        <a:pt x="22" y="21"/>
                        <a:pt x="9" y="18"/>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60" name="Freeform 18"/>
                <p:cNvSpPr>
                  <a:spLocks/>
                </p:cNvSpPr>
                <p:nvPr/>
              </p:nvSpPr>
              <p:spPr bwMode="auto">
                <a:xfrm>
                  <a:off x="1387" y="2496"/>
                  <a:ext cx="273" cy="173"/>
                </a:xfrm>
                <a:custGeom>
                  <a:avLst/>
                  <a:gdLst>
                    <a:gd name="T0" fmla="*/ 208 w 109"/>
                    <a:gd name="T1" fmla="*/ 35 h 65"/>
                    <a:gd name="T2" fmla="*/ 771 w 109"/>
                    <a:gd name="T3" fmla="*/ 511 h 65"/>
                    <a:gd name="T4" fmla="*/ 564 w 109"/>
                    <a:gd name="T5" fmla="*/ 588 h 65"/>
                    <a:gd name="T6" fmla="*/ 879 w 109"/>
                    <a:gd name="T7" fmla="*/ 942 h 65"/>
                    <a:gd name="T8" fmla="*/ 1713 w 109"/>
                    <a:gd name="T9" fmla="*/ 977 h 65"/>
                    <a:gd name="T10" fmla="*/ 1192 w 109"/>
                    <a:gd name="T11" fmla="*/ 1057 h 65"/>
                    <a:gd name="T12" fmla="*/ 1097 w 109"/>
                    <a:gd name="T13" fmla="*/ 1224 h 65"/>
                    <a:gd name="T14" fmla="*/ 741 w 109"/>
                    <a:gd name="T15" fmla="*/ 1019 h 65"/>
                    <a:gd name="T16" fmla="*/ 396 w 109"/>
                    <a:gd name="T17" fmla="*/ 772 h 65"/>
                    <a:gd name="T18" fmla="*/ 125 w 109"/>
                    <a:gd name="T19" fmla="*/ 474 h 65"/>
                    <a:gd name="T20" fmla="*/ 158 w 109"/>
                    <a:gd name="T21" fmla="*/ 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 h="65">
                      <a:moveTo>
                        <a:pt x="13" y="2"/>
                      </a:moveTo>
                      <a:cubicBezTo>
                        <a:pt x="11" y="20"/>
                        <a:pt x="38" y="22"/>
                        <a:pt x="49" y="27"/>
                      </a:cubicBezTo>
                      <a:cubicBezTo>
                        <a:pt x="48" y="31"/>
                        <a:pt x="39" y="27"/>
                        <a:pt x="36" y="31"/>
                      </a:cubicBezTo>
                      <a:cubicBezTo>
                        <a:pt x="34" y="37"/>
                        <a:pt x="49" y="50"/>
                        <a:pt x="56" y="50"/>
                      </a:cubicBezTo>
                      <a:cubicBezTo>
                        <a:pt x="65" y="50"/>
                        <a:pt x="101" y="49"/>
                        <a:pt x="109" y="52"/>
                      </a:cubicBezTo>
                      <a:cubicBezTo>
                        <a:pt x="106" y="51"/>
                        <a:pt x="79" y="54"/>
                        <a:pt x="76" y="56"/>
                      </a:cubicBezTo>
                      <a:cubicBezTo>
                        <a:pt x="73" y="59"/>
                        <a:pt x="70" y="61"/>
                        <a:pt x="70" y="65"/>
                      </a:cubicBezTo>
                      <a:cubicBezTo>
                        <a:pt x="62" y="63"/>
                        <a:pt x="55" y="58"/>
                        <a:pt x="47" y="54"/>
                      </a:cubicBezTo>
                      <a:cubicBezTo>
                        <a:pt x="40" y="50"/>
                        <a:pt x="31" y="46"/>
                        <a:pt x="25" y="41"/>
                      </a:cubicBezTo>
                      <a:cubicBezTo>
                        <a:pt x="18" y="37"/>
                        <a:pt x="12" y="31"/>
                        <a:pt x="8" y="25"/>
                      </a:cubicBezTo>
                      <a:cubicBezTo>
                        <a:pt x="4" y="19"/>
                        <a:pt x="0" y="9"/>
                        <a:pt x="10"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61" name="Freeform 19"/>
                <p:cNvSpPr>
                  <a:spLocks/>
                </p:cNvSpPr>
                <p:nvPr/>
              </p:nvSpPr>
              <p:spPr bwMode="auto">
                <a:xfrm>
                  <a:off x="1550" y="2659"/>
                  <a:ext cx="222" cy="61"/>
                </a:xfrm>
                <a:custGeom>
                  <a:avLst/>
                  <a:gdLst>
                    <a:gd name="T0" fmla="*/ 0 w 89"/>
                    <a:gd name="T1" fmla="*/ 34 h 23"/>
                    <a:gd name="T2" fmla="*/ 871 w 89"/>
                    <a:gd name="T3" fmla="*/ 430 h 23"/>
                    <a:gd name="T4" fmla="*/ 1382 w 89"/>
                    <a:gd name="T5" fmla="*/ 408 h 23"/>
                    <a:gd name="T6" fmla="*/ 716 w 89"/>
                    <a:gd name="T7" fmla="*/ 281 h 23"/>
                    <a:gd name="T8" fmla="*/ 634 w 89"/>
                    <a:gd name="T9" fmla="*/ 133 h 23"/>
                    <a:gd name="T10" fmla="*/ 92 w 89"/>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23">
                      <a:moveTo>
                        <a:pt x="0" y="2"/>
                      </a:moveTo>
                      <a:cubicBezTo>
                        <a:pt x="9" y="6"/>
                        <a:pt x="56" y="23"/>
                        <a:pt x="56" y="23"/>
                      </a:cubicBezTo>
                      <a:cubicBezTo>
                        <a:pt x="89" y="22"/>
                        <a:pt x="89" y="22"/>
                        <a:pt x="89" y="22"/>
                      </a:cubicBezTo>
                      <a:cubicBezTo>
                        <a:pt x="46" y="15"/>
                        <a:pt x="46" y="15"/>
                        <a:pt x="46" y="15"/>
                      </a:cubicBezTo>
                      <a:cubicBezTo>
                        <a:pt x="41" y="7"/>
                        <a:pt x="41" y="7"/>
                        <a:pt x="41" y="7"/>
                      </a:cubicBezTo>
                      <a:cubicBezTo>
                        <a:pt x="41" y="7"/>
                        <a:pt x="17" y="9"/>
                        <a:pt x="6"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62" name="Freeform 20"/>
                <p:cNvSpPr>
                  <a:spLocks/>
                </p:cNvSpPr>
                <p:nvPr/>
              </p:nvSpPr>
              <p:spPr bwMode="auto">
                <a:xfrm>
                  <a:off x="1885" y="2752"/>
                  <a:ext cx="73" cy="67"/>
                </a:xfrm>
                <a:custGeom>
                  <a:avLst/>
                  <a:gdLst>
                    <a:gd name="T0" fmla="*/ 0 w 29"/>
                    <a:gd name="T1" fmla="*/ 330 h 25"/>
                    <a:gd name="T2" fmla="*/ 242 w 29"/>
                    <a:gd name="T3" fmla="*/ 461 h 25"/>
                    <a:gd name="T4" fmla="*/ 413 w 29"/>
                    <a:gd name="T5" fmla="*/ 172 h 25"/>
                    <a:gd name="T6" fmla="*/ 146 w 29"/>
                    <a:gd name="T7" fmla="*/ 346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7"/>
                      </a:moveTo>
                      <a:cubicBezTo>
                        <a:pt x="2" y="17"/>
                        <a:pt x="14" y="22"/>
                        <a:pt x="15" y="24"/>
                      </a:cubicBezTo>
                      <a:cubicBezTo>
                        <a:pt x="16" y="25"/>
                        <a:pt x="29" y="17"/>
                        <a:pt x="26" y="9"/>
                      </a:cubicBezTo>
                      <a:cubicBezTo>
                        <a:pt x="24" y="0"/>
                        <a:pt x="22" y="21"/>
                        <a:pt x="9" y="18"/>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63" name="Freeform 21"/>
                <p:cNvSpPr>
                  <a:spLocks/>
                </p:cNvSpPr>
                <p:nvPr/>
              </p:nvSpPr>
              <p:spPr bwMode="auto">
                <a:xfrm>
                  <a:off x="1505" y="2603"/>
                  <a:ext cx="42" cy="29"/>
                </a:xfrm>
                <a:custGeom>
                  <a:avLst/>
                  <a:gdLst>
                    <a:gd name="T0" fmla="*/ 30 w 17"/>
                    <a:gd name="T1" fmla="*/ 182 h 11"/>
                    <a:gd name="T2" fmla="*/ 166 w 17"/>
                    <a:gd name="T3" fmla="*/ 166 h 11"/>
                    <a:gd name="T4" fmla="*/ 212 w 17"/>
                    <a:gd name="T5" fmla="*/ 0 h 11"/>
                    <a:gd name="T6" fmla="*/ 0 w 17"/>
                    <a:gd name="T7" fmla="*/ 111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1">
                      <a:moveTo>
                        <a:pt x="2" y="10"/>
                      </a:moveTo>
                      <a:cubicBezTo>
                        <a:pt x="5" y="11"/>
                        <a:pt x="8" y="10"/>
                        <a:pt x="11" y="9"/>
                      </a:cubicBezTo>
                      <a:cubicBezTo>
                        <a:pt x="13" y="8"/>
                        <a:pt x="17" y="3"/>
                        <a:pt x="14" y="0"/>
                      </a:cubicBezTo>
                      <a:cubicBezTo>
                        <a:pt x="13" y="7"/>
                        <a:pt x="6" y="6"/>
                        <a:pt x="0" y="6"/>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64" name="Freeform 22"/>
                <p:cNvSpPr>
                  <a:spLocks/>
                </p:cNvSpPr>
                <p:nvPr/>
              </p:nvSpPr>
              <p:spPr bwMode="auto">
                <a:xfrm>
                  <a:off x="1647" y="2656"/>
                  <a:ext cx="15" cy="37"/>
                </a:xfrm>
                <a:custGeom>
                  <a:avLst/>
                  <a:gdLst>
                    <a:gd name="T0" fmla="*/ 33 w 6"/>
                    <a:gd name="T1" fmla="*/ 0 h 14"/>
                    <a:gd name="T2" fmla="*/ 0 w 6"/>
                    <a:gd name="T3" fmla="*/ 259 h 14"/>
                    <a:gd name="T4" fmla="*/ 0 60000 65536"/>
                    <a:gd name="T5" fmla="*/ 0 60000 65536"/>
                  </a:gdLst>
                  <a:ahLst/>
                  <a:cxnLst>
                    <a:cxn ang="T4">
                      <a:pos x="T0" y="T1"/>
                    </a:cxn>
                    <a:cxn ang="T5">
                      <a:pos x="T2" y="T3"/>
                    </a:cxn>
                  </a:cxnLst>
                  <a:rect l="0" t="0" r="r" b="b"/>
                  <a:pathLst>
                    <a:path w="6" h="14">
                      <a:moveTo>
                        <a:pt x="2" y="0"/>
                      </a:moveTo>
                      <a:cubicBezTo>
                        <a:pt x="6" y="5"/>
                        <a:pt x="5" y="11"/>
                        <a:pt x="0" y="14"/>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65" name="Freeform 23"/>
                <p:cNvSpPr>
                  <a:spLocks/>
                </p:cNvSpPr>
                <p:nvPr/>
              </p:nvSpPr>
              <p:spPr bwMode="auto">
                <a:xfrm>
                  <a:off x="1762" y="2728"/>
                  <a:ext cx="60" cy="32"/>
                </a:xfrm>
                <a:custGeom>
                  <a:avLst/>
                  <a:gdLst>
                    <a:gd name="T0" fmla="*/ 0 w 24"/>
                    <a:gd name="T1" fmla="*/ 149 h 12"/>
                    <a:gd name="T2" fmla="*/ 238 w 24"/>
                    <a:gd name="T3" fmla="*/ 205 h 12"/>
                    <a:gd name="T4" fmla="*/ 363 w 24"/>
                    <a:gd name="T5" fmla="*/ 171 h 12"/>
                    <a:gd name="T6" fmla="*/ 345 w 24"/>
                    <a:gd name="T7" fmla="*/ 0 h 12"/>
                    <a:gd name="T8" fmla="*/ 270 w 24"/>
                    <a:gd name="T9" fmla="*/ 115 h 12"/>
                    <a:gd name="T10" fmla="*/ 208 w 24"/>
                    <a:gd name="T11" fmla="*/ 115 h 12"/>
                    <a:gd name="T12" fmla="*/ 83 w 24"/>
                    <a:gd name="T13" fmla="*/ 11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2">
                      <a:moveTo>
                        <a:pt x="0" y="8"/>
                      </a:moveTo>
                      <a:cubicBezTo>
                        <a:pt x="5" y="10"/>
                        <a:pt x="10" y="11"/>
                        <a:pt x="15" y="11"/>
                      </a:cubicBezTo>
                      <a:cubicBezTo>
                        <a:pt x="18" y="12"/>
                        <a:pt x="21" y="12"/>
                        <a:pt x="23" y="9"/>
                      </a:cubicBezTo>
                      <a:cubicBezTo>
                        <a:pt x="24" y="7"/>
                        <a:pt x="24" y="2"/>
                        <a:pt x="22" y="0"/>
                      </a:cubicBezTo>
                      <a:cubicBezTo>
                        <a:pt x="20" y="2"/>
                        <a:pt x="22" y="5"/>
                        <a:pt x="17" y="6"/>
                      </a:cubicBezTo>
                      <a:cubicBezTo>
                        <a:pt x="16" y="6"/>
                        <a:pt x="14" y="6"/>
                        <a:pt x="13" y="6"/>
                      </a:cubicBezTo>
                      <a:cubicBezTo>
                        <a:pt x="10" y="6"/>
                        <a:pt x="7" y="7"/>
                        <a:pt x="5" y="6"/>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66" name="Freeform 24"/>
                <p:cNvSpPr>
                  <a:spLocks/>
                </p:cNvSpPr>
                <p:nvPr/>
              </p:nvSpPr>
              <p:spPr bwMode="auto">
                <a:xfrm>
                  <a:off x="1392" y="2037"/>
                  <a:ext cx="268" cy="168"/>
                </a:xfrm>
                <a:custGeom>
                  <a:avLst/>
                  <a:gdLst>
                    <a:gd name="T0" fmla="*/ 175 w 107"/>
                    <a:gd name="T1" fmla="*/ 0 h 63"/>
                    <a:gd name="T2" fmla="*/ 741 w 107"/>
                    <a:gd name="T3" fmla="*/ 477 h 63"/>
                    <a:gd name="T4" fmla="*/ 533 w 107"/>
                    <a:gd name="T5" fmla="*/ 568 h 63"/>
                    <a:gd name="T6" fmla="*/ 847 w 107"/>
                    <a:gd name="T7" fmla="*/ 909 h 63"/>
                    <a:gd name="T8" fmla="*/ 1681 w 107"/>
                    <a:gd name="T9" fmla="*/ 947 h 63"/>
                    <a:gd name="T10" fmla="*/ 1160 w 107"/>
                    <a:gd name="T11" fmla="*/ 1024 h 63"/>
                    <a:gd name="T12" fmla="*/ 1067 w 107"/>
                    <a:gd name="T13" fmla="*/ 1195 h 63"/>
                    <a:gd name="T14" fmla="*/ 709 w 107"/>
                    <a:gd name="T15" fmla="*/ 989 h 63"/>
                    <a:gd name="T16" fmla="*/ 363 w 107"/>
                    <a:gd name="T17" fmla="*/ 760 h 63"/>
                    <a:gd name="T18" fmla="*/ 63 w 107"/>
                    <a:gd name="T19" fmla="*/ 456 h 63"/>
                    <a:gd name="T20" fmla="*/ 63 w 107"/>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 h="63">
                      <a:moveTo>
                        <a:pt x="11" y="0"/>
                      </a:moveTo>
                      <a:cubicBezTo>
                        <a:pt x="9" y="19"/>
                        <a:pt x="36" y="21"/>
                        <a:pt x="47" y="25"/>
                      </a:cubicBezTo>
                      <a:cubicBezTo>
                        <a:pt x="46" y="29"/>
                        <a:pt x="37" y="25"/>
                        <a:pt x="34" y="30"/>
                      </a:cubicBezTo>
                      <a:cubicBezTo>
                        <a:pt x="32" y="35"/>
                        <a:pt x="47" y="48"/>
                        <a:pt x="54" y="48"/>
                      </a:cubicBezTo>
                      <a:cubicBezTo>
                        <a:pt x="63" y="49"/>
                        <a:pt x="99" y="48"/>
                        <a:pt x="107" y="50"/>
                      </a:cubicBezTo>
                      <a:cubicBezTo>
                        <a:pt x="104" y="50"/>
                        <a:pt x="77" y="52"/>
                        <a:pt x="74" y="54"/>
                      </a:cubicBezTo>
                      <a:cubicBezTo>
                        <a:pt x="71" y="57"/>
                        <a:pt x="68" y="60"/>
                        <a:pt x="68" y="63"/>
                      </a:cubicBezTo>
                      <a:cubicBezTo>
                        <a:pt x="60" y="62"/>
                        <a:pt x="53" y="56"/>
                        <a:pt x="45" y="52"/>
                      </a:cubicBezTo>
                      <a:cubicBezTo>
                        <a:pt x="38" y="49"/>
                        <a:pt x="29" y="44"/>
                        <a:pt x="23" y="40"/>
                      </a:cubicBezTo>
                      <a:cubicBezTo>
                        <a:pt x="16" y="35"/>
                        <a:pt x="9" y="30"/>
                        <a:pt x="4" y="24"/>
                      </a:cubicBezTo>
                      <a:cubicBezTo>
                        <a:pt x="1" y="18"/>
                        <a:pt x="0" y="6"/>
                        <a:pt x="4"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67" name="Freeform 25"/>
                <p:cNvSpPr>
                  <a:spLocks/>
                </p:cNvSpPr>
                <p:nvPr/>
              </p:nvSpPr>
              <p:spPr bwMode="auto">
                <a:xfrm>
                  <a:off x="1550" y="2197"/>
                  <a:ext cx="192" cy="62"/>
                </a:xfrm>
                <a:custGeom>
                  <a:avLst/>
                  <a:gdLst>
                    <a:gd name="T0" fmla="*/ 0 w 77"/>
                    <a:gd name="T1" fmla="*/ 35 h 23"/>
                    <a:gd name="T2" fmla="*/ 870 w 77"/>
                    <a:gd name="T3" fmla="*/ 450 h 23"/>
                    <a:gd name="T4" fmla="*/ 1194 w 77"/>
                    <a:gd name="T5" fmla="*/ 291 h 23"/>
                    <a:gd name="T6" fmla="*/ 716 w 77"/>
                    <a:gd name="T7" fmla="*/ 275 h 23"/>
                    <a:gd name="T8" fmla="*/ 633 w 77"/>
                    <a:gd name="T9" fmla="*/ 137 h 23"/>
                    <a:gd name="T10" fmla="*/ 92 w 77"/>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 h="23">
                      <a:moveTo>
                        <a:pt x="0" y="2"/>
                      </a:moveTo>
                      <a:cubicBezTo>
                        <a:pt x="9" y="6"/>
                        <a:pt x="56" y="23"/>
                        <a:pt x="56" y="23"/>
                      </a:cubicBezTo>
                      <a:cubicBezTo>
                        <a:pt x="77" y="15"/>
                        <a:pt x="77" y="15"/>
                        <a:pt x="77" y="15"/>
                      </a:cubicBezTo>
                      <a:cubicBezTo>
                        <a:pt x="46" y="14"/>
                        <a:pt x="46" y="14"/>
                        <a:pt x="46" y="14"/>
                      </a:cubicBezTo>
                      <a:cubicBezTo>
                        <a:pt x="41" y="7"/>
                        <a:pt x="41" y="7"/>
                        <a:pt x="41" y="7"/>
                      </a:cubicBezTo>
                      <a:cubicBezTo>
                        <a:pt x="41" y="7"/>
                        <a:pt x="17" y="9"/>
                        <a:pt x="6"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68" name="Freeform 26"/>
                <p:cNvSpPr>
                  <a:spLocks/>
                </p:cNvSpPr>
                <p:nvPr/>
              </p:nvSpPr>
              <p:spPr bwMode="auto">
                <a:xfrm>
                  <a:off x="1885" y="2291"/>
                  <a:ext cx="73" cy="66"/>
                </a:xfrm>
                <a:custGeom>
                  <a:avLst/>
                  <a:gdLst>
                    <a:gd name="T0" fmla="*/ 0 w 29"/>
                    <a:gd name="T1" fmla="*/ 293 h 25"/>
                    <a:gd name="T2" fmla="*/ 242 w 29"/>
                    <a:gd name="T3" fmla="*/ 425 h 25"/>
                    <a:gd name="T4" fmla="*/ 413 w 29"/>
                    <a:gd name="T5" fmla="*/ 145 h 25"/>
                    <a:gd name="T6" fmla="*/ 146 w 29"/>
                    <a:gd name="T7" fmla="*/ 314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6"/>
                      </a:moveTo>
                      <a:cubicBezTo>
                        <a:pt x="2" y="17"/>
                        <a:pt x="14" y="22"/>
                        <a:pt x="15" y="23"/>
                      </a:cubicBezTo>
                      <a:cubicBezTo>
                        <a:pt x="16" y="25"/>
                        <a:pt x="29" y="17"/>
                        <a:pt x="26" y="8"/>
                      </a:cubicBezTo>
                      <a:cubicBezTo>
                        <a:pt x="24" y="0"/>
                        <a:pt x="22" y="20"/>
                        <a:pt x="9" y="17"/>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69" name="Freeform 27"/>
                <p:cNvSpPr>
                  <a:spLocks/>
                </p:cNvSpPr>
                <p:nvPr/>
              </p:nvSpPr>
              <p:spPr bwMode="auto">
                <a:xfrm>
                  <a:off x="1387" y="1853"/>
                  <a:ext cx="273" cy="174"/>
                </a:xfrm>
                <a:custGeom>
                  <a:avLst/>
                  <a:gdLst>
                    <a:gd name="T0" fmla="*/ 208 w 109"/>
                    <a:gd name="T1" fmla="*/ 35 h 65"/>
                    <a:gd name="T2" fmla="*/ 771 w 109"/>
                    <a:gd name="T3" fmla="*/ 517 h 65"/>
                    <a:gd name="T4" fmla="*/ 564 w 109"/>
                    <a:gd name="T5" fmla="*/ 616 h 65"/>
                    <a:gd name="T6" fmla="*/ 879 w 109"/>
                    <a:gd name="T7" fmla="*/ 961 h 65"/>
                    <a:gd name="T8" fmla="*/ 1713 w 109"/>
                    <a:gd name="T9" fmla="*/ 996 h 65"/>
                    <a:gd name="T10" fmla="*/ 1192 w 109"/>
                    <a:gd name="T11" fmla="*/ 1076 h 65"/>
                    <a:gd name="T12" fmla="*/ 1097 w 109"/>
                    <a:gd name="T13" fmla="*/ 1247 h 65"/>
                    <a:gd name="T14" fmla="*/ 741 w 109"/>
                    <a:gd name="T15" fmla="*/ 1039 h 65"/>
                    <a:gd name="T16" fmla="*/ 396 w 109"/>
                    <a:gd name="T17" fmla="*/ 803 h 65"/>
                    <a:gd name="T18" fmla="*/ 125 w 109"/>
                    <a:gd name="T19" fmla="*/ 479 h 65"/>
                    <a:gd name="T20" fmla="*/ 158 w 109"/>
                    <a:gd name="T21" fmla="*/ 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 h="65">
                      <a:moveTo>
                        <a:pt x="13" y="2"/>
                      </a:moveTo>
                      <a:cubicBezTo>
                        <a:pt x="11" y="21"/>
                        <a:pt x="38" y="23"/>
                        <a:pt x="49" y="27"/>
                      </a:cubicBezTo>
                      <a:cubicBezTo>
                        <a:pt x="48" y="31"/>
                        <a:pt x="39" y="27"/>
                        <a:pt x="36" y="32"/>
                      </a:cubicBezTo>
                      <a:cubicBezTo>
                        <a:pt x="34" y="37"/>
                        <a:pt x="49" y="50"/>
                        <a:pt x="56" y="50"/>
                      </a:cubicBezTo>
                      <a:cubicBezTo>
                        <a:pt x="65" y="50"/>
                        <a:pt x="101" y="50"/>
                        <a:pt x="109" y="52"/>
                      </a:cubicBezTo>
                      <a:cubicBezTo>
                        <a:pt x="106" y="52"/>
                        <a:pt x="79" y="54"/>
                        <a:pt x="76" y="56"/>
                      </a:cubicBezTo>
                      <a:cubicBezTo>
                        <a:pt x="73" y="59"/>
                        <a:pt x="70" y="62"/>
                        <a:pt x="70" y="65"/>
                      </a:cubicBezTo>
                      <a:cubicBezTo>
                        <a:pt x="62" y="64"/>
                        <a:pt x="55" y="58"/>
                        <a:pt x="47" y="54"/>
                      </a:cubicBezTo>
                      <a:cubicBezTo>
                        <a:pt x="40" y="51"/>
                        <a:pt x="31" y="46"/>
                        <a:pt x="25" y="42"/>
                      </a:cubicBezTo>
                      <a:cubicBezTo>
                        <a:pt x="18" y="37"/>
                        <a:pt x="12" y="31"/>
                        <a:pt x="8" y="25"/>
                      </a:cubicBezTo>
                      <a:cubicBezTo>
                        <a:pt x="4" y="20"/>
                        <a:pt x="0" y="10"/>
                        <a:pt x="10"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70" name="Freeform 28"/>
                <p:cNvSpPr>
                  <a:spLocks/>
                </p:cNvSpPr>
                <p:nvPr/>
              </p:nvSpPr>
              <p:spPr bwMode="auto">
                <a:xfrm>
                  <a:off x="1550" y="2019"/>
                  <a:ext cx="222" cy="61"/>
                </a:xfrm>
                <a:custGeom>
                  <a:avLst/>
                  <a:gdLst>
                    <a:gd name="T0" fmla="*/ 0 w 89"/>
                    <a:gd name="T1" fmla="*/ 34 h 23"/>
                    <a:gd name="T2" fmla="*/ 871 w 89"/>
                    <a:gd name="T3" fmla="*/ 430 h 23"/>
                    <a:gd name="T4" fmla="*/ 1382 w 89"/>
                    <a:gd name="T5" fmla="*/ 408 h 23"/>
                    <a:gd name="T6" fmla="*/ 716 w 89"/>
                    <a:gd name="T7" fmla="*/ 260 h 23"/>
                    <a:gd name="T8" fmla="*/ 634 w 89"/>
                    <a:gd name="T9" fmla="*/ 133 h 23"/>
                    <a:gd name="T10" fmla="*/ 92 w 89"/>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23">
                      <a:moveTo>
                        <a:pt x="0" y="2"/>
                      </a:moveTo>
                      <a:cubicBezTo>
                        <a:pt x="9" y="6"/>
                        <a:pt x="56" y="23"/>
                        <a:pt x="56" y="23"/>
                      </a:cubicBezTo>
                      <a:cubicBezTo>
                        <a:pt x="89" y="22"/>
                        <a:pt x="89" y="22"/>
                        <a:pt x="89" y="22"/>
                      </a:cubicBezTo>
                      <a:cubicBezTo>
                        <a:pt x="46" y="14"/>
                        <a:pt x="46" y="14"/>
                        <a:pt x="46" y="14"/>
                      </a:cubicBezTo>
                      <a:cubicBezTo>
                        <a:pt x="41" y="7"/>
                        <a:pt x="41" y="7"/>
                        <a:pt x="41" y="7"/>
                      </a:cubicBezTo>
                      <a:cubicBezTo>
                        <a:pt x="41" y="7"/>
                        <a:pt x="17" y="9"/>
                        <a:pt x="6"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71" name="Freeform 29"/>
                <p:cNvSpPr>
                  <a:spLocks/>
                </p:cNvSpPr>
                <p:nvPr/>
              </p:nvSpPr>
              <p:spPr bwMode="auto">
                <a:xfrm>
                  <a:off x="1885" y="2112"/>
                  <a:ext cx="73" cy="67"/>
                </a:xfrm>
                <a:custGeom>
                  <a:avLst/>
                  <a:gdLst>
                    <a:gd name="T0" fmla="*/ 0 w 29"/>
                    <a:gd name="T1" fmla="*/ 308 h 25"/>
                    <a:gd name="T2" fmla="*/ 242 w 29"/>
                    <a:gd name="T3" fmla="*/ 445 h 25"/>
                    <a:gd name="T4" fmla="*/ 413 w 29"/>
                    <a:gd name="T5" fmla="*/ 150 h 25"/>
                    <a:gd name="T6" fmla="*/ 146 w 29"/>
                    <a:gd name="T7" fmla="*/ 33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6"/>
                      </a:moveTo>
                      <a:cubicBezTo>
                        <a:pt x="2" y="17"/>
                        <a:pt x="14" y="22"/>
                        <a:pt x="15" y="23"/>
                      </a:cubicBezTo>
                      <a:cubicBezTo>
                        <a:pt x="16" y="25"/>
                        <a:pt x="29" y="17"/>
                        <a:pt x="26" y="8"/>
                      </a:cubicBezTo>
                      <a:cubicBezTo>
                        <a:pt x="24" y="0"/>
                        <a:pt x="22" y="20"/>
                        <a:pt x="9" y="17"/>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72" name="Freeform 30"/>
                <p:cNvSpPr>
                  <a:spLocks/>
                </p:cNvSpPr>
                <p:nvPr/>
              </p:nvSpPr>
              <p:spPr bwMode="auto">
                <a:xfrm>
                  <a:off x="1505" y="1960"/>
                  <a:ext cx="42" cy="29"/>
                </a:xfrm>
                <a:custGeom>
                  <a:avLst/>
                  <a:gdLst>
                    <a:gd name="T0" fmla="*/ 30 w 17"/>
                    <a:gd name="T1" fmla="*/ 182 h 11"/>
                    <a:gd name="T2" fmla="*/ 166 w 17"/>
                    <a:gd name="T3" fmla="*/ 166 h 11"/>
                    <a:gd name="T4" fmla="*/ 212 w 17"/>
                    <a:gd name="T5" fmla="*/ 0 h 11"/>
                    <a:gd name="T6" fmla="*/ 0 w 17"/>
                    <a:gd name="T7" fmla="*/ 124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1">
                      <a:moveTo>
                        <a:pt x="2" y="10"/>
                      </a:moveTo>
                      <a:cubicBezTo>
                        <a:pt x="5" y="11"/>
                        <a:pt x="8" y="11"/>
                        <a:pt x="11" y="9"/>
                      </a:cubicBezTo>
                      <a:cubicBezTo>
                        <a:pt x="13" y="8"/>
                        <a:pt x="17" y="3"/>
                        <a:pt x="14" y="0"/>
                      </a:cubicBezTo>
                      <a:cubicBezTo>
                        <a:pt x="13" y="7"/>
                        <a:pt x="6" y="7"/>
                        <a:pt x="0" y="7"/>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73" name="Freeform 31"/>
                <p:cNvSpPr>
                  <a:spLocks/>
                </p:cNvSpPr>
                <p:nvPr/>
              </p:nvSpPr>
              <p:spPr bwMode="auto">
                <a:xfrm>
                  <a:off x="1647" y="2013"/>
                  <a:ext cx="15" cy="40"/>
                </a:xfrm>
                <a:custGeom>
                  <a:avLst/>
                  <a:gdLst>
                    <a:gd name="T0" fmla="*/ 33 w 6"/>
                    <a:gd name="T1" fmla="*/ 0 h 15"/>
                    <a:gd name="T2" fmla="*/ 0 w 6"/>
                    <a:gd name="T3" fmla="*/ 285 h 15"/>
                    <a:gd name="T4" fmla="*/ 0 60000 65536"/>
                    <a:gd name="T5" fmla="*/ 0 60000 65536"/>
                  </a:gdLst>
                  <a:ahLst/>
                  <a:cxnLst>
                    <a:cxn ang="T4">
                      <a:pos x="T0" y="T1"/>
                    </a:cxn>
                    <a:cxn ang="T5">
                      <a:pos x="T2" y="T3"/>
                    </a:cxn>
                  </a:cxnLst>
                  <a:rect l="0" t="0" r="r" b="b"/>
                  <a:pathLst>
                    <a:path w="6" h="15">
                      <a:moveTo>
                        <a:pt x="2" y="0"/>
                      </a:moveTo>
                      <a:cubicBezTo>
                        <a:pt x="6" y="6"/>
                        <a:pt x="5" y="12"/>
                        <a:pt x="0" y="15"/>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74" name="Freeform 32"/>
                <p:cNvSpPr>
                  <a:spLocks/>
                </p:cNvSpPr>
                <p:nvPr/>
              </p:nvSpPr>
              <p:spPr bwMode="auto">
                <a:xfrm>
                  <a:off x="1762" y="2085"/>
                  <a:ext cx="60" cy="32"/>
                </a:xfrm>
                <a:custGeom>
                  <a:avLst/>
                  <a:gdLst>
                    <a:gd name="T0" fmla="*/ 0 w 24"/>
                    <a:gd name="T1" fmla="*/ 171 h 12"/>
                    <a:gd name="T2" fmla="*/ 238 w 24"/>
                    <a:gd name="T3" fmla="*/ 227 h 12"/>
                    <a:gd name="T4" fmla="*/ 363 w 24"/>
                    <a:gd name="T5" fmla="*/ 171 h 12"/>
                    <a:gd name="T6" fmla="*/ 345 w 24"/>
                    <a:gd name="T7" fmla="*/ 0 h 12"/>
                    <a:gd name="T8" fmla="*/ 270 w 24"/>
                    <a:gd name="T9" fmla="*/ 115 h 12"/>
                    <a:gd name="T10" fmla="*/ 208 w 24"/>
                    <a:gd name="T11" fmla="*/ 136 h 12"/>
                    <a:gd name="T12" fmla="*/ 83 w 24"/>
                    <a:gd name="T13" fmla="*/ 136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2">
                      <a:moveTo>
                        <a:pt x="0" y="9"/>
                      </a:moveTo>
                      <a:cubicBezTo>
                        <a:pt x="5" y="10"/>
                        <a:pt x="10" y="12"/>
                        <a:pt x="15" y="12"/>
                      </a:cubicBezTo>
                      <a:cubicBezTo>
                        <a:pt x="18" y="12"/>
                        <a:pt x="21" y="12"/>
                        <a:pt x="23" y="9"/>
                      </a:cubicBezTo>
                      <a:cubicBezTo>
                        <a:pt x="24" y="7"/>
                        <a:pt x="24" y="2"/>
                        <a:pt x="22" y="0"/>
                      </a:cubicBezTo>
                      <a:cubicBezTo>
                        <a:pt x="20" y="2"/>
                        <a:pt x="22" y="5"/>
                        <a:pt x="17" y="6"/>
                      </a:cubicBezTo>
                      <a:cubicBezTo>
                        <a:pt x="16" y="7"/>
                        <a:pt x="14" y="7"/>
                        <a:pt x="13" y="7"/>
                      </a:cubicBezTo>
                      <a:cubicBezTo>
                        <a:pt x="10" y="7"/>
                        <a:pt x="7" y="7"/>
                        <a:pt x="5" y="7"/>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75" name="Freeform 33"/>
                <p:cNvSpPr>
                  <a:spLocks/>
                </p:cNvSpPr>
                <p:nvPr/>
              </p:nvSpPr>
              <p:spPr bwMode="auto">
                <a:xfrm>
                  <a:off x="1392" y="1397"/>
                  <a:ext cx="268" cy="168"/>
                </a:xfrm>
                <a:custGeom>
                  <a:avLst/>
                  <a:gdLst>
                    <a:gd name="T0" fmla="*/ 175 w 107"/>
                    <a:gd name="T1" fmla="*/ 0 h 63"/>
                    <a:gd name="T2" fmla="*/ 741 w 107"/>
                    <a:gd name="T3" fmla="*/ 477 h 63"/>
                    <a:gd name="T4" fmla="*/ 533 w 107"/>
                    <a:gd name="T5" fmla="*/ 547 h 63"/>
                    <a:gd name="T6" fmla="*/ 847 w 107"/>
                    <a:gd name="T7" fmla="*/ 909 h 63"/>
                    <a:gd name="T8" fmla="*/ 1681 w 107"/>
                    <a:gd name="T9" fmla="*/ 947 h 63"/>
                    <a:gd name="T10" fmla="*/ 1160 w 107"/>
                    <a:gd name="T11" fmla="*/ 1024 h 63"/>
                    <a:gd name="T12" fmla="*/ 1067 w 107"/>
                    <a:gd name="T13" fmla="*/ 1195 h 63"/>
                    <a:gd name="T14" fmla="*/ 709 w 107"/>
                    <a:gd name="T15" fmla="*/ 989 h 63"/>
                    <a:gd name="T16" fmla="*/ 363 w 107"/>
                    <a:gd name="T17" fmla="*/ 739 h 63"/>
                    <a:gd name="T18" fmla="*/ 63 w 107"/>
                    <a:gd name="T19" fmla="*/ 435 h 63"/>
                    <a:gd name="T20" fmla="*/ 63 w 107"/>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 h="63">
                      <a:moveTo>
                        <a:pt x="11" y="0"/>
                      </a:moveTo>
                      <a:cubicBezTo>
                        <a:pt x="9" y="18"/>
                        <a:pt x="36" y="20"/>
                        <a:pt x="47" y="25"/>
                      </a:cubicBezTo>
                      <a:cubicBezTo>
                        <a:pt x="46" y="29"/>
                        <a:pt x="37" y="25"/>
                        <a:pt x="34" y="29"/>
                      </a:cubicBezTo>
                      <a:cubicBezTo>
                        <a:pt x="32" y="35"/>
                        <a:pt x="47" y="48"/>
                        <a:pt x="54" y="48"/>
                      </a:cubicBezTo>
                      <a:cubicBezTo>
                        <a:pt x="63" y="48"/>
                        <a:pt x="99" y="47"/>
                        <a:pt x="107" y="50"/>
                      </a:cubicBezTo>
                      <a:cubicBezTo>
                        <a:pt x="104" y="49"/>
                        <a:pt x="77" y="52"/>
                        <a:pt x="74" y="54"/>
                      </a:cubicBezTo>
                      <a:cubicBezTo>
                        <a:pt x="71" y="57"/>
                        <a:pt x="68" y="59"/>
                        <a:pt x="68" y="63"/>
                      </a:cubicBezTo>
                      <a:cubicBezTo>
                        <a:pt x="60" y="61"/>
                        <a:pt x="53" y="56"/>
                        <a:pt x="45" y="52"/>
                      </a:cubicBezTo>
                      <a:cubicBezTo>
                        <a:pt x="38" y="48"/>
                        <a:pt x="29" y="44"/>
                        <a:pt x="23" y="39"/>
                      </a:cubicBezTo>
                      <a:cubicBezTo>
                        <a:pt x="16" y="35"/>
                        <a:pt x="9" y="29"/>
                        <a:pt x="4" y="23"/>
                      </a:cubicBezTo>
                      <a:cubicBezTo>
                        <a:pt x="1" y="18"/>
                        <a:pt x="0" y="5"/>
                        <a:pt x="4"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76" name="Freeform 34"/>
                <p:cNvSpPr>
                  <a:spLocks/>
                </p:cNvSpPr>
                <p:nvPr/>
              </p:nvSpPr>
              <p:spPr bwMode="auto">
                <a:xfrm>
                  <a:off x="1550" y="1555"/>
                  <a:ext cx="192" cy="61"/>
                </a:xfrm>
                <a:custGeom>
                  <a:avLst/>
                  <a:gdLst>
                    <a:gd name="T0" fmla="*/ 0 w 77"/>
                    <a:gd name="T1" fmla="*/ 34 h 23"/>
                    <a:gd name="T2" fmla="*/ 870 w 77"/>
                    <a:gd name="T3" fmla="*/ 430 h 23"/>
                    <a:gd name="T4" fmla="*/ 1194 w 77"/>
                    <a:gd name="T5" fmla="*/ 281 h 23"/>
                    <a:gd name="T6" fmla="*/ 716 w 77"/>
                    <a:gd name="T7" fmla="*/ 281 h 23"/>
                    <a:gd name="T8" fmla="*/ 633 w 77"/>
                    <a:gd name="T9" fmla="*/ 133 h 23"/>
                    <a:gd name="T10" fmla="*/ 92 w 77"/>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 h="23">
                      <a:moveTo>
                        <a:pt x="0" y="2"/>
                      </a:moveTo>
                      <a:cubicBezTo>
                        <a:pt x="9" y="6"/>
                        <a:pt x="56" y="23"/>
                        <a:pt x="56" y="23"/>
                      </a:cubicBezTo>
                      <a:cubicBezTo>
                        <a:pt x="77" y="15"/>
                        <a:pt x="77" y="15"/>
                        <a:pt x="77" y="15"/>
                      </a:cubicBezTo>
                      <a:cubicBezTo>
                        <a:pt x="46" y="15"/>
                        <a:pt x="46" y="15"/>
                        <a:pt x="46" y="15"/>
                      </a:cubicBezTo>
                      <a:cubicBezTo>
                        <a:pt x="41" y="7"/>
                        <a:pt x="41" y="7"/>
                        <a:pt x="41" y="7"/>
                      </a:cubicBezTo>
                      <a:cubicBezTo>
                        <a:pt x="41" y="7"/>
                        <a:pt x="17" y="9"/>
                        <a:pt x="6"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77" name="Freeform 35"/>
                <p:cNvSpPr>
                  <a:spLocks/>
                </p:cNvSpPr>
                <p:nvPr/>
              </p:nvSpPr>
              <p:spPr bwMode="auto">
                <a:xfrm>
                  <a:off x="1885" y="1648"/>
                  <a:ext cx="73" cy="67"/>
                </a:xfrm>
                <a:custGeom>
                  <a:avLst/>
                  <a:gdLst>
                    <a:gd name="T0" fmla="*/ 0 w 29"/>
                    <a:gd name="T1" fmla="*/ 330 h 25"/>
                    <a:gd name="T2" fmla="*/ 242 w 29"/>
                    <a:gd name="T3" fmla="*/ 461 h 25"/>
                    <a:gd name="T4" fmla="*/ 413 w 29"/>
                    <a:gd name="T5" fmla="*/ 172 h 25"/>
                    <a:gd name="T6" fmla="*/ 146 w 29"/>
                    <a:gd name="T7" fmla="*/ 346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7"/>
                      </a:moveTo>
                      <a:cubicBezTo>
                        <a:pt x="2" y="17"/>
                        <a:pt x="14" y="22"/>
                        <a:pt x="15" y="24"/>
                      </a:cubicBezTo>
                      <a:cubicBezTo>
                        <a:pt x="16" y="25"/>
                        <a:pt x="29" y="17"/>
                        <a:pt x="26" y="9"/>
                      </a:cubicBezTo>
                      <a:cubicBezTo>
                        <a:pt x="24" y="0"/>
                        <a:pt x="22" y="21"/>
                        <a:pt x="9" y="18"/>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78" name="Freeform 36"/>
                <p:cNvSpPr>
                  <a:spLocks/>
                </p:cNvSpPr>
                <p:nvPr/>
              </p:nvSpPr>
              <p:spPr bwMode="auto">
                <a:xfrm>
                  <a:off x="1387" y="1213"/>
                  <a:ext cx="273" cy="174"/>
                </a:xfrm>
                <a:custGeom>
                  <a:avLst/>
                  <a:gdLst>
                    <a:gd name="T0" fmla="*/ 208 w 109"/>
                    <a:gd name="T1" fmla="*/ 35 h 65"/>
                    <a:gd name="T2" fmla="*/ 771 w 109"/>
                    <a:gd name="T3" fmla="*/ 517 h 65"/>
                    <a:gd name="T4" fmla="*/ 564 w 109"/>
                    <a:gd name="T5" fmla="*/ 594 h 65"/>
                    <a:gd name="T6" fmla="*/ 879 w 109"/>
                    <a:gd name="T7" fmla="*/ 961 h 65"/>
                    <a:gd name="T8" fmla="*/ 1713 w 109"/>
                    <a:gd name="T9" fmla="*/ 996 h 65"/>
                    <a:gd name="T10" fmla="*/ 1192 w 109"/>
                    <a:gd name="T11" fmla="*/ 1076 h 65"/>
                    <a:gd name="T12" fmla="*/ 1097 w 109"/>
                    <a:gd name="T13" fmla="*/ 1247 h 65"/>
                    <a:gd name="T14" fmla="*/ 741 w 109"/>
                    <a:gd name="T15" fmla="*/ 1039 h 65"/>
                    <a:gd name="T16" fmla="*/ 396 w 109"/>
                    <a:gd name="T17" fmla="*/ 787 h 65"/>
                    <a:gd name="T18" fmla="*/ 125 w 109"/>
                    <a:gd name="T19" fmla="*/ 479 h 65"/>
                    <a:gd name="T20" fmla="*/ 158 w 109"/>
                    <a:gd name="T21" fmla="*/ 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 h="65">
                      <a:moveTo>
                        <a:pt x="13" y="2"/>
                      </a:moveTo>
                      <a:cubicBezTo>
                        <a:pt x="11" y="20"/>
                        <a:pt x="38" y="22"/>
                        <a:pt x="49" y="27"/>
                      </a:cubicBezTo>
                      <a:cubicBezTo>
                        <a:pt x="48" y="31"/>
                        <a:pt x="39" y="27"/>
                        <a:pt x="36" y="31"/>
                      </a:cubicBezTo>
                      <a:cubicBezTo>
                        <a:pt x="34" y="37"/>
                        <a:pt x="49" y="50"/>
                        <a:pt x="56" y="50"/>
                      </a:cubicBezTo>
                      <a:cubicBezTo>
                        <a:pt x="65" y="50"/>
                        <a:pt x="101" y="49"/>
                        <a:pt x="109" y="52"/>
                      </a:cubicBezTo>
                      <a:cubicBezTo>
                        <a:pt x="106" y="51"/>
                        <a:pt x="79" y="54"/>
                        <a:pt x="76" y="56"/>
                      </a:cubicBezTo>
                      <a:cubicBezTo>
                        <a:pt x="73" y="59"/>
                        <a:pt x="70" y="61"/>
                        <a:pt x="70" y="65"/>
                      </a:cubicBezTo>
                      <a:cubicBezTo>
                        <a:pt x="62" y="63"/>
                        <a:pt x="55" y="58"/>
                        <a:pt x="47" y="54"/>
                      </a:cubicBezTo>
                      <a:cubicBezTo>
                        <a:pt x="40" y="50"/>
                        <a:pt x="31" y="46"/>
                        <a:pt x="25" y="41"/>
                      </a:cubicBezTo>
                      <a:cubicBezTo>
                        <a:pt x="18" y="37"/>
                        <a:pt x="12" y="31"/>
                        <a:pt x="8" y="25"/>
                      </a:cubicBezTo>
                      <a:cubicBezTo>
                        <a:pt x="4" y="19"/>
                        <a:pt x="0" y="9"/>
                        <a:pt x="10"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79" name="Freeform 37"/>
                <p:cNvSpPr>
                  <a:spLocks/>
                </p:cNvSpPr>
                <p:nvPr/>
              </p:nvSpPr>
              <p:spPr bwMode="auto">
                <a:xfrm>
                  <a:off x="1550" y="1376"/>
                  <a:ext cx="222" cy="61"/>
                </a:xfrm>
                <a:custGeom>
                  <a:avLst/>
                  <a:gdLst>
                    <a:gd name="T0" fmla="*/ 0 w 89"/>
                    <a:gd name="T1" fmla="*/ 34 h 23"/>
                    <a:gd name="T2" fmla="*/ 871 w 89"/>
                    <a:gd name="T3" fmla="*/ 430 h 23"/>
                    <a:gd name="T4" fmla="*/ 1382 w 89"/>
                    <a:gd name="T5" fmla="*/ 408 h 23"/>
                    <a:gd name="T6" fmla="*/ 716 w 89"/>
                    <a:gd name="T7" fmla="*/ 281 h 23"/>
                    <a:gd name="T8" fmla="*/ 634 w 89"/>
                    <a:gd name="T9" fmla="*/ 133 h 23"/>
                    <a:gd name="T10" fmla="*/ 92 w 89"/>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23">
                      <a:moveTo>
                        <a:pt x="0" y="2"/>
                      </a:moveTo>
                      <a:cubicBezTo>
                        <a:pt x="9" y="6"/>
                        <a:pt x="56" y="23"/>
                        <a:pt x="56" y="23"/>
                      </a:cubicBezTo>
                      <a:cubicBezTo>
                        <a:pt x="89" y="22"/>
                        <a:pt x="89" y="22"/>
                        <a:pt x="89" y="22"/>
                      </a:cubicBezTo>
                      <a:cubicBezTo>
                        <a:pt x="46" y="15"/>
                        <a:pt x="46" y="15"/>
                        <a:pt x="46" y="15"/>
                      </a:cubicBezTo>
                      <a:cubicBezTo>
                        <a:pt x="41" y="7"/>
                        <a:pt x="41" y="7"/>
                        <a:pt x="41" y="7"/>
                      </a:cubicBezTo>
                      <a:cubicBezTo>
                        <a:pt x="41" y="7"/>
                        <a:pt x="17" y="9"/>
                        <a:pt x="6"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80" name="Freeform 38"/>
                <p:cNvSpPr>
                  <a:spLocks/>
                </p:cNvSpPr>
                <p:nvPr/>
              </p:nvSpPr>
              <p:spPr bwMode="auto">
                <a:xfrm>
                  <a:off x="1885" y="1469"/>
                  <a:ext cx="73" cy="67"/>
                </a:xfrm>
                <a:custGeom>
                  <a:avLst/>
                  <a:gdLst>
                    <a:gd name="T0" fmla="*/ 0 w 29"/>
                    <a:gd name="T1" fmla="*/ 330 h 25"/>
                    <a:gd name="T2" fmla="*/ 242 w 29"/>
                    <a:gd name="T3" fmla="*/ 461 h 25"/>
                    <a:gd name="T4" fmla="*/ 413 w 29"/>
                    <a:gd name="T5" fmla="*/ 172 h 25"/>
                    <a:gd name="T6" fmla="*/ 146 w 29"/>
                    <a:gd name="T7" fmla="*/ 346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7"/>
                      </a:moveTo>
                      <a:cubicBezTo>
                        <a:pt x="2" y="17"/>
                        <a:pt x="14" y="22"/>
                        <a:pt x="15" y="24"/>
                      </a:cubicBezTo>
                      <a:cubicBezTo>
                        <a:pt x="16" y="25"/>
                        <a:pt x="29" y="17"/>
                        <a:pt x="26" y="9"/>
                      </a:cubicBezTo>
                      <a:cubicBezTo>
                        <a:pt x="24" y="0"/>
                        <a:pt x="22" y="21"/>
                        <a:pt x="9" y="18"/>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81" name="Freeform 39"/>
                <p:cNvSpPr>
                  <a:spLocks/>
                </p:cNvSpPr>
                <p:nvPr/>
              </p:nvSpPr>
              <p:spPr bwMode="auto">
                <a:xfrm>
                  <a:off x="1505" y="1320"/>
                  <a:ext cx="42" cy="29"/>
                </a:xfrm>
                <a:custGeom>
                  <a:avLst/>
                  <a:gdLst>
                    <a:gd name="T0" fmla="*/ 30 w 17"/>
                    <a:gd name="T1" fmla="*/ 182 h 11"/>
                    <a:gd name="T2" fmla="*/ 166 w 17"/>
                    <a:gd name="T3" fmla="*/ 166 h 11"/>
                    <a:gd name="T4" fmla="*/ 212 w 17"/>
                    <a:gd name="T5" fmla="*/ 0 h 11"/>
                    <a:gd name="T6" fmla="*/ 0 w 17"/>
                    <a:gd name="T7" fmla="*/ 111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1">
                      <a:moveTo>
                        <a:pt x="2" y="10"/>
                      </a:moveTo>
                      <a:cubicBezTo>
                        <a:pt x="5" y="11"/>
                        <a:pt x="8" y="10"/>
                        <a:pt x="11" y="9"/>
                      </a:cubicBezTo>
                      <a:cubicBezTo>
                        <a:pt x="13" y="8"/>
                        <a:pt x="17" y="3"/>
                        <a:pt x="14" y="0"/>
                      </a:cubicBezTo>
                      <a:cubicBezTo>
                        <a:pt x="13" y="7"/>
                        <a:pt x="6" y="6"/>
                        <a:pt x="0" y="6"/>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82" name="Freeform 40"/>
                <p:cNvSpPr>
                  <a:spLocks/>
                </p:cNvSpPr>
                <p:nvPr/>
              </p:nvSpPr>
              <p:spPr bwMode="auto">
                <a:xfrm>
                  <a:off x="1647" y="1373"/>
                  <a:ext cx="15" cy="38"/>
                </a:xfrm>
                <a:custGeom>
                  <a:avLst/>
                  <a:gdLst>
                    <a:gd name="T0" fmla="*/ 33 w 6"/>
                    <a:gd name="T1" fmla="*/ 0 h 14"/>
                    <a:gd name="T2" fmla="*/ 0 w 6"/>
                    <a:gd name="T3" fmla="*/ 280 h 14"/>
                    <a:gd name="T4" fmla="*/ 0 60000 65536"/>
                    <a:gd name="T5" fmla="*/ 0 60000 65536"/>
                  </a:gdLst>
                  <a:ahLst/>
                  <a:cxnLst>
                    <a:cxn ang="T4">
                      <a:pos x="T0" y="T1"/>
                    </a:cxn>
                    <a:cxn ang="T5">
                      <a:pos x="T2" y="T3"/>
                    </a:cxn>
                  </a:cxnLst>
                  <a:rect l="0" t="0" r="r" b="b"/>
                  <a:pathLst>
                    <a:path w="6" h="14">
                      <a:moveTo>
                        <a:pt x="2" y="0"/>
                      </a:moveTo>
                      <a:cubicBezTo>
                        <a:pt x="6" y="5"/>
                        <a:pt x="5" y="11"/>
                        <a:pt x="0" y="14"/>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83" name="Freeform 41"/>
                <p:cNvSpPr>
                  <a:spLocks/>
                </p:cNvSpPr>
                <p:nvPr/>
              </p:nvSpPr>
              <p:spPr bwMode="auto">
                <a:xfrm>
                  <a:off x="1762" y="1445"/>
                  <a:ext cx="60" cy="32"/>
                </a:xfrm>
                <a:custGeom>
                  <a:avLst/>
                  <a:gdLst>
                    <a:gd name="T0" fmla="*/ 0 w 24"/>
                    <a:gd name="T1" fmla="*/ 149 h 12"/>
                    <a:gd name="T2" fmla="*/ 238 w 24"/>
                    <a:gd name="T3" fmla="*/ 205 h 12"/>
                    <a:gd name="T4" fmla="*/ 363 w 24"/>
                    <a:gd name="T5" fmla="*/ 171 h 12"/>
                    <a:gd name="T6" fmla="*/ 345 w 24"/>
                    <a:gd name="T7" fmla="*/ 0 h 12"/>
                    <a:gd name="T8" fmla="*/ 270 w 24"/>
                    <a:gd name="T9" fmla="*/ 115 h 12"/>
                    <a:gd name="T10" fmla="*/ 208 w 24"/>
                    <a:gd name="T11" fmla="*/ 115 h 12"/>
                    <a:gd name="T12" fmla="*/ 83 w 24"/>
                    <a:gd name="T13" fmla="*/ 11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2">
                      <a:moveTo>
                        <a:pt x="0" y="8"/>
                      </a:moveTo>
                      <a:cubicBezTo>
                        <a:pt x="5" y="10"/>
                        <a:pt x="10" y="11"/>
                        <a:pt x="15" y="11"/>
                      </a:cubicBezTo>
                      <a:cubicBezTo>
                        <a:pt x="18" y="12"/>
                        <a:pt x="21" y="12"/>
                        <a:pt x="23" y="9"/>
                      </a:cubicBezTo>
                      <a:cubicBezTo>
                        <a:pt x="24" y="7"/>
                        <a:pt x="24" y="2"/>
                        <a:pt x="22" y="0"/>
                      </a:cubicBezTo>
                      <a:cubicBezTo>
                        <a:pt x="20" y="2"/>
                        <a:pt x="22" y="5"/>
                        <a:pt x="17" y="6"/>
                      </a:cubicBezTo>
                      <a:cubicBezTo>
                        <a:pt x="16" y="6"/>
                        <a:pt x="14" y="6"/>
                        <a:pt x="13" y="6"/>
                      </a:cubicBezTo>
                      <a:cubicBezTo>
                        <a:pt x="10" y="6"/>
                        <a:pt x="7" y="7"/>
                        <a:pt x="5" y="6"/>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84" name="Freeform 42"/>
                <p:cNvSpPr>
                  <a:spLocks/>
                </p:cNvSpPr>
                <p:nvPr/>
              </p:nvSpPr>
              <p:spPr bwMode="auto">
                <a:xfrm>
                  <a:off x="1392" y="3320"/>
                  <a:ext cx="268" cy="168"/>
                </a:xfrm>
                <a:custGeom>
                  <a:avLst/>
                  <a:gdLst>
                    <a:gd name="T0" fmla="*/ 175 w 107"/>
                    <a:gd name="T1" fmla="*/ 0 h 63"/>
                    <a:gd name="T2" fmla="*/ 741 w 107"/>
                    <a:gd name="T3" fmla="*/ 477 h 63"/>
                    <a:gd name="T4" fmla="*/ 533 w 107"/>
                    <a:gd name="T5" fmla="*/ 547 h 63"/>
                    <a:gd name="T6" fmla="*/ 847 w 107"/>
                    <a:gd name="T7" fmla="*/ 909 h 63"/>
                    <a:gd name="T8" fmla="*/ 1681 w 107"/>
                    <a:gd name="T9" fmla="*/ 947 h 63"/>
                    <a:gd name="T10" fmla="*/ 1160 w 107"/>
                    <a:gd name="T11" fmla="*/ 1024 h 63"/>
                    <a:gd name="T12" fmla="*/ 1067 w 107"/>
                    <a:gd name="T13" fmla="*/ 1195 h 63"/>
                    <a:gd name="T14" fmla="*/ 709 w 107"/>
                    <a:gd name="T15" fmla="*/ 989 h 63"/>
                    <a:gd name="T16" fmla="*/ 363 w 107"/>
                    <a:gd name="T17" fmla="*/ 739 h 63"/>
                    <a:gd name="T18" fmla="*/ 63 w 107"/>
                    <a:gd name="T19" fmla="*/ 435 h 63"/>
                    <a:gd name="T20" fmla="*/ 63 w 107"/>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 h="63">
                      <a:moveTo>
                        <a:pt x="11" y="0"/>
                      </a:moveTo>
                      <a:cubicBezTo>
                        <a:pt x="9" y="18"/>
                        <a:pt x="36" y="20"/>
                        <a:pt x="47" y="25"/>
                      </a:cubicBezTo>
                      <a:cubicBezTo>
                        <a:pt x="46" y="29"/>
                        <a:pt x="37" y="25"/>
                        <a:pt x="34" y="29"/>
                      </a:cubicBezTo>
                      <a:cubicBezTo>
                        <a:pt x="32" y="35"/>
                        <a:pt x="47" y="48"/>
                        <a:pt x="54" y="48"/>
                      </a:cubicBezTo>
                      <a:cubicBezTo>
                        <a:pt x="63" y="48"/>
                        <a:pt x="99" y="47"/>
                        <a:pt x="107" y="50"/>
                      </a:cubicBezTo>
                      <a:cubicBezTo>
                        <a:pt x="104" y="49"/>
                        <a:pt x="77" y="52"/>
                        <a:pt x="74" y="54"/>
                      </a:cubicBezTo>
                      <a:cubicBezTo>
                        <a:pt x="71" y="57"/>
                        <a:pt x="68" y="59"/>
                        <a:pt x="68" y="63"/>
                      </a:cubicBezTo>
                      <a:cubicBezTo>
                        <a:pt x="60" y="61"/>
                        <a:pt x="53" y="56"/>
                        <a:pt x="45" y="52"/>
                      </a:cubicBezTo>
                      <a:cubicBezTo>
                        <a:pt x="38" y="48"/>
                        <a:pt x="29" y="44"/>
                        <a:pt x="23" y="39"/>
                      </a:cubicBezTo>
                      <a:cubicBezTo>
                        <a:pt x="16" y="35"/>
                        <a:pt x="9" y="29"/>
                        <a:pt x="4" y="23"/>
                      </a:cubicBezTo>
                      <a:cubicBezTo>
                        <a:pt x="1" y="18"/>
                        <a:pt x="0" y="5"/>
                        <a:pt x="4"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85" name="Freeform 43"/>
                <p:cNvSpPr>
                  <a:spLocks/>
                </p:cNvSpPr>
                <p:nvPr/>
              </p:nvSpPr>
              <p:spPr bwMode="auto">
                <a:xfrm>
                  <a:off x="1550" y="3477"/>
                  <a:ext cx="192" cy="62"/>
                </a:xfrm>
                <a:custGeom>
                  <a:avLst/>
                  <a:gdLst>
                    <a:gd name="T0" fmla="*/ 0 w 77"/>
                    <a:gd name="T1" fmla="*/ 35 h 23"/>
                    <a:gd name="T2" fmla="*/ 870 w 77"/>
                    <a:gd name="T3" fmla="*/ 450 h 23"/>
                    <a:gd name="T4" fmla="*/ 1194 w 77"/>
                    <a:gd name="T5" fmla="*/ 291 h 23"/>
                    <a:gd name="T6" fmla="*/ 716 w 77"/>
                    <a:gd name="T7" fmla="*/ 291 h 23"/>
                    <a:gd name="T8" fmla="*/ 633 w 77"/>
                    <a:gd name="T9" fmla="*/ 137 h 23"/>
                    <a:gd name="T10" fmla="*/ 92 w 77"/>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 h="23">
                      <a:moveTo>
                        <a:pt x="0" y="2"/>
                      </a:moveTo>
                      <a:cubicBezTo>
                        <a:pt x="9" y="6"/>
                        <a:pt x="56" y="23"/>
                        <a:pt x="56" y="23"/>
                      </a:cubicBezTo>
                      <a:cubicBezTo>
                        <a:pt x="77" y="15"/>
                        <a:pt x="77" y="15"/>
                        <a:pt x="77" y="15"/>
                      </a:cubicBezTo>
                      <a:cubicBezTo>
                        <a:pt x="46" y="15"/>
                        <a:pt x="46" y="15"/>
                        <a:pt x="46" y="15"/>
                      </a:cubicBezTo>
                      <a:cubicBezTo>
                        <a:pt x="41" y="7"/>
                        <a:pt x="41" y="7"/>
                        <a:pt x="41" y="7"/>
                      </a:cubicBezTo>
                      <a:cubicBezTo>
                        <a:pt x="41" y="7"/>
                        <a:pt x="17" y="9"/>
                        <a:pt x="6"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86" name="Freeform 44"/>
                <p:cNvSpPr>
                  <a:spLocks/>
                </p:cNvSpPr>
                <p:nvPr/>
              </p:nvSpPr>
              <p:spPr bwMode="auto">
                <a:xfrm>
                  <a:off x="1885" y="3571"/>
                  <a:ext cx="73" cy="66"/>
                </a:xfrm>
                <a:custGeom>
                  <a:avLst/>
                  <a:gdLst>
                    <a:gd name="T0" fmla="*/ 0 w 29"/>
                    <a:gd name="T1" fmla="*/ 314 h 25"/>
                    <a:gd name="T2" fmla="*/ 242 w 29"/>
                    <a:gd name="T3" fmla="*/ 438 h 25"/>
                    <a:gd name="T4" fmla="*/ 413 w 29"/>
                    <a:gd name="T5" fmla="*/ 166 h 25"/>
                    <a:gd name="T6" fmla="*/ 146 w 29"/>
                    <a:gd name="T7" fmla="*/ 335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7"/>
                      </a:moveTo>
                      <a:cubicBezTo>
                        <a:pt x="2" y="17"/>
                        <a:pt x="14" y="22"/>
                        <a:pt x="15" y="24"/>
                      </a:cubicBezTo>
                      <a:cubicBezTo>
                        <a:pt x="16" y="25"/>
                        <a:pt x="29" y="17"/>
                        <a:pt x="26" y="9"/>
                      </a:cubicBezTo>
                      <a:cubicBezTo>
                        <a:pt x="24" y="0"/>
                        <a:pt x="22" y="21"/>
                        <a:pt x="9" y="18"/>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87" name="Freeform 45"/>
                <p:cNvSpPr>
                  <a:spLocks/>
                </p:cNvSpPr>
                <p:nvPr/>
              </p:nvSpPr>
              <p:spPr bwMode="auto">
                <a:xfrm>
                  <a:off x="1387" y="3136"/>
                  <a:ext cx="273" cy="173"/>
                </a:xfrm>
                <a:custGeom>
                  <a:avLst/>
                  <a:gdLst>
                    <a:gd name="T0" fmla="*/ 208 w 109"/>
                    <a:gd name="T1" fmla="*/ 35 h 65"/>
                    <a:gd name="T2" fmla="*/ 771 w 109"/>
                    <a:gd name="T3" fmla="*/ 511 h 65"/>
                    <a:gd name="T4" fmla="*/ 564 w 109"/>
                    <a:gd name="T5" fmla="*/ 588 h 65"/>
                    <a:gd name="T6" fmla="*/ 879 w 109"/>
                    <a:gd name="T7" fmla="*/ 942 h 65"/>
                    <a:gd name="T8" fmla="*/ 1713 w 109"/>
                    <a:gd name="T9" fmla="*/ 977 h 65"/>
                    <a:gd name="T10" fmla="*/ 1192 w 109"/>
                    <a:gd name="T11" fmla="*/ 1057 h 65"/>
                    <a:gd name="T12" fmla="*/ 1097 w 109"/>
                    <a:gd name="T13" fmla="*/ 1224 h 65"/>
                    <a:gd name="T14" fmla="*/ 741 w 109"/>
                    <a:gd name="T15" fmla="*/ 1019 h 65"/>
                    <a:gd name="T16" fmla="*/ 396 w 109"/>
                    <a:gd name="T17" fmla="*/ 772 h 65"/>
                    <a:gd name="T18" fmla="*/ 125 w 109"/>
                    <a:gd name="T19" fmla="*/ 474 h 65"/>
                    <a:gd name="T20" fmla="*/ 158 w 109"/>
                    <a:gd name="T21" fmla="*/ 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 h="65">
                      <a:moveTo>
                        <a:pt x="13" y="2"/>
                      </a:moveTo>
                      <a:cubicBezTo>
                        <a:pt x="11" y="20"/>
                        <a:pt x="38" y="22"/>
                        <a:pt x="49" y="27"/>
                      </a:cubicBezTo>
                      <a:cubicBezTo>
                        <a:pt x="48" y="31"/>
                        <a:pt x="39" y="27"/>
                        <a:pt x="36" y="31"/>
                      </a:cubicBezTo>
                      <a:cubicBezTo>
                        <a:pt x="34" y="37"/>
                        <a:pt x="49" y="50"/>
                        <a:pt x="56" y="50"/>
                      </a:cubicBezTo>
                      <a:cubicBezTo>
                        <a:pt x="65" y="50"/>
                        <a:pt x="101" y="49"/>
                        <a:pt x="109" y="52"/>
                      </a:cubicBezTo>
                      <a:cubicBezTo>
                        <a:pt x="106" y="51"/>
                        <a:pt x="79" y="54"/>
                        <a:pt x="76" y="56"/>
                      </a:cubicBezTo>
                      <a:cubicBezTo>
                        <a:pt x="73" y="59"/>
                        <a:pt x="70" y="61"/>
                        <a:pt x="70" y="65"/>
                      </a:cubicBezTo>
                      <a:cubicBezTo>
                        <a:pt x="62" y="63"/>
                        <a:pt x="55" y="58"/>
                        <a:pt x="47" y="54"/>
                      </a:cubicBezTo>
                      <a:cubicBezTo>
                        <a:pt x="40" y="50"/>
                        <a:pt x="31" y="46"/>
                        <a:pt x="25" y="41"/>
                      </a:cubicBezTo>
                      <a:cubicBezTo>
                        <a:pt x="18" y="37"/>
                        <a:pt x="12" y="31"/>
                        <a:pt x="8" y="25"/>
                      </a:cubicBezTo>
                      <a:cubicBezTo>
                        <a:pt x="4" y="19"/>
                        <a:pt x="0" y="9"/>
                        <a:pt x="10"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88" name="Freeform 46"/>
                <p:cNvSpPr>
                  <a:spLocks/>
                </p:cNvSpPr>
                <p:nvPr/>
              </p:nvSpPr>
              <p:spPr bwMode="auto">
                <a:xfrm>
                  <a:off x="1550" y="3299"/>
                  <a:ext cx="222" cy="61"/>
                </a:xfrm>
                <a:custGeom>
                  <a:avLst/>
                  <a:gdLst>
                    <a:gd name="T0" fmla="*/ 0 w 89"/>
                    <a:gd name="T1" fmla="*/ 34 h 23"/>
                    <a:gd name="T2" fmla="*/ 871 w 89"/>
                    <a:gd name="T3" fmla="*/ 430 h 23"/>
                    <a:gd name="T4" fmla="*/ 1382 w 89"/>
                    <a:gd name="T5" fmla="*/ 408 h 23"/>
                    <a:gd name="T6" fmla="*/ 716 w 89"/>
                    <a:gd name="T7" fmla="*/ 281 h 23"/>
                    <a:gd name="T8" fmla="*/ 634 w 89"/>
                    <a:gd name="T9" fmla="*/ 133 h 23"/>
                    <a:gd name="T10" fmla="*/ 92 w 89"/>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23">
                      <a:moveTo>
                        <a:pt x="0" y="2"/>
                      </a:moveTo>
                      <a:cubicBezTo>
                        <a:pt x="9" y="6"/>
                        <a:pt x="56" y="23"/>
                        <a:pt x="56" y="23"/>
                      </a:cubicBezTo>
                      <a:cubicBezTo>
                        <a:pt x="89" y="22"/>
                        <a:pt x="89" y="22"/>
                        <a:pt x="89" y="22"/>
                      </a:cubicBezTo>
                      <a:cubicBezTo>
                        <a:pt x="46" y="15"/>
                        <a:pt x="46" y="15"/>
                        <a:pt x="46" y="15"/>
                      </a:cubicBezTo>
                      <a:cubicBezTo>
                        <a:pt x="41" y="7"/>
                        <a:pt x="41" y="7"/>
                        <a:pt x="41" y="7"/>
                      </a:cubicBezTo>
                      <a:cubicBezTo>
                        <a:pt x="41" y="7"/>
                        <a:pt x="17" y="9"/>
                        <a:pt x="6"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89" name="Freeform 47"/>
                <p:cNvSpPr>
                  <a:spLocks/>
                </p:cNvSpPr>
                <p:nvPr/>
              </p:nvSpPr>
              <p:spPr bwMode="auto">
                <a:xfrm>
                  <a:off x="1885" y="3392"/>
                  <a:ext cx="73" cy="67"/>
                </a:xfrm>
                <a:custGeom>
                  <a:avLst/>
                  <a:gdLst>
                    <a:gd name="T0" fmla="*/ 0 w 29"/>
                    <a:gd name="T1" fmla="*/ 330 h 25"/>
                    <a:gd name="T2" fmla="*/ 242 w 29"/>
                    <a:gd name="T3" fmla="*/ 461 h 25"/>
                    <a:gd name="T4" fmla="*/ 413 w 29"/>
                    <a:gd name="T5" fmla="*/ 172 h 25"/>
                    <a:gd name="T6" fmla="*/ 146 w 29"/>
                    <a:gd name="T7" fmla="*/ 346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7"/>
                      </a:moveTo>
                      <a:cubicBezTo>
                        <a:pt x="2" y="17"/>
                        <a:pt x="14" y="22"/>
                        <a:pt x="15" y="24"/>
                      </a:cubicBezTo>
                      <a:cubicBezTo>
                        <a:pt x="16" y="25"/>
                        <a:pt x="29" y="17"/>
                        <a:pt x="26" y="9"/>
                      </a:cubicBezTo>
                      <a:cubicBezTo>
                        <a:pt x="24" y="0"/>
                        <a:pt x="22" y="21"/>
                        <a:pt x="9" y="18"/>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90" name="Freeform 48"/>
                <p:cNvSpPr>
                  <a:spLocks/>
                </p:cNvSpPr>
                <p:nvPr/>
              </p:nvSpPr>
              <p:spPr bwMode="auto">
                <a:xfrm>
                  <a:off x="1505" y="3243"/>
                  <a:ext cx="42" cy="29"/>
                </a:xfrm>
                <a:custGeom>
                  <a:avLst/>
                  <a:gdLst>
                    <a:gd name="T0" fmla="*/ 30 w 17"/>
                    <a:gd name="T1" fmla="*/ 182 h 11"/>
                    <a:gd name="T2" fmla="*/ 166 w 17"/>
                    <a:gd name="T3" fmla="*/ 166 h 11"/>
                    <a:gd name="T4" fmla="*/ 212 w 17"/>
                    <a:gd name="T5" fmla="*/ 0 h 11"/>
                    <a:gd name="T6" fmla="*/ 0 w 17"/>
                    <a:gd name="T7" fmla="*/ 111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1">
                      <a:moveTo>
                        <a:pt x="2" y="10"/>
                      </a:moveTo>
                      <a:cubicBezTo>
                        <a:pt x="5" y="11"/>
                        <a:pt x="8" y="10"/>
                        <a:pt x="11" y="9"/>
                      </a:cubicBezTo>
                      <a:cubicBezTo>
                        <a:pt x="13" y="8"/>
                        <a:pt x="17" y="3"/>
                        <a:pt x="14" y="0"/>
                      </a:cubicBezTo>
                      <a:cubicBezTo>
                        <a:pt x="13" y="7"/>
                        <a:pt x="6" y="6"/>
                        <a:pt x="0" y="6"/>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91" name="Freeform 49"/>
                <p:cNvSpPr>
                  <a:spLocks/>
                </p:cNvSpPr>
                <p:nvPr/>
              </p:nvSpPr>
              <p:spPr bwMode="auto">
                <a:xfrm>
                  <a:off x="1647" y="3296"/>
                  <a:ext cx="15" cy="37"/>
                </a:xfrm>
                <a:custGeom>
                  <a:avLst/>
                  <a:gdLst>
                    <a:gd name="T0" fmla="*/ 33 w 6"/>
                    <a:gd name="T1" fmla="*/ 0 h 14"/>
                    <a:gd name="T2" fmla="*/ 0 w 6"/>
                    <a:gd name="T3" fmla="*/ 259 h 14"/>
                    <a:gd name="T4" fmla="*/ 0 60000 65536"/>
                    <a:gd name="T5" fmla="*/ 0 60000 65536"/>
                  </a:gdLst>
                  <a:ahLst/>
                  <a:cxnLst>
                    <a:cxn ang="T4">
                      <a:pos x="T0" y="T1"/>
                    </a:cxn>
                    <a:cxn ang="T5">
                      <a:pos x="T2" y="T3"/>
                    </a:cxn>
                  </a:cxnLst>
                  <a:rect l="0" t="0" r="r" b="b"/>
                  <a:pathLst>
                    <a:path w="6" h="14">
                      <a:moveTo>
                        <a:pt x="2" y="0"/>
                      </a:moveTo>
                      <a:cubicBezTo>
                        <a:pt x="6" y="5"/>
                        <a:pt x="5" y="11"/>
                        <a:pt x="0" y="14"/>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92" name="Freeform 50"/>
                <p:cNvSpPr>
                  <a:spLocks/>
                </p:cNvSpPr>
                <p:nvPr/>
              </p:nvSpPr>
              <p:spPr bwMode="auto">
                <a:xfrm>
                  <a:off x="1762" y="3368"/>
                  <a:ext cx="60" cy="32"/>
                </a:xfrm>
                <a:custGeom>
                  <a:avLst/>
                  <a:gdLst>
                    <a:gd name="T0" fmla="*/ 0 w 24"/>
                    <a:gd name="T1" fmla="*/ 149 h 12"/>
                    <a:gd name="T2" fmla="*/ 238 w 24"/>
                    <a:gd name="T3" fmla="*/ 205 h 12"/>
                    <a:gd name="T4" fmla="*/ 363 w 24"/>
                    <a:gd name="T5" fmla="*/ 171 h 12"/>
                    <a:gd name="T6" fmla="*/ 345 w 24"/>
                    <a:gd name="T7" fmla="*/ 0 h 12"/>
                    <a:gd name="T8" fmla="*/ 270 w 24"/>
                    <a:gd name="T9" fmla="*/ 115 h 12"/>
                    <a:gd name="T10" fmla="*/ 208 w 24"/>
                    <a:gd name="T11" fmla="*/ 115 h 12"/>
                    <a:gd name="T12" fmla="*/ 83 w 24"/>
                    <a:gd name="T13" fmla="*/ 11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2">
                      <a:moveTo>
                        <a:pt x="0" y="8"/>
                      </a:moveTo>
                      <a:cubicBezTo>
                        <a:pt x="5" y="10"/>
                        <a:pt x="10" y="11"/>
                        <a:pt x="15" y="11"/>
                      </a:cubicBezTo>
                      <a:cubicBezTo>
                        <a:pt x="18" y="12"/>
                        <a:pt x="21" y="12"/>
                        <a:pt x="23" y="9"/>
                      </a:cubicBezTo>
                      <a:cubicBezTo>
                        <a:pt x="24" y="7"/>
                        <a:pt x="24" y="2"/>
                        <a:pt x="22" y="0"/>
                      </a:cubicBezTo>
                      <a:cubicBezTo>
                        <a:pt x="20" y="2"/>
                        <a:pt x="22" y="5"/>
                        <a:pt x="17" y="6"/>
                      </a:cubicBezTo>
                      <a:cubicBezTo>
                        <a:pt x="16" y="6"/>
                        <a:pt x="14" y="6"/>
                        <a:pt x="13" y="6"/>
                      </a:cubicBezTo>
                      <a:cubicBezTo>
                        <a:pt x="10" y="6"/>
                        <a:pt x="7" y="7"/>
                        <a:pt x="5" y="6"/>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93" name="Freeform 51"/>
                <p:cNvSpPr>
                  <a:spLocks/>
                </p:cNvSpPr>
                <p:nvPr/>
              </p:nvSpPr>
              <p:spPr bwMode="auto">
                <a:xfrm>
                  <a:off x="1385" y="3779"/>
                  <a:ext cx="60" cy="74"/>
                </a:xfrm>
                <a:custGeom>
                  <a:avLst/>
                  <a:gdLst>
                    <a:gd name="T0" fmla="*/ 158 w 24"/>
                    <a:gd name="T1" fmla="*/ 0 h 28"/>
                    <a:gd name="T2" fmla="*/ 175 w 24"/>
                    <a:gd name="T3" fmla="*/ 518 h 28"/>
                    <a:gd name="T4" fmla="*/ 238 w 24"/>
                    <a:gd name="T5" fmla="*/ 391 h 28"/>
                    <a:gd name="T6" fmla="*/ 375 w 24"/>
                    <a:gd name="T7" fmla="*/ 259 h 28"/>
                    <a:gd name="T8" fmla="*/ 220 w 24"/>
                    <a:gd name="T9" fmla="*/ 225 h 28"/>
                    <a:gd name="T10" fmla="*/ 175 w 24"/>
                    <a:gd name="T11" fmla="*/ 21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8">
                      <a:moveTo>
                        <a:pt x="10" y="0"/>
                      </a:moveTo>
                      <a:cubicBezTo>
                        <a:pt x="0" y="3"/>
                        <a:pt x="7" y="23"/>
                        <a:pt x="11" y="28"/>
                      </a:cubicBezTo>
                      <a:cubicBezTo>
                        <a:pt x="13" y="26"/>
                        <a:pt x="13" y="23"/>
                        <a:pt x="15" y="21"/>
                      </a:cubicBezTo>
                      <a:cubicBezTo>
                        <a:pt x="17" y="18"/>
                        <a:pt x="22" y="17"/>
                        <a:pt x="24" y="14"/>
                      </a:cubicBezTo>
                      <a:cubicBezTo>
                        <a:pt x="21" y="10"/>
                        <a:pt x="17" y="14"/>
                        <a:pt x="14" y="12"/>
                      </a:cubicBezTo>
                      <a:cubicBezTo>
                        <a:pt x="10" y="10"/>
                        <a:pt x="12" y="5"/>
                        <a:pt x="11" y="1"/>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94" name="Freeform 52"/>
                <p:cNvSpPr>
                  <a:spLocks/>
                </p:cNvSpPr>
                <p:nvPr/>
              </p:nvSpPr>
              <p:spPr bwMode="auto">
                <a:xfrm>
                  <a:off x="1515" y="2779"/>
                  <a:ext cx="423" cy="32"/>
                </a:xfrm>
                <a:custGeom>
                  <a:avLst/>
                  <a:gdLst>
                    <a:gd name="T0" fmla="*/ 1317 w 169"/>
                    <a:gd name="T1" fmla="*/ 0 h 12"/>
                    <a:gd name="T2" fmla="*/ 95 w 169"/>
                    <a:gd name="T3" fmla="*/ 0 h 12"/>
                    <a:gd name="T4" fmla="*/ 0 w 169"/>
                    <a:gd name="T5" fmla="*/ 115 h 12"/>
                    <a:gd name="T6" fmla="*/ 95 w 169"/>
                    <a:gd name="T7" fmla="*/ 227 h 12"/>
                    <a:gd name="T8" fmla="*/ 2556 w 169"/>
                    <a:gd name="T9" fmla="*/ 227 h 12"/>
                    <a:gd name="T10" fmla="*/ 2651 w 169"/>
                    <a:gd name="T11" fmla="*/ 115 h 12"/>
                    <a:gd name="T12" fmla="*/ 2556 w 169"/>
                    <a:gd name="T13" fmla="*/ 0 h 12"/>
                    <a:gd name="T14" fmla="*/ 1317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4" y="0"/>
                      </a:moveTo>
                      <a:cubicBezTo>
                        <a:pt x="6" y="0"/>
                        <a:pt x="6" y="0"/>
                        <a:pt x="6" y="0"/>
                      </a:cubicBezTo>
                      <a:cubicBezTo>
                        <a:pt x="3" y="0"/>
                        <a:pt x="0" y="2"/>
                        <a:pt x="0" y="6"/>
                      </a:cubicBezTo>
                      <a:cubicBezTo>
                        <a:pt x="0" y="9"/>
                        <a:pt x="3" y="12"/>
                        <a:pt x="6" y="12"/>
                      </a:cubicBezTo>
                      <a:cubicBezTo>
                        <a:pt x="163" y="12"/>
                        <a:pt x="163" y="12"/>
                        <a:pt x="163" y="12"/>
                      </a:cubicBezTo>
                      <a:cubicBezTo>
                        <a:pt x="166" y="12"/>
                        <a:pt x="169" y="9"/>
                        <a:pt x="169" y="6"/>
                      </a:cubicBezTo>
                      <a:cubicBezTo>
                        <a:pt x="169" y="2"/>
                        <a:pt x="166" y="0"/>
                        <a:pt x="163" y="0"/>
                      </a:cubicBezTo>
                      <a:lnTo>
                        <a:pt x="84"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95" name="Freeform 53"/>
                <p:cNvSpPr>
                  <a:spLocks/>
                </p:cNvSpPr>
                <p:nvPr/>
              </p:nvSpPr>
              <p:spPr bwMode="auto">
                <a:xfrm>
                  <a:off x="1417" y="2715"/>
                  <a:ext cx="398" cy="32"/>
                </a:xfrm>
                <a:custGeom>
                  <a:avLst/>
                  <a:gdLst>
                    <a:gd name="T0" fmla="*/ 1254 w 159"/>
                    <a:gd name="T1" fmla="*/ 0 h 12"/>
                    <a:gd name="T2" fmla="*/ 113 w 159"/>
                    <a:gd name="T3" fmla="*/ 0 h 12"/>
                    <a:gd name="T4" fmla="*/ 0 w 159"/>
                    <a:gd name="T5" fmla="*/ 115 h 12"/>
                    <a:gd name="T6" fmla="*/ 113 w 159"/>
                    <a:gd name="T7" fmla="*/ 227 h 12"/>
                    <a:gd name="T8" fmla="*/ 2401 w 159"/>
                    <a:gd name="T9" fmla="*/ 227 h 12"/>
                    <a:gd name="T10" fmla="*/ 2493 w 159"/>
                    <a:gd name="T11" fmla="*/ 115 h 12"/>
                    <a:gd name="T12" fmla="*/ 2401 w 159"/>
                    <a:gd name="T13" fmla="*/ 0 h 12"/>
                    <a:gd name="T14" fmla="*/ 1254 w 15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12">
                      <a:moveTo>
                        <a:pt x="80" y="0"/>
                      </a:moveTo>
                      <a:cubicBezTo>
                        <a:pt x="7" y="0"/>
                        <a:pt x="7" y="0"/>
                        <a:pt x="7" y="0"/>
                      </a:cubicBezTo>
                      <a:cubicBezTo>
                        <a:pt x="3" y="0"/>
                        <a:pt x="0" y="3"/>
                        <a:pt x="0" y="6"/>
                      </a:cubicBezTo>
                      <a:cubicBezTo>
                        <a:pt x="0" y="10"/>
                        <a:pt x="3" y="12"/>
                        <a:pt x="7" y="12"/>
                      </a:cubicBezTo>
                      <a:cubicBezTo>
                        <a:pt x="153" y="12"/>
                        <a:pt x="153" y="12"/>
                        <a:pt x="153" y="12"/>
                      </a:cubicBezTo>
                      <a:cubicBezTo>
                        <a:pt x="156" y="12"/>
                        <a:pt x="159" y="10"/>
                        <a:pt x="159" y="6"/>
                      </a:cubicBezTo>
                      <a:cubicBezTo>
                        <a:pt x="159" y="3"/>
                        <a:pt x="156" y="0"/>
                        <a:pt x="153" y="0"/>
                      </a:cubicBezTo>
                      <a:lnTo>
                        <a:pt x="8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96" name="Freeform 54"/>
                <p:cNvSpPr>
                  <a:spLocks/>
                </p:cNvSpPr>
                <p:nvPr/>
              </p:nvSpPr>
              <p:spPr bwMode="auto">
                <a:xfrm>
                  <a:off x="1402" y="2648"/>
                  <a:ext cx="253" cy="32"/>
                </a:xfrm>
                <a:custGeom>
                  <a:avLst/>
                  <a:gdLst>
                    <a:gd name="T0" fmla="*/ 1493 w 101"/>
                    <a:gd name="T1" fmla="*/ 0 h 12"/>
                    <a:gd name="T2" fmla="*/ 741 w 101"/>
                    <a:gd name="T3" fmla="*/ 0 h 12"/>
                    <a:gd name="T4" fmla="*/ 188 w 101"/>
                    <a:gd name="T5" fmla="*/ 0 h 12"/>
                    <a:gd name="T6" fmla="*/ 0 w 101"/>
                    <a:gd name="T7" fmla="*/ 227 h 12"/>
                    <a:gd name="T8" fmla="*/ 1493 w 101"/>
                    <a:gd name="T9" fmla="*/ 227 h 12"/>
                    <a:gd name="T10" fmla="*/ 1588 w 101"/>
                    <a:gd name="T11" fmla="*/ 115 h 12"/>
                    <a:gd name="T12" fmla="*/ 1493 w 101"/>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12">
                      <a:moveTo>
                        <a:pt x="95" y="0"/>
                      </a:moveTo>
                      <a:cubicBezTo>
                        <a:pt x="47" y="0"/>
                        <a:pt x="47" y="0"/>
                        <a:pt x="47" y="0"/>
                      </a:cubicBezTo>
                      <a:cubicBezTo>
                        <a:pt x="12" y="0"/>
                        <a:pt x="12" y="0"/>
                        <a:pt x="12" y="0"/>
                      </a:cubicBezTo>
                      <a:cubicBezTo>
                        <a:pt x="7" y="4"/>
                        <a:pt x="3" y="8"/>
                        <a:pt x="0" y="12"/>
                      </a:cubicBezTo>
                      <a:cubicBezTo>
                        <a:pt x="95" y="12"/>
                        <a:pt x="95" y="12"/>
                        <a:pt x="95" y="12"/>
                      </a:cubicBezTo>
                      <a:cubicBezTo>
                        <a:pt x="98" y="12"/>
                        <a:pt x="101" y="10"/>
                        <a:pt x="101" y="6"/>
                      </a:cubicBezTo>
                      <a:cubicBezTo>
                        <a:pt x="101" y="3"/>
                        <a:pt x="98" y="0"/>
                        <a:pt x="95" y="0"/>
                      </a:cubicBez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97" name="Freeform 55"/>
                <p:cNvSpPr>
                  <a:spLocks/>
                </p:cNvSpPr>
                <p:nvPr/>
              </p:nvSpPr>
              <p:spPr bwMode="auto">
                <a:xfrm>
                  <a:off x="1480" y="2589"/>
                  <a:ext cx="60" cy="27"/>
                </a:xfrm>
                <a:custGeom>
                  <a:avLst/>
                  <a:gdLst>
                    <a:gd name="T0" fmla="*/ 0 w 24"/>
                    <a:gd name="T1" fmla="*/ 197 h 10"/>
                    <a:gd name="T2" fmla="*/ 270 w 24"/>
                    <a:gd name="T3" fmla="*/ 197 h 10"/>
                    <a:gd name="T4" fmla="*/ 375 w 24"/>
                    <a:gd name="T5" fmla="*/ 81 h 10"/>
                    <a:gd name="T6" fmla="*/ 345 w 24"/>
                    <a:gd name="T7" fmla="*/ 0 h 10"/>
                    <a:gd name="T8" fmla="*/ 0 w 24"/>
                    <a:gd name="T9" fmla="*/ 19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0">
                      <a:moveTo>
                        <a:pt x="0" y="10"/>
                      </a:moveTo>
                      <a:cubicBezTo>
                        <a:pt x="17" y="10"/>
                        <a:pt x="17" y="10"/>
                        <a:pt x="17" y="10"/>
                      </a:cubicBezTo>
                      <a:cubicBezTo>
                        <a:pt x="21" y="10"/>
                        <a:pt x="24" y="8"/>
                        <a:pt x="24" y="4"/>
                      </a:cubicBezTo>
                      <a:cubicBezTo>
                        <a:pt x="24" y="3"/>
                        <a:pt x="23" y="1"/>
                        <a:pt x="22" y="0"/>
                      </a:cubicBezTo>
                      <a:cubicBezTo>
                        <a:pt x="14" y="3"/>
                        <a:pt x="7" y="7"/>
                        <a:pt x="0" y="10"/>
                      </a:cubicBez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98" name="Freeform 56"/>
                <p:cNvSpPr>
                  <a:spLocks/>
                </p:cNvSpPr>
                <p:nvPr/>
              </p:nvSpPr>
              <p:spPr bwMode="auto">
                <a:xfrm>
                  <a:off x="1650" y="2843"/>
                  <a:ext cx="222" cy="34"/>
                </a:xfrm>
                <a:custGeom>
                  <a:avLst/>
                  <a:gdLst>
                    <a:gd name="T0" fmla="*/ 92 w 89"/>
                    <a:gd name="T1" fmla="*/ 233 h 13"/>
                    <a:gd name="T2" fmla="*/ 758 w 89"/>
                    <a:gd name="T3" fmla="*/ 233 h 13"/>
                    <a:gd name="T4" fmla="*/ 1382 w 89"/>
                    <a:gd name="T5" fmla="*/ 0 h 13"/>
                    <a:gd name="T6" fmla="*/ 915 w 89"/>
                    <a:gd name="T7" fmla="*/ 0 h 13"/>
                    <a:gd name="T8" fmla="*/ 92 w 89"/>
                    <a:gd name="T9" fmla="*/ 0 h 13"/>
                    <a:gd name="T10" fmla="*/ 0 w 89"/>
                    <a:gd name="T11" fmla="*/ 123 h 13"/>
                    <a:gd name="T12" fmla="*/ 92 w 89"/>
                    <a:gd name="T13" fmla="*/ 23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7"/>
                      </a:cubicBezTo>
                      <a:cubicBezTo>
                        <a:pt x="0" y="10"/>
                        <a:pt x="3" y="13"/>
                        <a:pt x="6" y="13"/>
                      </a:cubicBez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99" name="Freeform 57"/>
                <p:cNvSpPr>
                  <a:spLocks/>
                </p:cNvSpPr>
                <p:nvPr/>
              </p:nvSpPr>
              <p:spPr bwMode="auto">
                <a:xfrm>
                  <a:off x="1617" y="2715"/>
                  <a:ext cx="198" cy="32"/>
                </a:xfrm>
                <a:custGeom>
                  <a:avLst/>
                  <a:gdLst>
                    <a:gd name="T0" fmla="*/ 1150 w 79"/>
                    <a:gd name="T1" fmla="*/ 227 h 12"/>
                    <a:gd name="T2" fmla="*/ 1243 w 79"/>
                    <a:gd name="T3" fmla="*/ 115 h 12"/>
                    <a:gd name="T4" fmla="*/ 1150 w 79"/>
                    <a:gd name="T5" fmla="*/ 0 h 12"/>
                    <a:gd name="T6" fmla="*/ 0 w 79"/>
                    <a:gd name="T7" fmla="*/ 0 h 12"/>
                    <a:gd name="T8" fmla="*/ 0 w 79"/>
                    <a:gd name="T9" fmla="*/ 227 h 12"/>
                    <a:gd name="T10" fmla="*/ 1150 w 79"/>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2">
                      <a:moveTo>
                        <a:pt x="73" y="12"/>
                      </a:moveTo>
                      <a:cubicBezTo>
                        <a:pt x="76" y="12"/>
                        <a:pt x="79" y="10"/>
                        <a:pt x="79" y="6"/>
                      </a:cubicBezTo>
                      <a:cubicBezTo>
                        <a:pt x="79" y="3"/>
                        <a:pt x="76" y="0"/>
                        <a:pt x="73" y="0"/>
                      </a:cubicBezTo>
                      <a:cubicBezTo>
                        <a:pt x="0" y="0"/>
                        <a:pt x="0" y="0"/>
                        <a:pt x="0" y="0"/>
                      </a:cubicBezTo>
                      <a:cubicBezTo>
                        <a:pt x="0" y="12"/>
                        <a:pt x="0" y="12"/>
                        <a:pt x="0" y="12"/>
                      </a:cubicBezTo>
                      <a:lnTo>
                        <a:pt x="73" y="12"/>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00" name="Freeform 58"/>
                <p:cNvSpPr>
                  <a:spLocks/>
                </p:cNvSpPr>
                <p:nvPr/>
              </p:nvSpPr>
              <p:spPr bwMode="auto">
                <a:xfrm>
                  <a:off x="1725" y="2779"/>
                  <a:ext cx="213" cy="32"/>
                </a:xfrm>
                <a:custGeom>
                  <a:avLst/>
                  <a:gdLst>
                    <a:gd name="T0" fmla="*/ 0 w 85"/>
                    <a:gd name="T1" fmla="*/ 0 h 12"/>
                    <a:gd name="T2" fmla="*/ 0 w 85"/>
                    <a:gd name="T3" fmla="*/ 227 h 12"/>
                    <a:gd name="T4" fmla="*/ 1243 w 85"/>
                    <a:gd name="T5" fmla="*/ 227 h 12"/>
                    <a:gd name="T6" fmla="*/ 1338 w 85"/>
                    <a:gd name="T7" fmla="*/ 115 h 12"/>
                    <a:gd name="T8" fmla="*/ 1243 w 85"/>
                    <a:gd name="T9" fmla="*/ 0 h 12"/>
                    <a:gd name="T10" fmla="*/ 0 w 85"/>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 h="12">
                      <a:moveTo>
                        <a:pt x="0" y="0"/>
                      </a:moveTo>
                      <a:cubicBezTo>
                        <a:pt x="0" y="12"/>
                        <a:pt x="0" y="12"/>
                        <a:pt x="0" y="12"/>
                      </a:cubicBezTo>
                      <a:cubicBezTo>
                        <a:pt x="79" y="12"/>
                        <a:pt x="79" y="12"/>
                        <a:pt x="79" y="12"/>
                      </a:cubicBezTo>
                      <a:cubicBezTo>
                        <a:pt x="82" y="12"/>
                        <a:pt x="85" y="9"/>
                        <a:pt x="85" y="6"/>
                      </a:cubicBezTo>
                      <a:cubicBezTo>
                        <a:pt x="85" y="2"/>
                        <a:pt x="82" y="0"/>
                        <a:pt x="79" y="0"/>
                      </a:cubicBezTo>
                      <a:lnTo>
                        <a:pt x="0" y="0"/>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01" name="Freeform 59"/>
                <p:cNvSpPr>
                  <a:spLocks/>
                </p:cNvSpPr>
                <p:nvPr/>
              </p:nvSpPr>
              <p:spPr bwMode="auto">
                <a:xfrm>
                  <a:off x="1770" y="2843"/>
                  <a:ext cx="102" cy="34"/>
                </a:xfrm>
                <a:custGeom>
                  <a:avLst/>
                  <a:gdLst>
                    <a:gd name="T0" fmla="*/ 0 w 41"/>
                    <a:gd name="T1" fmla="*/ 0 h 13"/>
                    <a:gd name="T2" fmla="*/ 0 w 41"/>
                    <a:gd name="T3" fmla="*/ 233 h 13"/>
                    <a:gd name="T4" fmla="*/ 12 w 41"/>
                    <a:gd name="T5" fmla="*/ 233 h 13"/>
                    <a:gd name="T6" fmla="*/ 632 w 41"/>
                    <a:gd name="T7" fmla="*/ 0 h 13"/>
                    <a:gd name="T8" fmla="*/ 0 w 41"/>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3">
                      <a:moveTo>
                        <a:pt x="0" y="0"/>
                      </a:moveTo>
                      <a:cubicBezTo>
                        <a:pt x="0" y="13"/>
                        <a:pt x="0" y="13"/>
                        <a:pt x="0" y="13"/>
                      </a:cubicBezTo>
                      <a:cubicBezTo>
                        <a:pt x="1" y="13"/>
                        <a:pt x="1" y="13"/>
                        <a:pt x="1" y="13"/>
                      </a:cubicBezTo>
                      <a:cubicBezTo>
                        <a:pt x="16" y="8"/>
                        <a:pt x="29" y="4"/>
                        <a:pt x="41"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02" name="Freeform 60"/>
                <p:cNvSpPr>
                  <a:spLocks/>
                </p:cNvSpPr>
                <p:nvPr/>
              </p:nvSpPr>
              <p:spPr bwMode="auto">
                <a:xfrm>
                  <a:off x="1520" y="2648"/>
                  <a:ext cx="135" cy="32"/>
                </a:xfrm>
                <a:custGeom>
                  <a:avLst/>
                  <a:gdLst>
                    <a:gd name="T0" fmla="*/ 0 w 54"/>
                    <a:gd name="T1" fmla="*/ 227 h 12"/>
                    <a:gd name="T2" fmla="*/ 750 w 54"/>
                    <a:gd name="T3" fmla="*/ 227 h 12"/>
                    <a:gd name="T4" fmla="*/ 845 w 54"/>
                    <a:gd name="T5" fmla="*/ 115 h 12"/>
                    <a:gd name="T6" fmla="*/ 750 w 54"/>
                    <a:gd name="T7" fmla="*/ 0 h 12"/>
                    <a:gd name="T8" fmla="*/ 0 w 54"/>
                    <a:gd name="T9" fmla="*/ 0 h 12"/>
                    <a:gd name="T10" fmla="*/ 0 w 54"/>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2">
                      <a:moveTo>
                        <a:pt x="0" y="12"/>
                      </a:moveTo>
                      <a:cubicBezTo>
                        <a:pt x="48" y="12"/>
                        <a:pt x="48" y="12"/>
                        <a:pt x="48" y="12"/>
                      </a:cubicBezTo>
                      <a:cubicBezTo>
                        <a:pt x="51" y="12"/>
                        <a:pt x="54" y="10"/>
                        <a:pt x="54" y="6"/>
                      </a:cubicBezTo>
                      <a:cubicBezTo>
                        <a:pt x="54" y="3"/>
                        <a:pt x="51" y="0"/>
                        <a:pt x="48" y="0"/>
                      </a:cubicBezTo>
                      <a:cubicBezTo>
                        <a:pt x="0" y="0"/>
                        <a:pt x="0" y="0"/>
                        <a:pt x="0" y="0"/>
                      </a:cubicBezTo>
                      <a:lnTo>
                        <a:pt x="0" y="12"/>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03" name="Freeform 61"/>
                <p:cNvSpPr>
                  <a:spLocks/>
                </p:cNvSpPr>
                <p:nvPr/>
              </p:nvSpPr>
              <p:spPr bwMode="auto">
                <a:xfrm>
                  <a:off x="1515" y="2784"/>
                  <a:ext cx="367" cy="24"/>
                </a:xfrm>
                <a:custGeom>
                  <a:avLst/>
                  <a:gdLst>
                    <a:gd name="T0" fmla="*/ 92 w 147"/>
                    <a:gd name="T1" fmla="*/ 0 h 9"/>
                    <a:gd name="T2" fmla="*/ 2287 w 147"/>
                    <a:gd name="T3" fmla="*/ 0 h 9"/>
                    <a:gd name="T4" fmla="*/ 791 w 147"/>
                    <a:gd name="T5" fmla="*/ 35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2"/>
                      </a:cubicBezTo>
                      <a:cubicBezTo>
                        <a:pt x="27" y="3"/>
                        <a:pt x="4"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04" name="Freeform 62"/>
                <p:cNvSpPr>
                  <a:spLocks/>
                </p:cNvSpPr>
                <p:nvPr/>
              </p:nvSpPr>
              <p:spPr bwMode="auto">
                <a:xfrm>
                  <a:off x="1417" y="2717"/>
                  <a:ext cx="370" cy="24"/>
                </a:xfrm>
                <a:custGeom>
                  <a:avLst/>
                  <a:gdLst>
                    <a:gd name="T0" fmla="*/ 113 w 148"/>
                    <a:gd name="T1" fmla="*/ 0 h 9"/>
                    <a:gd name="T2" fmla="*/ 2313 w 148"/>
                    <a:gd name="T3" fmla="*/ 0 h 9"/>
                    <a:gd name="T4" fmla="*/ 813 w 148"/>
                    <a:gd name="T5" fmla="*/ 56 h 9"/>
                    <a:gd name="T6" fmla="*/ 63 w 148"/>
                    <a:gd name="T7" fmla="*/ 149 h 9"/>
                    <a:gd name="T8" fmla="*/ 113 w 14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9">
                      <a:moveTo>
                        <a:pt x="7" y="0"/>
                      </a:moveTo>
                      <a:cubicBezTo>
                        <a:pt x="148" y="0"/>
                        <a:pt x="148" y="0"/>
                        <a:pt x="148" y="0"/>
                      </a:cubicBezTo>
                      <a:cubicBezTo>
                        <a:pt x="142" y="0"/>
                        <a:pt x="92" y="1"/>
                        <a:pt x="52" y="3"/>
                      </a:cubicBezTo>
                      <a:cubicBezTo>
                        <a:pt x="27" y="4"/>
                        <a:pt x="4" y="5"/>
                        <a:pt x="4" y="8"/>
                      </a:cubicBezTo>
                      <a:cubicBezTo>
                        <a:pt x="2" y="9"/>
                        <a:pt x="0"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05" name="Freeform 63"/>
                <p:cNvSpPr>
                  <a:spLocks/>
                </p:cNvSpPr>
                <p:nvPr/>
              </p:nvSpPr>
              <p:spPr bwMode="auto">
                <a:xfrm>
                  <a:off x="1652" y="2848"/>
                  <a:ext cx="195" cy="24"/>
                </a:xfrm>
                <a:custGeom>
                  <a:avLst/>
                  <a:gdLst>
                    <a:gd name="T0" fmla="*/ 95 w 78"/>
                    <a:gd name="T1" fmla="*/ 0 h 9"/>
                    <a:gd name="T2" fmla="*/ 1208 w 78"/>
                    <a:gd name="T3" fmla="*/ 0 h 9"/>
                    <a:gd name="T4" fmla="*/ 595 w 78"/>
                    <a:gd name="T5" fmla="*/ 35 h 9"/>
                    <a:gd name="T6" fmla="*/ 50 w 78"/>
                    <a:gd name="T7" fmla="*/ 136 h 9"/>
                    <a:gd name="T8" fmla="*/ 95 w 7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0"/>
                      </a:moveTo>
                      <a:cubicBezTo>
                        <a:pt x="77" y="0"/>
                        <a:pt x="77" y="0"/>
                        <a:pt x="77" y="0"/>
                      </a:cubicBezTo>
                      <a:cubicBezTo>
                        <a:pt x="71" y="0"/>
                        <a:pt x="78" y="0"/>
                        <a:pt x="38" y="2"/>
                      </a:cubicBezTo>
                      <a:cubicBezTo>
                        <a:pt x="13" y="3"/>
                        <a:pt x="3"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06" name="Freeform 64"/>
                <p:cNvSpPr>
                  <a:spLocks/>
                </p:cNvSpPr>
                <p:nvPr/>
              </p:nvSpPr>
              <p:spPr bwMode="auto">
                <a:xfrm>
                  <a:off x="1460" y="2653"/>
                  <a:ext cx="170" cy="11"/>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0" y="2"/>
                        <a:pt x="9"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07" name="Freeform 65"/>
                <p:cNvSpPr>
                  <a:spLocks/>
                </p:cNvSpPr>
                <p:nvPr/>
              </p:nvSpPr>
              <p:spPr bwMode="auto">
                <a:xfrm>
                  <a:off x="1515" y="2779"/>
                  <a:ext cx="423" cy="32"/>
                </a:xfrm>
                <a:custGeom>
                  <a:avLst/>
                  <a:gdLst>
                    <a:gd name="T0" fmla="*/ 1317 w 169"/>
                    <a:gd name="T1" fmla="*/ 0 h 12"/>
                    <a:gd name="T2" fmla="*/ 95 w 169"/>
                    <a:gd name="T3" fmla="*/ 0 h 12"/>
                    <a:gd name="T4" fmla="*/ 0 w 169"/>
                    <a:gd name="T5" fmla="*/ 115 h 12"/>
                    <a:gd name="T6" fmla="*/ 95 w 169"/>
                    <a:gd name="T7" fmla="*/ 227 h 12"/>
                    <a:gd name="T8" fmla="*/ 2556 w 169"/>
                    <a:gd name="T9" fmla="*/ 227 h 12"/>
                    <a:gd name="T10" fmla="*/ 2651 w 169"/>
                    <a:gd name="T11" fmla="*/ 115 h 12"/>
                    <a:gd name="T12" fmla="*/ 2556 w 169"/>
                    <a:gd name="T13" fmla="*/ 0 h 12"/>
                    <a:gd name="T14" fmla="*/ 1317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4" y="0"/>
                      </a:moveTo>
                      <a:cubicBezTo>
                        <a:pt x="6" y="0"/>
                        <a:pt x="6" y="0"/>
                        <a:pt x="6" y="0"/>
                      </a:cubicBezTo>
                      <a:cubicBezTo>
                        <a:pt x="3" y="0"/>
                        <a:pt x="0" y="2"/>
                        <a:pt x="0" y="6"/>
                      </a:cubicBezTo>
                      <a:cubicBezTo>
                        <a:pt x="0" y="9"/>
                        <a:pt x="3" y="12"/>
                        <a:pt x="6" y="12"/>
                      </a:cubicBezTo>
                      <a:cubicBezTo>
                        <a:pt x="163" y="12"/>
                        <a:pt x="163" y="12"/>
                        <a:pt x="163" y="12"/>
                      </a:cubicBezTo>
                      <a:cubicBezTo>
                        <a:pt x="166" y="12"/>
                        <a:pt x="169" y="9"/>
                        <a:pt x="169" y="6"/>
                      </a:cubicBezTo>
                      <a:cubicBezTo>
                        <a:pt x="169" y="2"/>
                        <a:pt x="166" y="0"/>
                        <a:pt x="163" y="0"/>
                      </a:cubicBezTo>
                      <a:lnTo>
                        <a:pt x="84"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08" name="Freeform 66"/>
                <p:cNvSpPr>
                  <a:spLocks/>
                </p:cNvSpPr>
                <p:nvPr/>
              </p:nvSpPr>
              <p:spPr bwMode="auto">
                <a:xfrm>
                  <a:off x="1417" y="2715"/>
                  <a:ext cx="398" cy="32"/>
                </a:xfrm>
                <a:custGeom>
                  <a:avLst/>
                  <a:gdLst>
                    <a:gd name="T0" fmla="*/ 1254 w 159"/>
                    <a:gd name="T1" fmla="*/ 0 h 12"/>
                    <a:gd name="T2" fmla="*/ 113 w 159"/>
                    <a:gd name="T3" fmla="*/ 0 h 12"/>
                    <a:gd name="T4" fmla="*/ 0 w 159"/>
                    <a:gd name="T5" fmla="*/ 115 h 12"/>
                    <a:gd name="T6" fmla="*/ 113 w 159"/>
                    <a:gd name="T7" fmla="*/ 227 h 12"/>
                    <a:gd name="T8" fmla="*/ 2401 w 159"/>
                    <a:gd name="T9" fmla="*/ 227 h 12"/>
                    <a:gd name="T10" fmla="*/ 2493 w 159"/>
                    <a:gd name="T11" fmla="*/ 115 h 12"/>
                    <a:gd name="T12" fmla="*/ 2401 w 159"/>
                    <a:gd name="T13" fmla="*/ 0 h 12"/>
                    <a:gd name="T14" fmla="*/ 1254 w 15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12">
                      <a:moveTo>
                        <a:pt x="80" y="0"/>
                      </a:moveTo>
                      <a:cubicBezTo>
                        <a:pt x="7" y="0"/>
                        <a:pt x="7" y="0"/>
                        <a:pt x="7" y="0"/>
                      </a:cubicBezTo>
                      <a:cubicBezTo>
                        <a:pt x="3" y="0"/>
                        <a:pt x="0" y="3"/>
                        <a:pt x="0" y="6"/>
                      </a:cubicBezTo>
                      <a:cubicBezTo>
                        <a:pt x="0" y="10"/>
                        <a:pt x="3" y="12"/>
                        <a:pt x="7" y="12"/>
                      </a:cubicBezTo>
                      <a:cubicBezTo>
                        <a:pt x="153" y="12"/>
                        <a:pt x="153" y="12"/>
                        <a:pt x="153" y="12"/>
                      </a:cubicBezTo>
                      <a:cubicBezTo>
                        <a:pt x="156" y="12"/>
                        <a:pt x="159" y="10"/>
                        <a:pt x="159" y="6"/>
                      </a:cubicBezTo>
                      <a:cubicBezTo>
                        <a:pt x="159" y="3"/>
                        <a:pt x="156" y="0"/>
                        <a:pt x="153" y="0"/>
                      </a:cubicBezTo>
                      <a:lnTo>
                        <a:pt x="80"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09" name="Freeform 67"/>
                <p:cNvSpPr>
                  <a:spLocks/>
                </p:cNvSpPr>
                <p:nvPr/>
              </p:nvSpPr>
              <p:spPr bwMode="auto">
                <a:xfrm>
                  <a:off x="1402" y="2648"/>
                  <a:ext cx="253" cy="32"/>
                </a:xfrm>
                <a:custGeom>
                  <a:avLst/>
                  <a:gdLst>
                    <a:gd name="T0" fmla="*/ 1493 w 101"/>
                    <a:gd name="T1" fmla="*/ 0 h 12"/>
                    <a:gd name="T2" fmla="*/ 741 w 101"/>
                    <a:gd name="T3" fmla="*/ 0 h 12"/>
                    <a:gd name="T4" fmla="*/ 188 w 101"/>
                    <a:gd name="T5" fmla="*/ 0 h 12"/>
                    <a:gd name="T6" fmla="*/ 0 w 101"/>
                    <a:gd name="T7" fmla="*/ 227 h 12"/>
                    <a:gd name="T8" fmla="*/ 1493 w 101"/>
                    <a:gd name="T9" fmla="*/ 227 h 12"/>
                    <a:gd name="T10" fmla="*/ 1588 w 101"/>
                    <a:gd name="T11" fmla="*/ 115 h 12"/>
                    <a:gd name="T12" fmla="*/ 1493 w 101"/>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12">
                      <a:moveTo>
                        <a:pt x="95" y="0"/>
                      </a:moveTo>
                      <a:cubicBezTo>
                        <a:pt x="47" y="0"/>
                        <a:pt x="47" y="0"/>
                        <a:pt x="47" y="0"/>
                      </a:cubicBezTo>
                      <a:cubicBezTo>
                        <a:pt x="12" y="0"/>
                        <a:pt x="12" y="0"/>
                        <a:pt x="12" y="0"/>
                      </a:cubicBezTo>
                      <a:cubicBezTo>
                        <a:pt x="7" y="4"/>
                        <a:pt x="3" y="8"/>
                        <a:pt x="0" y="12"/>
                      </a:cubicBezTo>
                      <a:cubicBezTo>
                        <a:pt x="95" y="12"/>
                        <a:pt x="95" y="12"/>
                        <a:pt x="95" y="12"/>
                      </a:cubicBezTo>
                      <a:cubicBezTo>
                        <a:pt x="98" y="12"/>
                        <a:pt x="101" y="10"/>
                        <a:pt x="101" y="6"/>
                      </a:cubicBezTo>
                      <a:cubicBezTo>
                        <a:pt x="101" y="3"/>
                        <a:pt x="98"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10" name="Freeform 68"/>
                <p:cNvSpPr>
                  <a:spLocks/>
                </p:cNvSpPr>
                <p:nvPr/>
              </p:nvSpPr>
              <p:spPr bwMode="auto">
                <a:xfrm>
                  <a:off x="1480" y="2589"/>
                  <a:ext cx="60" cy="27"/>
                </a:xfrm>
                <a:custGeom>
                  <a:avLst/>
                  <a:gdLst>
                    <a:gd name="T0" fmla="*/ 0 w 24"/>
                    <a:gd name="T1" fmla="*/ 197 h 10"/>
                    <a:gd name="T2" fmla="*/ 270 w 24"/>
                    <a:gd name="T3" fmla="*/ 197 h 10"/>
                    <a:gd name="T4" fmla="*/ 375 w 24"/>
                    <a:gd name="T5" fmla="*/ 81 h 10"/>
                    <a:gd name="T6" fmla="*/ 345 w 24"/>
                    <a:gd name="T7" fmla="*/ 0 h 10"/>
                    <a:gd name="T8" fmla="*/ 0 w 24"/>
                    <a:gd name="T9" fmla="*/ 19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0">
                      <a:moveTo>
                        <a:pt x="0" y="10"/>
                      </a:moveTo>
                      <a:cubicBezTo>
                        <a:pt x="17" y="10"/>
                        <a:pt x="17" y="10"/>
                        <a:pt x="17" y="10"/>
                      </a:cubicBezTo>
                      <a:cubicBezTo>
                        <a:pt x="21" y="10"/>
                        <a:pt x="24" y="8"/>
                        <a:pt x="24" y="4"/>
                      </a:cubicBezTo>
                      <a:cubicBezTo>
                        <a:pt x="24" y="3"/>
                        <a:pt x="23" y="1"/>
                        <a:pt x="22" y="0"/>
                      </a:cubicBezTo>
                      <a:cubicBezTo>
                        <a:pt x="14" y="3"/>
                        <a:pt x="7" y="7"/>
                        <a:pt x="0" y="1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11" name="Freeform 69"/>
                <p:cNvSpPr>
                  <a:spLocks/>
                </p:cNvSpPr>
                <p:nvPr/>
              </p:nvSpPr>
              <p:spPr bwMode="auto">
                <a:xfrm>
                  <a:off x="1650" y="2843"/>
                  <a:ext cx="222" cy="34"/>
                </a:xfrm>
                <a:custGeom>
                  <a:avLst/>
                  <a:gdLst>
                    <a:gd name="T0" fmla="*/ 92 w 89"/>
                    <a:gd name="T1" fmla="*/ 233 h 13"/>
                    <a:gd name="T2" fmla="*/ 758 w 89"/>
                    <a:gd name="T3" fmla="*/ 233 h 13"/>
                    <a:gd name="T4" fmla="*/ 1382 w 89"/>
                    <a:gd name="T5" fmla="*/ 0 h 13"/>
                    <a:gd name="T6" fmla="*/ 915 w 89"/>
                    <a:gd name="T7" fmla="*/ 0 h 13"/>
                    <a:gd name="T8" fmla="*/ 92 w 89"/>
                    <a:gd name="T9" fmla="*/ 0 h 13"/>
                    <a:gd name="T10" fmla="*/ 0 w 89"/>
                    <a:gd name="T11" fmla="*/ 123 h 13"/>
                    <a:gd name="T12" fmla="*/ 92 w 89"/>
                    <a:gd name="T13" fmla="*/ 23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7"/>
                      </a:cubicBezTo>
                      <a:cubicBezTo>
                        <a:pt x="0" y="10"/>
                        <a:pt x="3" y="13"/>
                        <a:pt x="6" y="13"/>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12" name="Freeform 70"/>
                <p:cNvSpPr>
                  <a:spLocks/>
                </p:cNvSpPr>
                <p:nvPr/>
              </p:nvSpPr>
              <p:spPr bwMode="auto">
                <a:xfrm>
                  <a:off x="1515" y="2139"/>
                  <a:ext cx="423" cy="32"/>
                </a:xfrm>
                <a:custGeom>
                  <a:avLst/>
                  <a:gdLst>
                    <a:gd name="T0" fmla="*/ 1317 w 169"/>
                    <a:gd name="T1" fmla="*/ 0 h 12"/>
                    <a:gd name="T2" fmla="*/ 95 w 169"/>
                    <a:gd name="T3" fmla="*/ 0 h 12"/>
                    <a:gd name="T4" fmla="*/ 0 w 169"/>
                    <a:gd name="T5" fmla="*/ 115 h 12"/>
                    <a:gd name="T6" fmla="*/ 95 w 169"/>
                    <a:gd name="T7" fmla="*/ 227 h 12"/>
                    <a:gd name="T8" fmla="*/ 2556 w 169"/>
                    <a:gd name="T9" fmla="*/ 227 h 12"/>
                    <a:gd name="T10" fmla="*/ 2651 w 169"/>
                    <a:gd name="T11" fmla="*/ 115 h 12"/>
                    <a:gd name="T12" fmla="*/ 2556 w 169"/>
                    <a:gd name="T13" fmla="*/ 0 h 12"/>
                    <a:gd name="T14" fmla="*/ 1317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4" y="0"/>
                      </a:moveTo>
                      <a:cubicBezTo>
                        <a:pt x="6" y="0"/>
                        <a:pt x="6" y="0"/>
                        <a:pt x="6" y="0"/>
                      </a:cubicBezTo>
                      <a:cubicBezTo>
                        <a:pt x="3" y="0"/>
                        <a:pt x="0" y="3"/>
                        <a:pt x="0" y="6"/>
                      </a:cubicBezTo>
                      <a:cubicBezTo>
                        <a:pt x="0" y="9"/>
                        <a:pt x="3" y="12"/>
                        <a:pt x="6" y="12"/>
                      </a:cubicBezTo>
                      <a:cubicBezTo>
                        <a:pt x="163" y="12"/>
                        <a:pt x="163" y="12"/>
                        <a:pt x="163" y="12"/>
                      </a:cubicBezTo>
                      <a:cubicBezTo>
                        <a:pt x="166" y="12"/>
                        <a:pt x="169" y="9"/>
                        <a:pt x="169" y="6"/>
                      </a:cubicBezTo>
                      <a:cubicBezTo>
                        <a:pt x="169" y="3"/>
                        <a:pt x="166" y="0"/>
                        <a:pt x="163" y="0"/>
                      </a:cubicBezTo>
                      <a:lnTo>
                        <a:pt x="84"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3" name="Freeform 71"/>
                <p:cNvSpPr>
                  <a:spLocks/>
                </p:cNvSpPr>
                <p:nvPr/>
              </p:nvSpPr>
              <p:spPr bwMode="auto">
                <a:xfrm>
                  <a:off x="1417" y="2075"/>
                  <a:ext cx="398" cy="32"/>
                </a:xfrm>
                <a:custGeom>
                  <a:avLst/>
                  <a:gdLst>
                    <a:gd name="T0" fmla="*/ 1254 w 159"/>
                    <a:gd name="T1" fmla="*/ 0 h 12"/>
                    <a:gd name="T2" fmla="*/ 113 w 159"/>
                    <a:gd name="T3" fmla="*/ 0 h 12"/>
                    <a:gd name="T4" fmla="*/ 0 w 159"/>
                    <a:gd name="T5" fmla="*/ 115 h 12"/>
                    <a:gd name="T6" fmla="*/ 113 w 159"/>
                    <a:gd name="T7" fmla="*/ 227 h 12"/>
                    <a:gd name="T8" fmla="*/ 2401 w 159"/>
                    <a:gd name="T9" fmla="*/ 227 h 12"/>
                    <a:gd name="T10" fmla="*/ 2493 w 159"/>
                    <a:gd name="T11" fmla="*/ 115 h 12"/>
                    <a:gd name="T12" fmla="*/ 2401 w 159"/>
                    <a:gd name="T13" fmla="*/ 0 h 12"/>
                    <a:gd name="T14" fmla="*/ 1254 w 15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12">
                      <a:moveTo>
                        <a:pt x="80" y="0"/>
                      </a:moveTo>
                      <a:cubicBezTo>
                        <a:pt x="7" y="0"/>
                        <a:pt x="7" y="0"/>
                        <a:pt x="7" y="0"/>
                      </a:cubicBezTo>
                      <a:cubicBezTo>
                        <a:pt x="3" y="0"/>
                        <a:pt x="0" y="3"/>
                        <a:pt x="0" y="6"/>
                      </a:cubicBezTo>
                      <a:cubicBezTo>
                        <a:pt x="0" y="10"/>
                        <a:pt x="3" y="12"/>
                        <a:pt x="7" y="12"/>
                      </a:cubicBezTo>
                      <a:cubicBezTo>
                        <a:pt x="153" y="12"/>
                        <a:pt x="153" y="12"/>
                        <a:pt x="153" y="12"/>
                      </a:cubicBezTo>
                      <a:cubicBezTo>
                        <a:pt x="156" y="12"/>
                        <a:pt x="159" y="10"/>
                        <a:pt x="159" y="6"/>
                      </a:cubicBezTo>
                      <a:cubicBezTo>
                        <a:pt x="159" y="3"/>
                        <a:pt x="156" y="0"/>
                        <a:pt x="153" y="0"/>
                      </a:cubicBezTo>
                      <a:lnTo>
                        <a:pt x="8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4" name="Freeform 72"/>
                <p:cNvSpPr>
                  <a:spLocks/>
                </p:cNvSpPr>
                <p:nvPr/>
              </p:nvSpPr>
              <p:spPr bwMode="auto">
                <a:xfrm>
                  <a:off x="1402" y="2008"/>
                  <a:ext cx="253" cy="32"/>
                </a:xfrm>
                <a:custGeom>
                  <a:avLst/>
                  <a:gdLst>
                    <a:gd name="T0" fmla="*/ 1493 w 101"/>
                    <a:gd name="T1" fmla="*/ 0 h 12"/>
                    <a:gd name="T2" fmla="*/ 741 w 101"/>
                    <a:gd name="T3" fmla="*/ 0 h 12"/>
                    <a:gd name="T4" fmla="*/ 188 w 101"/>
                    <a:gd name="T5" fmla="*/ 0 h 12"/>
                    <a:gd name="T6" fmla="*/ 0 w 101"/>
                    <a:gd name="T7" fmla="*/ 227 h 12"/>
                    <a:gd name="T8" fmla="*/ 1493 w 101"/>
                    <a:gd name="T9" fmla="*/ 227 h 12"/>
                    <a:gd name="T10" fmla="*/ 1588 w 101"/>
                    <a:gd name="T11" fmla="*/ 115 h 12"/>
                    <a:gd name="T12" fmla="*/ 1493 w 101"/>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12">
                      <a:moveTo>
                        <a:pt x="95" y="0"/>
                      </a:moveTo>
                      <a:cubicBezTo>
                        <a:pt x="47" y="0"/>
                        <a:pt x="47" y="0"/>
                        <a:pt x="47" y="0"/>
                      </a:cubicBezTo>
                      <a:cubicBezTo>
                        <a:pt x="12" y="0"/>
                        <a:pt x="12" y="0"/>
                        <a:pt x="12" y="0"/>
                      </a:cubicBezTo>
                      <a:cubicBezTo>
                        <a:pt x="7" y="4"/>
                        <a:pt x="3" y="8"/>
                        <a:pt x="0" y="12"/>
                      </a:cubicBezTo>
                      <a:cubicBezTo>
                        <a:pt x="95" y="12"/>
                        <a:pt x="95" y="12"/>
                        <a:pt x="95" y="12"/>
                      </a:cubicBezTo>
                      <a:cubicBezTo>
                        <a:pt x="98" y="12"/>
                        <a:pt x="101" y="10"/>
                        <a:pt x="101" y="6"/>
                      </a:cubicBezTo>
                      <a:cubicBezTo>
                        <a:pt x="101" y="3"/>
                        <a:pt x="98" y="0"/>
                        <a:pt x="95" y="0"/>
                      </a:cubicBez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5" name="Freeform 73"/>
                <p:cNvSpPr>
                  <a:spLocks/>
                </p:cNvSpPr>
                <p:nvPr/>
              </p:nvSpPr>
              <p:spPr bwMode="auto">
                <a:xfrm>
                  <a:off x="1480" y="1949"/>
                  <a:ext cx="60" cy="27"/>
                </a:xfrm>
                <a:custGeom>
                  <a:avLst/>
                  <a:gdLst>
                    <a:gd name="T0" fmla="*/ 0 w 24"/>
                    <a:gd name="T1" fmla="*/ 197 h 10"/>
                    <a:gd name="T2" fmla="*/ 270 w 24"/>
                    <a:gd name="T3" fmla="*/ 197 h 10"/>
                    <a:gd name="T4" fmla="*/ 375 w 24"/>
                    <a:gd name="T5" fmla="*/ 81 h 10"/>
                    <a:gd name="T6" fmla="*/ 345 w 24"/>
                    <a:gd name="T7" fmla="*/ 0 h 10"/>
                    <a:gd name="T8" fmla="*/ 0 w 24"/>
                    <a:gd name="T9" fmla="*/ 19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0">
                      <a:moveTo>
                        <a:pt x="0" y="10"/>
                      </a:moveTo>
                      <a:cubicBezTo>
                        <a:pt x="17" y="10"/>
                        <a:pt x="17" y="10"/>
                        <a:pt x="17" y="10"/>
                      </a:cubicBezTo>
                      <a:cubicBezTo>
                        <a:pt x="21" y="10"/>
                        <a:pt x="24" y="8"/>
                        <a:pt x="24" y="4"/>
                      </a:cubicBezTo>
                      <a:cubicBezTo>
                        <a:pt x="24" y="3"/>
                        <a:pt x="23" y="1"/>
                        <a:pt x="22" y="0"/>
                      </a:cubicBezTo>
                      <a:cubicBezTo>
                        <a:pt x="14" y="3"/>
                        <a:pt x="7" y="7"/>
                        <a:pt x="0" y="10"/>
                      </a:cubicBez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6" name="Freeform 74"/>
                <p:cNvSpPr>
                  <a:spLocks/>
                </p:cNvSpPr>
                <p:nvPr/>
              </p:nvSpPr>
              <p:spPr bwMode="auto">
                <a:xfrm>
                  <a:off x="1650" y="2203"/>
                  <a:ext cx="222" cy="34"/>
                </a:xfrm>
                <a:custGeom>
                  <a:avLst/>
                  <a:gdLst>
                    <a:gd name="T0" fmla="*/ 92 w 89"/>
                    <a:gd name="T1" fmla="*/ 233 h 13"/>
                    <a:gd name="T2" fmla="*/ 758 w 89"/>
                    <a:gd name="T3" fmla="*/ 233 h 13"/>
                    <a:gd name="T4" fmla="*/ 1382 w 89"/>
                    <a:gd name="T5" fmla="*/ 0 h 13"/>
                    <a:gd name="T6" fmla="*/ 915 w 89"/>
                    <a:gd name="T7" fmla="*/ 0 h 13"/>
                    <a:gd name="T8" fmla="*/ 92 w 89"/>
                    <a:gd name="T9" fmla="*/ 0 h 13"/>
                    <a:gd name="T10" fmla="*/ 0 w 89"/>
                    <a:gd name="T11" fmla="*/ 123 h 13"/>
                    <a:gd name="T12" fmla="*/ 92 w 89"/>
                    <a:gd name="T13" fmla="*/ 23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7"/>
                      </a:cubicBezTo>
                      <a:cubicBezTo>
                        <a:pt x="0" y="10"/>
                        <a:pt x="3" y="13"/>
                        <a:pt x="6" y="13"/>
                      </a:cubicBez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7" name="Freeform 75"/>
                <p:cNvSpPr>
                  <a:spLocks/>
                </p:cNvSpPr>
                <p:nvPr/>
              </p:nvSpPr>
              <p:spPr bwMode="auto">
                <a:xfrm>
                  <a:off x="1617" y="2075"/>
                  <a:ext cx="198" cy="32"/>
                </a:xfrm>
                <a:custGeom>
                  <a:avLst/>
                  <a:gdLst>
                    <a:gd name="T0" fmla="*/ 1150 w 79"/>
                    <a:gd name="T1" fmla="*/ 227 h 12"/>
                    <a:gd name="T2" fmla="*/ 1243 w 79"/>
                    <a:gd name="T3" fmla="*/ 115 h 12"/>
                    <a:gd name="T4" fmla="*/ 1150 w 79"/>
                    <a:gd name="T5" fmla="*/ 0 h 12"/>
                    <a:gd name="T6" fmla="*/ 0 w 79"/>
                    <a:gd name="T7" fmla="*/ 0 h 12"/>
                    <a:gd name="T8" fmla="*/ 0 w 79"/>
                    <a:gd name="T9" fmla="*/ 227 h 12"/>
                    <a:gd name="T10" fmla="*/ 1150 w 79"/>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2">
                      <a:moveTo>
                        <a:pt x="73" y="12"/>
                      </a:moveTo>
                      <a:cubicBezTo>
                        <a:pt x="76" y="12"/>
                        <a:pt x="79" y="10"/>
                        <a:pt x="79" y="6"/>
                      </a:cubicBezTo>
                      <a:cubicBezTo>
                        <a:pt x="79" y="3"/>
                        <a:pt x="76" y="0"/>
                        <a:pt x="73" y="0"/>
                      </a:cubicBezTo>
                      <a:cubicBezTo>
                        <a:pt x="0" y="0"/>
                        <a:pt x="0" y="0"/>
                        <a:pt x="0" y="0"/>
                      </a:cubicBezTo>
                      <a:cubicBezTo>
                        <a:pt x="0" y="12"/>
                        <a:pt x="0" y="12"/>
                        <a:pt x="0" y="12"/>
                      </a:cubicBezTo>
                      <a:lnTo>
                        <a:pt x="73" y="12"/>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8" name="Freeform 76"/>
                <p:cNvSpPr>
                  <a:spLocks/>
                </p:cNvSpPr>
                <p:nvPr/>
              </p:nvSpPr>
              <p:spPr bwMode="auto">
                <a:xfrm>
                  <a:off x="1725" y="2139"/>
                  <a:ext cx="213" cy="32"/>
                </a:xfrm>
                <a:custGeom>
                  <a:avLst/>
                  <a:gdLst>
                    <a:gd name="T0" fmla="*/ 0 w 85"/>
                    <a:gd name="T1" fmla="*/ 0 h 12"/>
                    <a:gd name="T2" fmla="*/ 0 w 85"/>
                    <a:gd name="T3" fmla="*/ 227 h 12"/>
                    <a:gd name="T4" fmla="*/ 1243 w 85"/>
                    <a:gd name="T5" fmla="*/ 227 h 12"/>
                    <a:gd name="T6" fmla="*/ 1338 w 85"/>
                    <a:gd name="T7" fmla="*/ 115 h 12"/>
                    <a:gd name="T8" fmla="*/ 1243 w 85"/>
                    <a:gd name="T9" fmla="*/ 0 h 12"/>
                    <a:gd name="T10" fmla="*/ 0 w 85"/>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 h="12">
                      <a:moveTo>
                        <a:pt x="0" y="0"/>
                      </a:moveTo>
                      <a:cubicBezTo>
                        <a:pt x="0" y="12"/>
                        <a:pt x="0" y="12"/>
                        <a:pt x="0" y="12"/>
                      </a:cubicBezTo>
                      <a:cubicBezTo>
                        <a:pt x="79" y="12"/>
                        <a:pt x="79" y="12"/>
                        <a:pt x="79" y="12"/>
                      </a:cubicBezTo>
                      <a:cubicBezTo>
                        <a:pt x="82" y="12"/>
                        <a:pt x="85" y="9"/>
                        <a:pt x="85" y="6"/>
                      </a:cubicBezTo>
                      <a:cubicBezTo>
                        <a:pt x="85" y="3"/>
                        <a:pt x="82" y="0"/>
                        <a:pt x="79" y="0"/>
                      </a:cubicBezTo>
                      <a:lnTo>
                        <a:pt x="0" y="0"/>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9" name="Freeform 77"/>
                <p:cNvSpPr>
                  <a:spLocks/>
                </p:cNvSpPr>
                <p:nvPr/>
              </p:nvSpPr>
              <p:spPr bwMode="auto">
                <a:xfrm>
                  <a:off x="1770" y="2203"/>
                  <a:ext cx="102" cy="34"/>
                </a:xfrm>
                <a:custGeom>
                  <a:avLst/>
                  <a:gdLst>
                    <a:gd name="T0" fmla="*/ 0 w 41"/>
                    <a:gd name="T1" fmla="*/ 0 h 13"/>
                    <a:gd name="T2" fmla="*/ 0 w 41"/>
                    <a:gd name="T3" fmla="*/ 233 h 13"/>
                    <a:gd name="T4" fmla="*/ 12 w 41"/>
                    <a:gd name="T5" fmla="*/ 233 h 13"/>
                    <a:gd name="T6" fmla="*/ 632 w 41"/>
                    <a:gd name="T7" fmla="*/ 0 h 13"/>
                    <a:gd name="T8" fmla="*/ 0 w 41"/>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3">
                      <a:moveTo>
                        <a:pt x="0" y="0"/>
                      </a:moveTo>
                      <a:cubicBezTo>
                        <a:pt x="0" y="13"/>
                        <a:pt x="0" y="13"/>
                        <a:pt x="0" y="13"/>
                      </a:cubicBezTo>
                      <a:cubicBezTo>
                        <a:pt x="1" y="13"/>
                        <a:pt x="1" y="13"/>
                        <a:pt x="1" y="13"/>
                      </a:cubicBezTo>
                      <a:cubicBezTo>
                        <a:pt x="16" y="8"/>
                        <a:pt x="29" y="4"/>
                        <a:pt x="41"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0" name="Freeform 78"/>
                <p:cNvSpPr>
                  <a:spLocks/>
                </p:cNvSpPr>
                <p:nvPr/>
              </p:nvSpPr>
              <p:spPr bwMode="auto">
                <a:xfrm>
                  <a:off x="1520" y="2008"/>
                  <a:ext cx="135" cy="32"/>
                </a:xfrm>
                <a:custGeom>
                  <a:avLst/>
                  <a:gdLst>
                    <a:gd name="T0" fmla="*/ 0 w 54"/>
                    <a:gd name="T1" fmla="*/ 227 h 12"/>
                    <a:gd name="T2" fmla="*/ 750 w 54"/>
                    <a:gd name="T3" fmla="*/ 227 h 12"/>
                    <a:gd name="T4" fmla="*/ 845 w 54"/>
                    <a:gd name="T5" fmla="*/ 115 h 12"/>
                    <a:gd name="T6" fmla="*/ 750 w 54"/>
                    <a:gd name="T7" fmla="*/ 0 h 12"/>
                    <a:gd name="T8" fmla="*/ 0 w 54"/>
                    <a:gd name="T9" fmla="*/ 0 h 12"/>
                    <a:gd name="T10" fmla="*/ 0 w 54"/>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2">
                      <a:moveTo>
                        <a:pt x="0" y="12"/>
                      </a:moveTo>
                      <a:cubicBezTo>
                        <a:pt x="48" y="12"/>
                        <a:pt x="48" y="12"/>
                        <a:pt x="48" y="12"/>
                      </a:cubicBezTo>
                      <a:cubicBezTo>
                        <a:pt x="51" y="12"/>
                        <a:pt x="54" y="10"/>
                        <a:pt x="54" y="6"/>
                      </a:cubicBezTo>
                      <a:cubicBezTo>
                        <a:pt x="54" y="3"/>
                        <a:pt x="51" y="0"/>
                        <a:pt x="48" y="0"/>
                      </a:cubicBezTo>
                      <a:cubicBezTo>
                        <a:pt x="0" y="0"/>
                        <a:pt x="0" y="0"/>
                        <a:pt x="0" y="0"/>
                      </a:cubicBezTo>
                      <a:lnTo>
                        <a:pt x="0" y="12"/>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1" name="Freeform 79"/>
                <p:cNvSpPr>
                  <a:spLocks/>
                </p:cNvSpPr>
                <p:nvPr/>
              </p:nvSpPr>
              <p:spPr bwMode="auto">
                <a:xfrm>
                  <a:off x="1515" y="2144"/>
                  <a:ext cx="367" cy="24"/>
                </a:xfrm>
                <a:custGeom>
                  <a:avLst/>
                  <a:gdLst>
                    <a:gd name="T0" fmla="*/ 92 w 147"/>
                    <a:gd name="T1" fmla="*/ 0 h 9"/>
                    <a:gd name="T2" fmla="*/ 2287 w 147"/>
                    <a:gd name="T3" fmla="*/ 0 h 9"/>
                    <a:gd name="T4" fmla="*/ 791 w 147"/>
                    <a:gd name="T5" fmla="*/ 35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2"/>
                      </a:cubicBezTo>
                      <a:cubicBezTo>
                        <a:pt x="27" y="3"/>
                        <a:pt x="4"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2" name="Freeform 80"/>
                <p:cNvSpPr>
                  <a:spLocks/>
                </p:cNvSpPr>
                <p:nvPr/>
              </p:nvSpPr>
              <p:spPr bwMode="auto">
                <a:xfrm>
                  <a:off x="1417" y="2077"/>
                  <a:ext cx="370" cy="24"/>
                </a:xfrm>
                <a:custGeom>
                  <a:avLst/>
                  <a:gdLst>
                    <a:gd name="T0" fmla="*/ 113 w 148"/>
                    <a:gd name="T1" fmla="*/ 0 h 9"/>
                    <a:gd name="T2" fmla="*/ 2313 w 148"/>
                    <a:gd name="T3" fmla="*/ 0 h 9"/>
                    <a:gd name="T4" fmla="*/ 813 w 148"/>
                    <a:gd name="T5" fmla="*/ 56 h 9"/>
                    <a:gd name="T6" fmla="*/ 63 w 148"/>
                    <a:gd name="T7" fmla="*/ 149 h 9"/>
                    <a:gd name="T8" fmla="*/ 113 w 14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9">
                      <a:moveTo>
                        <a:pt x="7" y="0"/>
                      </a:moveTo>
                      <a:cubicBezTo>
                        <a:pt x="148" y="0"/>
                        <a:pt x="148" y="0"/>
                        <a:pt x="148" y="0"/>
                      </a:cubicBezTo>
                      <a:cubicBezTo>
                        <a:pt x="142" y="0"/>
                        <a:pt x="92" y="1"/>
                        <a:pt x="52" y="3"/>
                      </a:cubicBezTo>
                      <a:cubicBezTo>
                        <a:pt x="27" y="4"/>
                        <a:pt x="4" y="5"/>
                        <a:pt x="4" y="8"/>
                      </a:cubicBezTo>
                      <a:cubicBezTo>
                        <a:pt x="2" y="9"/>
                        <a:pt x="0"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3" name="Freeform 81"/>
                <p:cNvSpPr>
                  <a:spLocks/>
                </p:cNvSpPr>
                <p:nvPr/>
              </p:nvSpPr>
              <p:spPr bwMode="auto">
                <a:xfrm>
                  <a:off x="1652" y="2208"/>
                  <a:ext cx="195" cy="24"/>
                </a:xfrm>
                <a:custGeom>
                  <a:avLst/>
                  <a:gdLst>
                    <a:gd name="T0" fmla="*/ 95 w 78"/>
                    <a:gd name="T1" fmla="*/ 0 h 9"/>
                    <a:gd name="T2" fmla="*/ 1208 w 78"/>
                    <a:gd name="T3" fmla="*/ 0 h 9"/>
                    <a:gd name="T4" fmla="*/ 595 w 78"/>
                    <a:gd name="T5" fmla="*/ 35 h 9"/>
                    <a:gd name="T6" fmla="*/ 50 w 78"/>
                    <a:gd name="T7" fmla="*/ 136 h 9"/>
                    <a:gd name="T8" fmla="*/ 95 w 7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0"/>
                      </a:moveTo>
                      <a:cubicBezTo>
                        <a:pt x="77" y="0"/>
                        <a:pt x="77" y="0"/>
                        <a:pt x="77" y="0"/>
                      </a:cubicBezTo>
                      <a:cubicBezTo>
                        <a:pt x="71" y="0"/>
                        <a:pt x="78" y="0"/>
                        <a:pt x="38" y="2"/>
                      </a:cubicBezTo>
                      <a:cubicBezTo>
                        <a:pt x="13" y="3"/>
                        <a:pt x="3"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4" name="Freeform 82"/>
                <p:cNvSpPr>
                  <a:spLocks/>
                </p:cNvSpPr>
                <p:nvPr/>
              </p:nvSpPr>
              <p:spPr bwMode="auto">
                <a:xfrm>
                  <a:off x="1460" y="2013"/>
                  <a:ext cx="170" cy="11"/>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0" y="2"/>
                        <a:pt x="9"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5" name="Freeform 83"/>
                <p:cNvSpPr>
                  <a:spLocks/>
                </p:cNvSpPr>
                <p:nvPr/>
              </p:nvSpPr>
              <p:spPr bwMode="auto">
                <a:xfrm>
                  <a:off x="1515" y="2139"/>
                  <a:ext cx="423" cy="32"/>
                </a:xfrm>
                <a:custGeom>
                  <a:avLst/>
                  <a:gdLst>
                    <a:gd name="T0" fmla="*/ 1317 w 169"/>
                    <a:gd name="T1" fmla="*/ 0 h 12"/>
                    <a:gd name="T2" fmla="*/ 95 w 169"/>
                    <a:gd name="T3" fmla="*/ 0 h 12"/>
                    <a:gd name="T4" fmla="*/ 0 w 169"/>
                    <a:gd name="T5" fmla="*/ 115 h 12"/>
                    <a:gd name="T6" fmla="*/ 95 w 169"/>
                    <a:gd name="T7" fmla="*/ 227 h 12"/>
                    <a:gd name="T8" fmla="*/ 2556 w 169"/>
                    <a:gd name="T9" fmla="*/ 227 h 12"/>
                    <a:gd name="T10" fmla="*/ 2651 w 169"/>
                    <a:gd name="T11" fmla="*/ 115 h 12"/>
                    <a:gd name="T12" fmla="*/ 2556 w 169"/>
                    <a:gd name="T13" fmla="*/ 0 h 12"/>
                    <a:gd name="T14" fmla="*/ 1317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4" y="0"/>
                      </a:moveTo>
                      <a:cubicBezTo>
                        <a:pt x="6" y="0"/>
                        <a:pt x="6" y="0"/>
                        <a:pt x="6" y="0"/>
                      </a:cubicBezTo>
                      <a:cubicBezTo>
                        <a:pt x="3" y="0"/>
                        <a:pt x="0" y="3"/>
                        <a:pt x="0" y="6"/>
                      </a:cubicBezTo>
                      <a:cubicBezTo>
                        <a:pt x="0" y="9"/>
                        <a:pt x="3" y="12"/>
                        <a:pt x="6" y="12"/>
                      </a:cubicBezTo>
                      <a:cubicBezTo>
                        <a:pt x="163" y="12"/>
                        <a:pt x="163" y="12"/>
                        <a:pt x="163" y="12"/>
                      </a:cubicBezTo>
                      <a:cubicBezTo>
                        <a:pt x="166" y="12"/>
                        <a:pt x="169" y="9"/>
                        <a:pt x="169" y="6"/>
                      </a:cubicBezTo>
                      <a:cubicBezTo>
                        <a:pt x="169" y="3"/>
                        <a:pt x="166" y="0"/>
                        <a:pt x="163" y="0"/>
                      </a:cubicBezTo>
                      <a:lnTo>
                        <a:pt x="84"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26" name="Freeform 84"/>
                <p:cNvSpPr>
                  <a:spLocks/>
                </p:cNvSpPr>
                <p:nvPr/>
              </p:nvSpPr>
              <p:spPr bwMode="auto">
                <a:xfrm>
                  <a:off x="1417" y="2075"/>
                  <a:ext cx="398" cy="32"/>
                </a:xfrm>
                <a:custGeom>
                  <a:avLst/>
                  <a:gdLst>
                    <a:gd name="T0" fmla="*/ 1254 w 159"/>
                    <a:gd name="T1" fmla="*/ 0 h 12"/>
                    <a:gd name="T2" fmla="*/ 113 w 159"/>
                    <a:gd name="T3" fmla="*/ 0 h 12"/>
                    <a:gd name="T4" fmla="*/ 0 w 159"/>
                    <a:gd name="T5" fmla="*/ 115 h 12"/>
                    <a:gd name="T6" fmla="*/ 113 w 159"/>
                    <a:gd name="T7" fmla="*/ 227 h 12"/>
                    <a:gd name="T8" fmla="*/ 2401 w 159"/>
                    <a:gd name="T9" fmla="*/ 227 h 12"/>
                    <a:gd name="T10" fmla="*/ 2493 w 159"/>
                    <a:gd name="T11" fmla="*/ 115 h 12"/>
                    <a:gd name="T12" fmla="*/ 2401 w 159"/>
                    <a:gd name="T13" fmla="*/ 0 h 12"/>
                    <a:gd name="T14" fmla="*/ 1254 w 15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12">
                      <a:moveTo>
                        <a:pt x="80" y="0"/>
                      </a:moveTo>
                      <a:cubicBezTo>
                        <a:pt x="7" y="0"/>
                        <a:pt x="7" y="0"/>
                        <a:pt x="7" y="0"/>
                      </a:cubicBezTo>
                      <a:cubicBezTo>
                        <a:pt x="3" y="0"/>
                        <a:pt x="0" y="3"/>
                        <a:pt x="0" y="6"/>
                      </a:cubicBezTo>
                      <a:cubicBezTo>
                        <a:pt x="0" y="10"/>
                        <a:pt x="3" y="12"/>
                        <a:pt x="7" y="12"/>
                      </a:cubicBezTo>
                      <a:cubicBezTo>
                        <a:pt x="153" y="12"/>
                        <a:pt x="153" y="12"/>
                        <a:pt x="153" y="12"/>
                      </a:cubicBezTo>
                      <a:cubicBezTo>
                        <a:pt x="156" y="12"/>
                        <a:pt x="159" y="10"/>
                        <a:pt x="159" y="6"/>
                      </a:cubicBezTo>
                      <a:cubicBezTo>
                        <a:pt x="159" y="3"/>
                        <a:pt x="156" y="0"/>
                        <a:pt x="153" y="0"/>
                      </a:cubicBezTo>
                      <a:lnTo>
                        <a:pt x="80"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27" name="Freeform 85"/>
                <p:cNvSpPr>
                  <a:spLocks/>
                </p:cNvSpPr>
                <p:nvPr/>
              </p:nvSpPr>
              <p:spPr bwMode="auto">
                <a:xfrm>
                  <a:off x="1402" y="2008"/>
                  <a:ext cx="253" cy="32"/>
                </a:xfrm>
                <a:custGeom>
                  <a:avLst/>
                  <a:gdLst>
                    <a:gd name="T0" fmla="*/ 1493 w 101"/>
                    <a:gd name="T1" fmla="*/ 0 h 12"/>
                    <a:gd name="T2" fmla="*/ 741 w 101"/>
                    <a:gd name="T3" fmla="*/ 0 h 12"/>
                    <a:gd name="T4" fmla="*/ 188 w 101"/>
                    <a:gd name="T5" fmla="*/ 0 h 12"/>
                    <a:gd name="T6" fmla="*/ 0 w 101"/>
                    <a:gd name="T7" fmla="*/ 227 h 12"/>
                    <a:gd name="T8" fmla="*/ 1493 w 101"/>
                    <a:gd name="T9" fmla="*/ 227 h 12"/>
                    <a:gd name="T10" fmla="*/ 1588 w 101"/>
                    <a:gd name="T11" fmla="*/ 115 h 12"/>
                    <a:gd name="T12" fmla="*/ 1493 w 101"/>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12">
                      <a:moveTo>
                        <a:pt x="95" y="0"/>
                      </a:moveTo>
                      <a:cubicBezTo>
                        <a:pt x="47" y="0"/>
                        <a:pt x="47" y="0"/>
                        <a:pt x="47" y="0"/>
                      </a:cubicBezTo>
                      <a:cubicBezTo>
                        <a:pt x="12" y="0"/>
                        <a:pt x="12" y="0"/>
                        <a:pt x="12" y="0"/>
                      </a:cubicBezTo>
                      <a:cubicBezTo>
                        <a:pt x="7" y="4"/>
                        <a:pt x="3" y="8"/>
                        <a:pt x="0" y="12"/>
                      </a:cubicBezTo>
                      <a:cubicBezTo>
                        <a:pt x="95" y="12"/>
                        <a:pt x="95" y="12"/>
                        <a:pt x="95" y="12"/>
                      </a:cubicBezTo>
                      <a:cubicBezTo>
                        <a:pt x="98" y="12"/>
                        <a:pt x="101" y="10"/>
                        <a:pt x="101" y="6"/>
                      </a:cubicBezTo>
                      <a:cubicBezTo>
                        <a:pt x="101" y="3"/>
                        <a:pt x="98"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28" name="Freeform 86"/>
                <p:cNvSpPr>
                  <a:spLocks/>
                </p:cNvSpPr>
                <p:nvPr/>
              </p:nvSpPr>
              <p:spPr bwMode="auto">
                <a:xfrm>
                  <a:off x="1480" y="1949"/>
                  <a:ext cx="60" cy="27"/>
                </a:xfrm>
                <a:custGeom>
                  <a:avLst/>
                  <a:gdLst>
                    <a:gd name="T0" fmla="*/ 0 w 24"/>
                    <a:gd name="T1" fmla="*/ 197 h 10"/>
                    <a:gd name="T2" fmla="*/ 270 w 24"/>
                    <a:gd name="T3" fmla="*/ 197 h 10"/>
                    <a:gd name="T4" fmla="*/ 375 w 24"/>
                    <a:gd name="T5" fmla="*/ 81 h 10"/>
                    <a:gd name="T6" fmla="*/ 345 w 24"/>
                    <a:gd name="T7" fmla="*/ 0 h 10"/>
                    <a:gd name="T8" fmla="*/ 0 w 24"/>
                    <a:gd name="T9" fmla="*/ 19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0">
                      <a:moveTo>
                        <a:pt x="0" y="10"/>
                      </a:moveTo>
                      <a:cubicBezTo>
                        <a:pt x="17" y="10"/>
                        <a:pt x="17" y="10"/>
                        <a:pt x="17" y="10"/>
                      </a:cubicBezTo>
                      <a:cubicBezTo>
                        <a:pt x="21" y="10"/>
                        <a:pt x="24" y="8"/>
                        <a:pt x="24" y="4"/>
                      </a:cubicBezTo>
                      <a:cubicBezTo>
                        <a:pt x="24" y="3"/>
                        <a:pt x="23" y="1"/>
                        <a:pt x="22" y="0"/>
                      </a:cubicBezTo>
                      <a:cubicBezTo>
                        <a:pt x="14" y="3"/>
                        <a:pt x="7" y="7"/>
                        <a:pt x="0" y="1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29" name="Freeform 87"/>
                <p:cNvSpPr>
                  <a:spLocks/>
                </p:cNvSpPr>
                <p:nvPr/>
              </p:nvSpPr>
              <p:spPr bwMode="auto">
                <a:xfrm>
                  <a:off x="1650" y="2203"/>
                  <a:ext cx="222" cy="34"/>
                </a:xfrm>
                <a:custGeom>
                  <a:avLst/>
                  <a:gdLst>
                    <a:gd name="T0" fmla="*/ 92 w 89"/>
                    <a:gd name="T1" fmla="*/ 233 h 13"/>
                    <a:gd name="T2" fmla="*/ 758 w 89"/>
                    <a:gd name="T3" fmla="*/ 233 h 13"/>
                    <a:gd name="T4" fmla="*/ 1382 w 89"/>
                    <a:gd name="T5" fmla="*/ 0 h 13"/>
                    <a:gd name="T6" fmla="*/ 915 w 89"/>
                    <a:gd name="T7" fmla="*/ 0 h 13"/>
                    <a:gd name="T8" fmla="*/ 92 w 89"/>
                    <a:gd name="T9" fmla="*/ 0 h 13"/>
                    <a:gd name="T10" fmla="*/ 0 w 89"/>
                    <a:gd name="T11" fmla="*/ 123 h 13"/>
                    <a:gd name="T12" fmla="*/ 92 w 89"/>
                    <a:gd name="T13" fmla="*/ 23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7"/>
                      </a:cubicBezTo>
                      <a:cubicBezTo>
                        <a:pt x="0" y="10"/>
                        <a:pt x="3" y="13"/>
                        <a:pt x="6" y="13"/>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30" name="Freeform 88"/>
                <p:cNvSpPr>
                  <a:spLocks/>
                </p:cNvSpPr>
                <p:nvPr/>
              </p:nvSpPr>
              <p:spPr bwMode="auto">
                <a:xfrm>
                  <a:off x="1405" y="1797"/>
                  <a:ext cx="422" cy="32"/>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1" name="Freeform 89"/>
                <p:cNvSpPr>
                  <a:spLocks/>
                </p:cNvSpPr>
                <p:nvPr/>
              </p:nvSpPr>
              <p:spPr bwMode="auto">
                <a:xfrm>
                  <a:off x="1530" y="1733"/>
                  <a:ext cx="395" cy="32"/>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2" name="Freeform 90"/>
                <p:cNvSpPr>
                  <a:spLocks/>
                </p:cNvSpPr>
                <p:nvPr/>
              </p:nvSpPr>
              <p:spPr bwMode="auto">
                <a:xfrm>
                  <a:off x="1675" y="1667"/>
                  <a:ext cx="255" cy="32"/>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3" name="Freeform 91"/>
                <p:cNvSpPr>
                  <a:spLocks/>
                </p:cNvSpPr>
                <p:nvPr/>
              </p:nvSpPr>
              <p:spPr bwMode="auto">
                <a:xfrm>
                  <a:off x="1412" y="1861"/>
                  <a:ext cx="223" cy="35"/>
                </a:xfrm>
                <a:custGeom>
                  <a:avLst/>
                  <a:gdLst>
                    <a:gd name="T0" fmla="*/ 95 w 89"/>
                    <a:gd name="T1" fmla="*/ 253 h 13"/>
                    <a:gd name="T2" fmla="*/ 772 w 89"/>
                    <a:gd name="T3" fmla="*/ 253 h 13"/>
                    <a:gd name="T4" fmla="*/ 1401 w 89"/>
                    <a:gd name="T5" fmla="*/ 0 h 13"/>
                    <a:gd name="T6" fmla="*/ 930 w 89"/>
                    <a:gd name="T7" fmla="*/ 0 h 13"/>
                    <a:gd name="T8" fmla="*/ 95 w 89"/>
                    <a:gd name="T9" fmla="*/ 0 h 13"/>
                    <a:gd name="T10" fmla="*/ 0 w 89"/>
                    <a:gd name="T11" fmla="*/ 116 h 13"/>
                    <a:gd name="T12" fmla="*/ 95 w 89"/>
                    <a:gd name="T13" fmla="*/ 25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4" name="Freeform 92"/>
                <p:cNvSpPr>
                  <a:spLocks/>
                </p:cNvSpPr>
                <p:nvPr/>
              </p:nvSpPr>
              <p:spPr bwMode="auto">
                <a:xfrm>
                  <a:off x="1727" y="1733"/>
                  <a:ext cx="198" cy="32"/>
                </a:xfrm>
                <a:custGeom>
                  <a:avLst/>
                  <a:gdLst>
                    <a:gd name="T0" fmla="*/ 1150 w 79"/>
                    <a:gd name="T1" fmla="*/ 227 h 12"/>
                    <a:gd name="T2" fmla="*/ 1243 w 79"/>
                    <a:gd name="T3" fmla="*/ 115 h 12"/>
                    <a:gd name="T4" fmla="*/ 1150 w 79"/>
                    <a:gd name="T5" fmla="*/ 0 h 12"/>
                    <a:gd name="T6" fmla="*/ 0 w 79"/>
                    <a:gd name="T7" fmla="*/ 0 h 12"/>
                    <a:gd name="T8" fmla="*/ 0 w 79"/>
                    <a:gd name="T9" fmla="*/ 227 h 12"/>
                    <a:gd name="T10" fmla="*/ 1150 w 79"/>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2">
                      <a:moveTo>
                        <a:pt x="73" y="12"/>
                      </a:moveTo>
                      <a:cubicBezTo>
                        <a:pt x="77" y="12"/>
                        <a:pt x="79" y="9"/>
                        <a:pt x="79" y="6"/>
                      </a:cubicBezTo>
                      <a:cubicBezTo>
                        <a:pt x="79" y="3"/>
                        <a:pt x="77" y="0"/>
                        <a:pt x="73" y="0"/>
                      </a:cubicBezTo>
                      <a:cubicBezTo>
                        <a:pt x="0" y="0"/>
                        <a:pt x="0" y="0"/>
                        <a:pt x="0" y="0"/>
                      </a:cubicBezTo>
                      <a:cubicBezTo>
                        <a:pt x="0" y="12"/>
                        <a:pt x="0" y="12"/>
                        <a:pt x="0" y="12"/>
                      </a:cubicBezTo>
                      <a:lnTo>
                        <a:pt x="73" y="12"/>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5" name="Freeform 93"/>
                <p:cNvSpPr>
                  <a:spLocks/>
                </p:cNvSpPr>
                <p:nvPr/>
              </p:nvSpPr>
              <p:spPr bwMode="auto">
                <a:xfrm>
                  <a:off x="1617" y="1797"/>
                  <a:ext cx="210" cy="32"/>
                </a:xfrm>
                <a:custGeom>
                  <a:avLst/>
                  <a:gdLst>
                    <a:gd name="T0" fmla="*/ 0 w 84"/>
                    <a:gd name="T1" fmla="*/ 0 h 12"/>
                    <a:gd name="T2" fmla="*/ 0 w 84"/>
                    <a:gd name="T3" fmla="*/ 227 h 12"/>
                    <a:gd name="T4" fmla="*/ 1220 w 84"/>
                    <a:gd name="T5" fmla="*/ 227 h 12"/>
                    <a:gd name="T6" fmla="*/ 1313 w 84"/>
                    <a:gd name="T7" fmla="*/ 115 h 12"/>
                    <a:gd name="T8" fmla="*/ 1220 w 84"/>
                    <a:gd name="T9" fmla="*/ 0 h 12"/>
                    <a:gd name="T10" fmla="*/ 0 w 8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12">
                      <a:moveTo>
                        <a:pt x="0" y="0"/>
                      </a:moveTo>
                      <a:cubicBezTo>
                        <a:pt x="0" y="12"/>
                        <a:pt x="0" y="12"/>
                        <a:pt x="0" y="12"/>
                      </a:cubicBezTo>
                      <a:cubicBezTo>
                        <a:pt x="78" y="12"/>
                        <a:pt x="78" y="12"/>
                        <a:pt x="78" y="12"/>
                      </a:cubicBezTo>
                      <a:cubicBezTo>
                        <a:pt x="81" y="12"/>
                        <a:pt x="84" y="9"/>
                        <a:pt x="84" y="6"/>
                      </a:cubicBezTo>
                      <a:cubicBezTo>
                        <a:pt x="84" y="2"/>
                        <a:pt x="81" y="0"/>
                        <a:pt x="78"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6" name="Freeform 94"/>
                <p:cNvSpPr>
                  <a:spLocks/>
                </p:cNvSpPr>
                <p:nvPr/>
              </p:nvSpPr>
              <p:spPr bwMode="auto">
                <a:xfrm>
                  <a:off x="1532" y="1861"/>
                  <a:ext cx="103" cy="35"/>
                </a:xfrm>
                <a:custGeom>
                  <a:avLst/>
                  <a:gdLst>
                    <a:gd name="T0" fmla="*/ 0 w 41"/>
                    <a:gd name="T1" fmla="*/ 0 h 13"/>
                    <a:gd name="T2" fmla="*/ 0 w 41"/>
                    <a:gd name="T3" fmla="*/ 253 h 13"/>
                    <a:gd name="T4" fmla="*/ 20 w 41"/>
                    <a:gd name="T5" fmla="*/ 253 h 13"/>
                    <a:gd name="T6" fmla="*/ 651 w 41"/>
                    <a:gd name="T7" fmla="*/ 0 h 13"/>
                    <a:gd name="T8" fmla="*/ 0 w 41"/>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3">
                      <a:moveTo>
                        <a:pt x="0" y="0"/>
                      </a:moveTo>
                      <a:cubicBezTo>
                        <a:pt x="0" y="13"/>
                        <a:pt x="0" y="13"/>
                        <a:pt x="0" y="13"/>
                      </a:cubicBezTo>
                      <a:cubicBezTo>
                        <a:pt x="1" y="13"/>
                        <a:pt x="1" y="13"/>
                        <a:pt x="1" y="13"/>
                      </a:cubicBezTo>
                      <a:cubicBezTo>
                        <a:pt x="16" y="8"/>
                        <a:pt x="29" y="4"/>
                        <a:pt x="41"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7" name="Freeform 95"/>
                <p:cNvSpPr>
                  <a:spLocks/>
                </p:cNvSpPr>
                <p:nvPr/>
              </p:nvSpPr>
              <p:spPr bwMode="auto">
                <a:xfrm>
                  <a:off x="1795" y="1667"/>
                  <a:ext cx="135" cy="32"/>
                </a:xfrm>
                <a:custGeom>
                  <a:avLst/>
                  <a:gdLst>
                    <a:gd name="T0" fmla="*/ 0 w 54"/>
                    <a:gd name="T1" fmla="*/ 227 h 12"/>
                    <a:gd name="T2" fmla="*/ 738 w 54"/>
                    <a:gd name="T3" fmla="*/ 227 h 12"/>
                    <a:gd name="T4" fmla="*/ 845 w 54"/>
                    <a:gd name="T5" fmla="*/ 115 h 12"/>
                    <a:gd name="T6" fmla="*/ 738 w 54"/>
                    <a:gd name="T7" fmla="*/ 0 h 12"/>
                    <a:gd name="T8" fmla="*/ 0 w 54"/>
                    <a:gd name="T9" fmla="*/ 0 h 12"/>
                    <a:gd name="T10" fmla="*/ 0 w 54"/>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2">
                      <a:moveTo>
                        <a:pt x="0" y="12"/>
                      </a:moveTo>
                      <a:cubicBezTo>
                        <a:pt x="47" y="12"/>
                        <a:pt x="47" y="12"/>
                        <a:pt x="47" y="12"/>
                      </a:cubicBezTo>
                      <a:cubicBezTo>
                        <a:pt x="51" y="12"/>
                        <a:pt x="54" y="9"/>
                        <a:pt x="54" y="6"/>
                      </a:cubicBezTo>
                      <a:cubicBezTo>
                        <a:pt x="54" y="3"/>
                        <a:pt x="51" y="0"/>
                        <a:pt x="47" y="0"/>
                      </a:cubicBezTo>
                      <a:cubicBezTo>
                        <a:pt x="0" y="0"/>
                        <a:pt x="0" y="0"/>
                        <a:pt x="0" y="0"/>
                      </a:cubicBezTo>
                      <a:lnTo>
                        <a:pt x="0" y="12"/>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8" name="Freeform 96"/>
                <p:cNvSpPr>
                  <a:spLocks/>
                </p:cNvSpPr>
                <p:nvPr/>
              </p:nvSpPr>
              <p:spPr bwMode="auto">
                <a:xfrm>
                  <a:off x="1405" y="1800"/>
                  <a:ext cx="370" cy="27"/>
                </a:xfrm>
                <a:custGeom>
                  <a:avLst/>
                  <a:gdLst>
                    <a:gd name="T0" fmla="*/ 113 w 148"/>
                    <a:gd name="T1" fmla="*/ 22 h 10"/>
                    <a:gd name="T2" fmla="*/ 2313 w 148"/>
                    <a:gd name="T3" fmla="*/ 22 h 10"/>
                    <a:gd name="T4" fmla="*/ 813 w 148"/>
                    <a:gd name="T5" fmla="*/ 59 h 10"/>
                    <a:gd name="T6" fmla="*/ 50 w 148"/>
                    <a:gd name="T7" fmla="*/ 159 h 10"/>
                    <a:gd name="T8" fmla="*/ 113 w 148"/>
                    <a:gd name="T9" fmla="*/ 22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10">
                      <a:moveTo>
                        <a:pt x="7" y="1"/>
                      </a:moveTo>
                      <a:cubicBezTo>
                        <a:pt x="148" y="1"/>
                        <a:pt x="148" y="1"/>
                        <a:pt x="148" y="1"/>
                      </a:cubicBezTo>
                      <a:cubicBezTo>
                        <a:pt x="142" y="0"/>
                        <a:pt x="91" y="1"/>
                        <a:pt x="52" y="3"/>
                      </a:cubicBezTo>
                      <a:cubicBezTo>
                        <a:pt x="27" y="4"/>
                        <a:pt x="4" y="5"/>
                        <a:pt x="3" y="8"/>
                      </a:cubicBezTo>
                      <a:cubicBezTo>
                        <a:pt x="2" y="10"/>
                        <a:pt x="0" y="1"/>
                        <a:pt x="7"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9" name="Freeform 97"/>
                <p:cNvSpPr>
                  <a:spLocks/>
                </p:cNvSpPr>
                <p:nvPr/>
              </p:nvSpPr>
              <p:spPr bwMode="auto">
                <a:xfrm>
                  <a:off x="1530" y="1736"/>
                  <a:ext cx="367" cy="24"/>
                </a:xfrm>
                <a:custGeom>
                  <a:avLst/>
                  <a:gdLst>
                    <a:gd name="T0" fmla="*/ 92 w 147"/>
                    <a:gd name="T1" fmla="*/ 0 h 9"/>
                    <a:gd name="T2" fmla="*/ 2287 w 147"/>
                    <a:gd name="T3" fmla="*/ 0 h 9"/>
                    <a:gd name="T4" fmla="*/ 791 w 147"/>
                    <a:gd name="T5" fmla="*/ 56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3"/>
                      </a:cubicBezTo>
                      <a:cubicBezTo>
                        <a:pt x="27" y="4"/>
                        <a:pt x="4"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0" name="Freeform 98"/>
                <p:cNvSpPr>
                  <a:spLocks/>
                </p:cNvSpPr>
                <p:nvPr/>
              </p:nvSpPr>
              <p:spPr bwMode="auto">
                <a:xfrm>
                  <a:off x="1415" y="1867"/>
                  <a:ext cx="195" cy="24"/>
                </a:xfrm>
                <a:custGeom>
                  <a:avLst/>
                  <a:gdLst>
                    <a:gd name="T0" fmla="*/ 95 w 78"/>
                    <a:gd name="T1" fmla="*/ 0 h 9"/>
                    <a:gd name="T2" fmla="*/ 1208 w 78"/>
                    <a:gd name="T3" fmla="*/ 0 h 9"/>
                    <a:gd name="T4" fmla="*/ 595 w 78"/>
                    <a:gd name="T5" fmla="*/ 35 h 9"/>
                    <a:gd name="T6" fmla="*/ 50 w 78"/>
                    <a:gd name="T7" fmla="*/ 136 h 9"/>
                    <a:gd name="T8" fmla="*/ 95 w 7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0"/>
                      </a:moveTo>
                      <a:cubicBezTo>
                        <a:pt x="77" y="0"/>
                        <a:pt x="77" y="0"/>
                        <a:pt x="77" y="0"/>
                      </a:cubicBezTo>
                      <a:cubicBezTo>
                        <a:pt x="71" y="0"/>
                        <a:pt x="78" y="0"/>
                        <a:pt x="38" y="2"/>
                      </a:cubicBezTo>
                      <a:cubicBezTo>
                        <a:pt x="13" y="3"/>
                        <a:pt x="3"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1" name="Freeform 99"/>
                <p:cNvSpPr>
                  <a:spLocks/>
                </p:cNvSpPr>
                <p:nvPr/>
              </p:nvSpPr>
              <p:spPr bwMode="auto">
                <a:xfrm>
                  <a:off x="1732" y="1672"/>
                  <a:ext cx="170" cy="11"/>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1" y="1"/>
                        <a:pt x="10"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2" name="Freeform 100"/>
                <p:cNvSpPr>
                  <a:spLocks/>
                </p:cNvSpPr>
                <p:nvPr/>
              </p:nvSpPr>
              <p:spPr bwMode="auto">
                <a:xfrm>
                  <a:off x="1405" y="1797"/>
                  <a:ext cx="422" cy="32"/>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43" name="Freeform 101"/>
                <p:cNvSpPr>
                  <a:spLocks/>
                </p:cNvSpPr>
                <p:nvPr/>
              </p:nvSpPr>
              <p:spPr bwMode="auto">
                <a:xfrm>
                  <a:off x="1530" y="1733"/>
                  <a:ext cx="395" cy="32"/>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44" name="Freeform 102"/>
                <p:cNvSpPr>
                  <a:spLocks/>
                </p:cNvSpPr>
                <p:nvPr/>
              </p:nvSpPr>
              <p:spPr bwMode="auto">
                <a:xfrm>
                  <a:off x="1675" y="1667"/>
                  <a:ext cx="255" cy="32"/>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45" name="Freeform 103"/>
                <p:cNvSpPr>
                  <a:spLocks/>
                </p:cNvSpPr>
                <p:nvPr/>
              </p:nvSpPr>
              <p:spPr bwMode="auto">
                <a:xfrm>
                  <a:off x="1412" y="1861"/>
                  <a:ext cx="223" cy="35"/>
                </a:xfrm>
                <a:custGeom>
                  <a:avLst/>
                  <a:gdLst>
                    <a:gd name="T0" fmla="*/ 95 w 89"/>
                    <a:gd name="T1" fmla="*/ 253 h 13"/>
                    <a:gd name="T2" fmla="*/ 772 w 89"/>
                    <a:gd name="T3" fmla="*/ 253 h 13"/>
                    <a:gd name="T4" fmla="*/ 1401 w 89"/>
                    <a:gd name="T5" fmla="*/ 0 h 13"/>
                    <a:gd name="T6" fmla="*/ 930 w 89"/>
                    <a:gd name="T7" fmla="*/ 0 h 13"/>
                    <a:gd name="T8" fmla="*/ 95 w 89"/>
                    <a:gd name="T9" fmla="*/ 0 h 13"/>
                    <a:gd name="T10" fmla="*/ 0 w 89"/>
                    <a:gd name="T11" fmla="*/ 116 h 13"/>
                    <a:gd name="T12" fmla="*/ 95 w 89"/>
                    <a:gd name="T13" fmla="*/ 25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46" name="Freeform 104"/>
                <p:cNvSpPr>
                  <a:spLocks/>
                </p:cNvSpPr>
                <p:nvPr/>
              </p:nvSpPr>
              <p:spPr bwMode="auto">
                <a:xfrm>
                  <a:off x="1405" y="2424"/>
                  <a:ext cx="422" cy="32"/>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7" name="Freeform 105"/>
                <p:cNvSpPr>
                  <a:spLocks/>
                </p:cNvSpPr>
                <p:nvPr/>
              </p:nvSpPr>
              <p:spPr bwMode="auto">
                <a:xfrm>
                  <a:off x="1530" y="2360"/>
                  <a:ext cx="395" cy="32"/>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8" name="Freeform 106"/>
                <p:cNvSpPr>
                  <a:spLocks/>
                </p:cNvSpPr>
                <p:nvPr/>
              </p:nvSpPr>
              <p:spPr bwMode="auto">
                <a:xfrm>
                  <a:off x="1675" y="2293"/>
                  <a:ext cx="255" cy="32"/>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9" name="Freeform 107"/>
                <p:cNvSpPr>
                  <a:spLocks/>
                </p:cNvSpPr>
                <p:nvPr/>
              </p:nvSpPr>
              <p:spPr bwMode="auto">
                <a:xfrm>
                  <a:off x="1412" y="2488"/>
                  <a:ext cx="223" cy="35"/>
                </a:xfrm>
                <a:custGeom>
                  <a:avLst/>
                  <a:gdLst>
                    <a:gd name="T0" fmla="*/ 95 w 89"/>
                    <a:gd name="T1" fmla="*/ 253 h 13"/>
                    <a:gd name="T2" fmla="*/ 772 w 89"/>
                    <a:gd name="T3" fmla="*/ 253 h 13"/>
                    <a:gd name="T4" fmla="*/ 1401 w 89"/>
                    <a:gd name="T5" fmla="*/ 0 h 13"/>
                    <a:gd name="T6" fmla="*/ 930 w 89"/>
                    <a:gd name="T7" fmla="*/ 0 h 13"/>
                    <a:gd name="T8" fmla="*/ 95 w 89"/>
                    <a:gd name="T9" fmla="*/ 0 h 13"/>
                    <a:gd name="T10" fmla="*/ 0 w 89"/>
                    <a:gd name="T11" fmla="*/ 116 h 13"/>
                    <a:gd name="T12" fmla="*/ 95 w 89"/>
                    <a:gd name="T13" fmla="*/ 25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0" name="Freeform 108"/>
                <p:cNvSpPr>
                  <a:spLocks/>
                </p:cNvSpPr>
                <p:nvPr/>
              </p:nvSpPr>
              <p:spPr bwMode="auto">
                <a:xfrm>
                  <a:off x="1727" y="2360"/>
                  <a:ext cx="198" cy="32"/>
                </a:xfrm>
                <a:custGeom>
                  <a:avLst/>
                  <a:gdLst>
                    <a:gd name="T0" fmla="*/ 1150 w 79"/>
                    <a:gd name="T1" fmla="*/ 227 h 12"/>
                    <a:gd name="T2" fmla="*/ 1243 w 79"/>
                    <a:gd name="T3" fmla="*/ 115 h 12"/>
                    <a:gd name="T4" fmla="*/ 1150 w 79"/>
                    <a:gd name="T5" fmla="*/ 0 h 12"/>
                    <a:gd name="T6" fmla="*/ 0 w 79"/>
                    <a:gd name="T7" fmla="*/ 0 h 12"/>
                    <a:gd name="T8" fmla="*/ 0 w 79"/>
                    <a:gd name="T9" fmla="*/ 227 h 12"/>
                    <a:gd name="T10" fmla="*/ 1150 w 79"/>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2">
                      <a:moveTo>
                        <a:pt x="73" y="12"/>
                      </a:moveTo>
                      <a:cubicBezTo>
                        <a:pt x="77" y="12"/>
                        <a:pt x="79" y="9"/>
                        <a:pt x="79" y="6"/>
                      </a:cubicBezTo>
                      <a:cubicBezTo>
                        <a:pt x="79" y="3"/>
                        <a:pt x="77" y="0"/>
                        <a:pt x="73" y="0"/>
                      </a:cubicBezTo>
                      <a:cubicBezTo>
                        <a:pt x="0" y="0"/>
                        <a:pt x="0" y="0"/>
                        <a:pt x="0" y="0"/>
                      </a:cubicBezTo>
                      <a:cubicBezTo>
                        <a:pt x="0" y="12"/>
                        <a:pt x="0" y="12"/>
                        <a:pt x="0" y="12"/>
                      </a:cubicBezTo>
                      <a:lnTo>
                        <a:pt x="73" y="12"/>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1" name="Freeform 109"/>
                <p:cNvSpPr>
                  <a:spLocks/>
                </p:cNvSpPr>
                <p:nvPr/>
              </p:nvSpPr>
              <p:spPr bwMode="auto">
                <a:xfrm>
                  <a:off x="1617" y="2424"/>
                  <a:ext cx="210" cy="32"/>
                </a:xfrm>
                <a:custGeom>
                  <a:avLst/>
                  <a:gdLst>
                    <a:gd name="T0" fmla="*/ 0 w 84"/>
                    <a:gd name="T1" fmla="*/ 0 h 12"/>
                    <a:gd name="T2" fmla="*/ 0 w 84"/>
                    <a:gd name="T3" fmla="*/ 227 h 12"/>
                    <a:gd name="T4" fmla="*/ 1220 w 84"/>
                    <a:gd name="T5" fmla="*/ 227 h 12"/>
                    <a:gd name="T6" fmla="*/ 1313 w 84"/>
                    <a:gd name="T7" fmla="*/ 115 h 12"/>
                    <a:gd name="T8" fmla="*/ 1220 w 84"/>
                    <a:gd name="T9" fmla="*/ 0 h 12"/>
                    <a:gd name="T10" fmla="*/ 0 w 8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12">
                      <a:moveTo>
                        <a:pt x="0" y="0"/>
                      </a:moveTo>
                      <a:cubicBezTo>
                        <a:pt x="0" y="12"/>
                        <a:pt x="0" y="12"/>
                        <a:pt x="0" y="12"/>
                      </a:cubicBezTo>
                      <a:cubicBezTo>
                        <a:pt x="78" y="12"/>
                        <a:pt x="78" y="12"/>
                        <a:pt x="78" y="12"/>
                      </a:cubicBezTo>
                      <a:cubicBezTo>
                        <a:pt x="81" y="12"/>
                        <a:pt x="84" y="9"/>
                        <a:pt x="84" y="6"/>
                      </a:cubicBezTo>
                      <a:cubicBezTo>
                        <a:pt x="84" y="2"/>
                        <a:pt x="81" y="0"/>
                        <a:pt x="78" y="0"/>
                      </a:cubicBezTo>
                      <a:lnTo>
                        <a:pt x="0" y="0"/>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2" name="Freeform 110"/>
                <p:cNvSpPr>
                  <a:spLocks/>
                </p:cNvSpPr>
                <p:nvPr/>
              </p:nvSpPr>
              <p:spPr bwMode="auto">
                <a:xfrm>
                  <a:off x="1532" y="2488"/>
                  <a:ext cx="103" cy="35"/>
                </a:xfrm>
                <a:custGeom>
                  <a:avLst/>
                  <a:gdLst>
                    <a:gd name="T0" fmla="*/ 0 w 41"/>
                    <a:gd name="T1" fmla="*/ 0 h 13"/>
                    <a:gd name="T2" fmla="*/ 0 w 41"/>
                    <a:gd name="T3" fmla="*/ 253 h 13"/>
                    <a:gd name="T4" fmla="*/ 20 w 41"/>
                    <a:gd name="T5" fmla="*/ 253 h 13"/>
                    <a:gd name="T6" fmla="*/ 651 w 41"/>
                    <a:gd name="T7" fmla="*/ 0 h 13"/>
                    <a:gd name="T8" fmla="*/ 0 w 41"/>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3">
                      <a:moveTo>
                        <a:pt x="0" y="0"/>
                      </a:moveTo>
                      <a:cubicBezTo>
                        <a:pt x="0" y="13"/>
                        <a:pt x="0" y="13"/>
                        <a:pt x="0" y="13"/>
                      </a:cubicBezTo>
                      <a:cubicBezTo>
                        <a:pt x="1" y="13"/>
                        <a:pt x="1" y="13"/>
                        <a:pt x="1" y="13"/>
                      </a:cubicBezTo>
                      <a:cubicBezTo>
                        <a:pt x="16" y="8"/>
                        <a:pt x="29" y="4"/>
                        <a:pt x="41"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3" name="Freeform 111"/>
                <p:cNvSpPr>
                  <a:spLocks/>
                </p:cNvSpPr>
                <p:nvPr/>
              </p:nvSpPr>
              <p:spPr bwMode="auto">
                <a:xfrm>
                  <a:off x="1795" y="2293"/>
                  <a:ext cx="135" cy="32"/>
                </a:xfrm>
                <a:custGeom>
                  <a:avLst/>
                  <a:gdLst>
                    <a:gd name="T0" fmla="*/ 0 w 54"/>
                    <a:gd name="T1" fmla="*/ 227 h 12"/>
                    <a:gd name="T2" fmla="*/ 738 w 54"/>
                    <a:gd name="T3" fmla="*/ 227 h 12"/>
                    <a:gd name="T4" fmla="*/ 845 w 54"/>
                    <a:gd name="T5" fmla="*/ 115 h 12"/>
                    <a:gd name="T6" fmla="*/ 738 w 54"/>
                    <a:gd name="T7" fmla="*/ 0 h 12"/>
                    <a:gd name="T8" fmla="*/ 0 w 54"/>
                    <a:gd name="T9" fmla="*/ 0 h 12"/>
                    <a:gd name="T10" fmla="*/ 0 w 54"/>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2">
                      <a:moveTo>
                        <a:pt x="0" y="12"/>
                      </a:moveTo>
                      <a:cubicBezTo>
                        <a:pt x="47" y="12"/>
                        <a:pt x="47" y="12"/>
                        <a:pt x="47" y="12"/>
                      </a:cubicBezTo>
                      <a:cubicBezTo>
                        <a:pt x="51" y="12"/>
                        <a:pt x="54" y="9"/>
                        <a:pt x="54" y="6"/>
                      </a:cubicBezTo>
                      <a:cubicBezTo>
                        <a:pt x="54" y="3"/>
                        <a:pt x="51" y="0"/>
                        <a:pt x="47" y="0"/>
                      </a:cubicBezTo>
                      <a:cubicBezTo>
                        <a:pt x="0" y="0"/>
                        <a:pt x="0" y="0"/>
                        <a:pt x="0" y="0"/>
                      </a:cubicBezTo>
                      <a:lnTo>
                        <a:pt x="0" y="12"/>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4" name="Freeform 112"/>
                <p:cNvSpPr>
                  <a:spLocks/>
                </p:cNvSpPr>
                <p:nvPr/>
              </p:nvSpPr>
              <p:spPr bwMode="auto">
                <a:xfrm>
                  <a:off x="1405" y="2427"/>
                  <a:ext cx="370" cy="26"/>
                </a:xfrm>
                <a:custGeom>
                  <a:avLst/>
                  <a:gdLst>
                    <a:gd name="T0" fmla="*/ 113 w 148"/>
                    <a:gd name="T1" fmla="*/ 21 h 10"/>
                    <a:gd name="T2" fmla="*/ 2313 w 148"/>
                    <a:gd name="T3" fmla="*/ 21 h 10"/>
                    <a:gd name="T4" fmla="*/ 813 w 148"/>
                    <a:gd name="T5" fmla="*/ 55 h 10"/>
                    <a:gd name="T6" fmla="*/ 50 w 148"/>
                    <a:gd name="T7" fmla="*/ 143 h 10"/>
                    <a:gd name="T8" fmla="*/ 113 w 148"/>
                    <a:gd name="T9" fmla="*/ 21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10">
                      <a:moveTo>
                        <a:pt x="7" y="1"/>
                      </a:moveTo>
                      <a:cubicBezTo>
                        <a:pt x="148" y="1"/>
                        <a:pt x="148" y="1"/>
                        <a:pt x="148" y="1"/>
                      </a:cubicBezTo>
                      <a:cubicBezTo>
                        <a:pt x="142" y="0"/>
                        <a:pt x="91" y="1"/>
                        <a:pt x="52" y="3"/>
                      </a:cubicBezTo>
                      <a:cubicBezTo>
                        <a:pt x="27" y="4"/>
                        <a:pt x="4" y="5"/>
                        <a:pt x="3" y="8"/>
                      </a:cubicBezTo>
                      <a:cubicBezTo>
                        <a:pt x="2" y="10"/>
                        <a:pt x="0" y="1"/>
                        <a:pt x="7"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5" name="Freeform 113"/>
                <p:cNvSpPr>
                  <a:spLocks/>
                </p:cNvSpPr>
                <p:nvPr/>
              </p:nvSpPr>
              <p:spPr bwMode="auto">
                <a:xfrm>
                  <a:off x="1530" y="2363"/>
                  <a:ext cx="367" cy="24"/>
                </a:xfrm>
                <a:custGeom>
                  <a:avLst/>
                  <a:gdLst>
                    <a:gd name="T0" fmla="*/ 92 w 147"/>
                    <a:gd name="T1" fmla="*/ 0 h 9"/>
                    <a:gd name="T2" fmla="*/ 2287 w 147"/>
                    <a:gd name="T3" fmla="*/ 0 h 9"/>
                    <a:gd name="T4" fmla="*/ 791 w 147"/>
                    <a:gd name="T5" fmla="*/ 56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3"/>
                      </a:cubicBezTo>
                      <a:cubicBezTo>
                        <a:pt x="27" y="4"/>
                        <a:pt x="4"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6" name="Freeform 114"/>
                <p:cNvSpPr>
                  <a:spLocks/>
                </p:cNvSpPr>
                <p:nvPr/>
              </p:nvSpPr>
              <p:spPr bwMode="auto">
                <a:xfrm>
                  <a:off x="1415" y="2493"/>
                  <a:ext cx="195" cy="24"/>
                </a:xfrm>
                <a:custGeom>
                  <a:avLst/>
                  <a:gdLst>
                    <a:gd name="T0" fmla="*/ 95 w 78"/>
                    <a:gd name="T1" fmla="*/ 0 h 9"/>
                    <a:gd name="T2" fmla="*/ 1208 w 78"/>
                    <a:gd name="T3" fmla="*/ 0 h 9"/>
                    <a:gd name="T4" fmla="*/ 595 w 78"/>
                    <a:gd name="T5" fmla="*/ 35 h 9"/>
                    <a:gd name="T6" fmla="*/ 50 w 78"/>
                    <a:gd name="T7" fmla="*/ 136 h 9"/>
                    <a:gd name="T8" fmla="*/ 95 w 7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0"/>
                      </a:moveTo>
                      <a:cubicBezTo>
                        <a:pt x="77" y="0"/>
                        <a:pt x="77" y="0"/>
                        <a:pt x="77" y="0"/>
                      </a:cubicBezTo>
                      <a:cubicBezTo>
                        <a:pt x="71" y="0"/>
                        <a:pt x="78" y="0"/>
                        <a:pt x="38" y="2"/>
                      </a:cubicBezTo>
                      <a:cubicBezTo>
                        <a:pt x="13" y="3"/>
                        <a:pt x="3"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7" name="Freeform 115"/>
                <p:cNvSpPr>
                  <a:spLocks/>
                </p:cNvSpPr>
                <p:nvPr/>
              </p:nvSpPr>
              <p:spPr bwMode="auto">
                <a:xfrm>
                  <a:off x="1732" y="2299"/>
                  <a:ext cx="170" cy="10"/>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1" y="1"/>
                        <a:pt x="10"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8" name="Freeform 116"/>
                <p:cNvSpPr>
                  <a:spLocks/>
                </p:cNvSpPr>
                <p:nvPr/>
              </p:nvSpPr>
              <p:spPr bwMode="auto">
                <a:xfrm>
                  <a:off x="1405" y="2424"/>
                  <a:ext cx="422" cy="32"/>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59" name="Freeform 117"/>
                <p:cNvSpPr>
                  <a:spLocks/>
                </p:cNvSpPr>
                <p:nvPr/>
              </p:nvSpPr>
              <p:spPr bwMode="auto">
                <a:xfrm>
                  <a:off x="1530" y="2360"/>
                  <a:ext cx="395" cy="32"/>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60" name="Freeform 118"/>
                <p:cNvSpPr>
                  <a:spLocks/>
                </p:cNvSpPr>
                <p:nvPr/>
              </p:nvSpPr>
              <p:spPr bwMode="auto">
                <a:xfrm>
                  <a:off x="1675" y="2293"/>
                  <a:ext cx="255" cy="32"/>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61" name="Freeform 119"/>
                <p:cNvSpPr>
                  <a:spLocks/>
                </p:cNvSpPr>
                <p:nvPr/>
              </p:nvSpPr>
              <p:spPr bwMode="auto">
                <a:xfrm>
                  <a:off x="1412" y="2488"/>
                  <a:ext cx="223" cy="35"/>
                </a:xfrm>
                <a:custGeom>
                  <a:avLst/>
                  <a:gdLst>
                    <a:gd name="T0" fmla="*/ 95 w 89"/>
                    <a:gd name="T1" fmla="*/ 253 h 13"/>
                    <a:gd name="T2" fmla="*/ 772 w 89"/>
                    <a:gd name="T3" fmla="*/ 253 h 13"/>
                    <a:gd name="T4" fmla="*/ 1401 w 89"/>
                    <a:gd name="T5" fmla="*/ 0 h 13"/>
                    <a:gd name="T6" fmla="*/ 930 w 89"/>
                    <a:gd name="T7" fmla="*/ 0 h 13"/>
                    <a:gd name="T8" fmla="*/ 95 w 89"/>
                    <a:gd name="T9" fmla="*/ 0 h 13"/>
                    <a:gd name="T10" fmla="*/ 0 w 89"/>
                    <a:gd name="T11" fmla="*/ 116 h 13"/>
                    <a:gd name="T12" fmla="*/ 95 w 89"/>
                    <a:gd name="T13" fmla="*/ 25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62" name="Freeform 120"/>
                <p:cNvSpPr>
                  <a:spLocks/>
                </p:cNvSpPr>
                <p:nvPr/>
              </p:nvSpPr>
              <p:spPr bwMode="auto">
                <a:xfrm>
                  <a:off x="1405" y="3067"/>
                  <a:ext cx="422" cy="32"/>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3"/>
                        <a:pt x="0" y="6"/>
                      </a:cubicBezTo>
                      <a:cubicBezTo>
                        <a:pt x="0" y="10"/>
                        <a:pt x="3" y="12"/>
                        <a:pt x="7" y="12"/>
                      </a:cubicBezTo>
                      <a:cubicBezTo>
                        <a:pt x="163" y="12"/>
                        <a:pt x="163" y="12"/>
                        <a:pt x="163" y="12"/>
                      </a:cubicBezTo>
                      <a:cubicBezTo>
                        <a:pt x="166" y="12"/>
                        <a:pt x="169" y="10"/>
                        <a:pt x="169" y="6"/>
                      </a:cubicBezTo>
                      <a:cubicBezTo>
                        <a:pt x="169" y="3"/>
                        <a:pt x="166" y="0"/>
                        <a:pt x="163" y="0"/>
                      </a:cubicBezTo>
                      <a:lnTo>
                        <a:pt x="85" y="0"/>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3" name="Freeform 121"/>
                <p:cNvSpPr>
                  <a:spLocks/>
                </p:cNvSpPr>
                <p:nvPr/>
              </p:nvSpPr>
              <p:spPr bwMode="auto">
                <a:xfrm>
                  <a:off x="1530" y="3003"/>
                  <a:ext cx="395" cy="34"/>
                </a:xfrm>
                <a:custGeom>
                  <a:avLst/>
                  <a:gdLst>
                    <a:gd name="T0" fmla="*/ 1238 w 158"/>
                    <a:gd name="T1" fmla="*/ 0 h 13"/>
                    <a:gd name="T2" fmla="*/ 95 w 158"/>
                    <a:gd name="T3" fmla="*/ 0 h 13"/>
                    <a:gd name="T4" fmla="*/ 0 w 158"/>
                    <a:gd name="T5" fmla="*/ 110 h 13"/>
                    <a:gd name="T6" fmla="*/ 95 w 158"/>
                    <a:gd name="T7" fmla="*/ 233 h 13"/>
                    <a:gd name="T8" fmla="*/ 2375 w 158"/>
                    <a:gd name="T9" fmla="*/ 233 h 13"/>
                    <a:gd name="T10" fmla="*/ 2470 w 158"/>
                    <a:gd name="T11" fmla="*/ 110 h 13"/>
                    <a:gd name="T12" fmla="*/ 2375 w 158"/>
                    <a:gd name="T13" fmla="*/ 0 h 13"/>
                    <a:gd name="T14" fmla="*/ 1238 w 158"/>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3">
                      <a:moveTo>
                        <a:pt x="79" y="0"/>
                      </a:moveTo>
                      <a:cubicBezTo>
                        <a:pt x="6" y="0"/>
                        <a:pt x="6" y="0"/>
                        <a:pt x="6" y="0"/>
                      </a:cubicBezTo>
                      <a:cubicBezTo>
                        <a:pt x="3" y="0"/>
                        <a:pt x="0" y="3"/>
                        <a:pt x="0" y="6"/>
                      </a:cubicBezTo>
                      <a:cubicBezTo>
                        <a:pt x="0" y="10"/>
                        <a:pt x="3" y="13"/>
                        <a:pt x="6" y="13"/>
                      </a:cubicBezTo>
                      <a:cubicBezTo>
                        <a:pt x="152" y="13"/>
                        <a:pt x="152" y="13"/>
                        <a:pt x="152" y="13"/>
                      </a:cubicBezTo>
                      <a:cubicBezTo>
                        <a:pt x="156" y="13"/>
                        <a:pt x="158" y="10"/>
                        <a:pt x="158" y="6"/>
                      </a:cubicBezTo>
                      <a:cubicBezTo>
                        <a:pt x="158" y="3"/>
                        <a:pt x="156" y="0"/>
                        <a:pt x="152" y="0"/>
                      </a:cubicBezTo>
                      <a:lnTo>
                        <a:pt x="79"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4" name="Freeform 122"/>
                <p:cNvSpPr>
                  <a:spLocks/>
                </p:cNvSpPr>
                <p:nvPr/>
              </p:nvSpPr>
              <p:spPr bwMode="auto">
                <a:xfrm>
                  <a:off x="1675" y="2936"/>
                  <a:ext cx="255" cy="35"/>
                </a:xfrm>
                <a:custGeom>
                  <a:avLst/>
                  <a:gdLst>
                    <a:gd name="T0" fmla="*/ 1488 w 102"/>
                    <a:gd name="T1" fmla="*/ 0 h 13"/>
                    <a:gd name="T2" fmla="*/ 738 w 102"/>
                    <a:gd name="T3" fmla="*/ 0 h 13"/>
                    <a:gd name="T4" fmla="*/ 208 w 102"/>
                    <a:gd name="T5" fmla="*/ 0 h 13"/>
                    <a:gd name="T6" fmla="*/ 0 w 102"/>
                    <a:gd name="T7" fmla="*/ 253 h 13"/>
                    <a:gd name="T8" fmla="*/ 1488 w 102"/>
                    <a:gd name="T9" fmla="*/ 253 h 13"/>
                    <a:gd name="T10" fmla="*/ 1595 w 102"/>
                    <a:gd name="T11" fmla="*/ 116 h 13"/>
                    <a:gd name="T12" fmla="*/ 1488 w 102"/>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3">
                      <a:moveTo>
                        <a:pt x="95" y="0"/>
                      </a:moveTo>
                      <a:cubicBezTo>
                        <a:pt x="47" y="0"/>
                        <a:pt x="47" y="0"/>
                        <a:pt x="47" y="0"/>
                      </a:cubicBezTo>
                      <a:cubicBezTo>
                        <a:pt x="13" y="0"/>
                        <a:pt x="13" y="0"/>
                        <a:pt x="13" y="0"/>
                      </a:cubicBezTo>
                      <a:cubicBezTo>
                        <a:pt x="8" y="4"/>
                        <a:pt x="3" y="8"/>
                        <a:pt x="0" y="13"/>
                      </a:cubicBezTo>
                      <a:cubicBezTo>
                        <a:pt x="95" y="13"/>
                        <a:pt x="95" y="13"/>
                        <a:pt x="95" y="13"/>
                      </a:cubicBezTo>
                      <a:cubicBezTo>
                        <a:pt x="99" y="13"/>
                        <a:pt x="102" y="10"/>
                        <a:pt x="102" y="6"/>
                      </a:cubicBezTo>
                      <a:cubicBezTo>
                        <a:pt x="102" y="3"/>
                        <a:pt x="99" y="0"/>
                        <a:pt x="95" y="0"/>
                      </a:cubicBez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5" name="Freeform 123"/>
                <p:cNvSpPr>
                  <a:spLocks/>
                </p:cNvSpPr>
                <p:nvPr/>
              </p:nvSpPr>
              <p:spPr bwMode="auto">
                <a:xfrm>
                  <a:off x="1412" y="3133"/>
                  <a:ext cx="223" cy="32"/>
                </a:xfrm>
                <a:custGeom>
                  <a:avLst/>
                  <a:gdLst>
                    <a:gd name="T0" fmla="*/ 95 w 89"/>
                    <a:gd name="T1" fmla="*/ 227 h 12"/>
                    <a:gd name="T2" fmla="*/ 772 w 89"/>
                    <a:gd name="T3" fmla="*/ 227 h 12"/>
                    <a:gd name="T4" fmla="*/ 1401 w 89"/>
                    <a:gd name="T5" fmla="*/ 0 h 12"/>
                    <a:gd name="T6" fmla="*/ 930 w 89"/>
                    <a:gd name="T7" fmla="*/ 0 h 12"/>
                    <a:gd name="T8" fmla="*/ 95 w 89"/>
                    <a:gd name="T9" fmla="*/ 0 h 12"/>
                    <a:gd name="T10" fmla="*/ 0 w 89"/>
                    <a:gd name="T11" fmla="*/ 115 h 12"/>
                    <a:gd name="T12" fmla="*/ 95 w 89"/>
                    <a:gd name="T13" fmla="*/ 22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2">
                      <a:moveTo>
                        <a:pt x="6" y="12"/>
                      </a:moveTo>
                      <a:cubicBezTo>
                        <a:pt x="49" y="12"/>
                        <a:pt x="49" y="12"/>
                        <a:pt x="49" y="12"/>
                      </a:cubicBezTo>
                      <a:cubicBezTo>
                        <a:pt x="64" y="7"/>
                        <a:pt x="77" y="3"/>
                        <a:pt x="89" y="0"/>
                      </a:cubicBezTo>
                      <a:cubicBezTo>
                        <a:pt x="59" y="0"/>
                        <a:pt x="59" y="0"/>
                        <a:pt x="59" y="0"/>
                      </a:cubicBezTo>
                      <a:cubicBezTo>
                        <a:pt x="6" y="0"/>
                        <a:pt x="6" y="0"/>
                        <a:pt x="6" y="0"/>
                      </a:cubicBezTo>
                      <a:cubicBezTo>
                        <a:pt x="3" y="0"/>
                        <a:pt x="0" y="2"/>
                        <a:pt x="0" y="6"/>
                      </a:cubicBezTo>
                      <a:cubicBezTo>
                        <a:pt x="0" y="9"/>
                        <a:pt x="3" y="12"/>
                        <a:pt x="6" y="12"/>
                      </a:cubicBez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6" name="Freeform 124"/>
                <p:cNvSpPr>
                  <a:spLocks/>
                </p:cNvSpPr>
                <p:nvPr/>
              </p:nvSpPr>
              <p:spPr bwMode="auto">
                <a:xfrm>
                  <a:off x="1727" y="3003"/>
                  <a:ext cx="198" cy="34"/>
                </a:xfrm>
                <a:custGeom>
                  <a:avLst/>
                  <a:gdLst>
                    <a:gd name="T0" fmla="*/ 1150 w 79"/>
                    <a:gd name="T1" fmla="*/ 233 h 13"/>
                    <a:gd name="T2" fmla="*/ 1243 w 79"/>
                    <a:gd name="T3" fmla="*/ 110 h 13"/>
                    <a:gd name="T4" fmla="*/ 1150 w 79"/>
                    <a:gd name="T5" fmla="*/ 0 h 13"/>
                    <a:gd name="T6" fmla="*/ 0 w 79"/>
                    <a:gd name="T7" fmla="*/ 0 h 13"/>
                    <a:gd name="T8" fmla="*/ 0 w 79"/>
                    <a:gd name="T9" fmla="*/ 233 h 13"/>
                    <a:gd name="T10" fmla="*/ 1150 w 79"/>
                    <a:gd name="T11" fmla="*/ 233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3">
                      <a:moveTo>
                        <a:pt x="73" y="13"/>
                      </a:moveTo>
                      <a:cubicBezTo>
                        <a:pt x="77" y="13"/>
                        <a:pt x="79" y="10"/>
                        <a:pt x="79" y="6"/>
                      </a:cubicBezTo>
                      <a:cubicBezTo>
                        <a:pt x="79" y="3"/>
                        <a:pt x="77" y="0"/>
                        <a:pt x="73" y="0"/>
                      </a:cubicBezTo>
                      <a:cubicBezTo>
                        <a:pt x="0" y="0"/>
                        <a:pt x="0" y="0"/>
                        <a:pt x="0" y="0"/>
                      </a:cubicBezTo>
                      <a:cubicBezTo>
                        <a:pt x="0" y="13"/>
                        <a:pt x="0" y="13"/>
                        <a:pt x="0" y="13"/>
                      </a:cubicBezTo>
                      <a:lnTo>
                        <a:pt x="73" y="13"/>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7" name="Freeform 125"/>
                <p:cNvSpPr>
                  <a:spLocks/>
                </p:cNvSpPr>
                <p:nvPr/>
              </p:nvSpPr>
              <p:spPr bwMode="auto">
                <a:xfrm>
                  <a:off x="1617" y="3067"/>
                  <a:ext cx="210" cy="32"/>
                </a:xfrm>
                <a:custGeom>
                  <a:avLst/>
                  <a:gdLst>
                    <a:gd name="T0" fmla="*/ 0 w 84"/>
                    <a:gd name="T1" fmla="*/ 0 h 12"/>
                    <a:gd name="T2" fmla="*/ 0 w 84"/>
                    <a:gd name="T3" fmla="*/ 227 h 12"/>
                    <a:gd name="T4" fmla="*/ 1220 w 84"/>
                    <a:gd name="T5" fmla="*/ 227 h 12"/>
                    <a:gd name="T6" fmla="*/ 1313 w 84"/>
                    <a:gd name="T7" fmla="*/ 115 h 12"/>
                    <a:gd name="T8" fmla="*/ 1220 w 84"/>
                    <a:gd name="T9" fmla="*/ 0 h 12"/>
                    <a:gd name="T10" fmla="*/ 0 w 8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12">
                      <a:moveTo>
                        <a:pt x="0" y="0"/>
                      </a:moveTo>
                      <a:cubicBezTo>
                        <a:pt x="0" y="12"/>
                        <a:pt x="0" y="12"/>
                        <a:pt x="0" y="12"/>
                      </a:cubicBezTo>
                      <a:cubicBezTo>
                        <a:pt x="78" y="12"/>
                        <a:pt x="78" y="12"/>
                        <a:pt x="78" y="12"/>
                      </a:cubicBezTo>
                      <a:cubicBezTo>
                        <a:pt x="81" y="12"/>
                        <a:pt x="84" y="10"/>
                        <a:pt x="84" y="6"/>
                      </a:cubicBezTo>
                      <a:cubicBezTo>
                        <a:pt x="84" y="3"/>
                        <a:pt x="81" y="0"/>
                        <a:pt x="78" y="0"/>
                      </a:cubicBezTo>
                      <a:lnTo>
                        <a:pt x="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8" name="Freeform 126"/>
                <p:cNvSpPr>
                  <a:spLocks/>
                </p:cNvSpPr>
                <p:nvPr/>
              </p:nvSpPr>
              <p:spPr bwMode="auto">
                <a:xfrm>
                  <a:off x="1532" y="3133"/>
                  <a:ext cx="103" cy="32"/>
                </a:xfrm>
                <a:custGeom>
                  <a:avLst/>
                  <a:gdLst>
                    <a:gd name="T0" fmla="*/ 0 w 41"/>
                    <a:gd name="T1" fmla="*/ 0 h 12"/>
                    <a:gd name="T2" fmla="*/ 0 w 41"/>
                    <a:gd name="T3" fmla="*/ 227 h 12"/>
                    <a:gd name="T4" fmla="*/ 20 w 41"/>
                    <a:gd name="T5" fmla="*/ 227 h 12"/>
                    <a:gd name="T6" fmla="*/ 651 w 41"/>
                    <a:gd name="T7" fmla="*/ 0 h 12"/>
                    <a:gd name="T8" fmla="*/ 0 w 4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2">
                      <a:moveTo>
                        <a:pt x="0" y="0"/>
                      </a:moveTo>
                      <a:cubicBezTo>
                        <a:pt x="0" y="12"/>
                        <a:pt x="0" y="12"/>
                        <a:pt x="0" y="12"/>
                      </a:cubicBezTo>
                      <a:cubicBezTo>
                        <a:pt x="1" y="12"/>
                        <a:pt x="1" y="12"/>
                        <a:pt x="1" y="12"/>
                      </a:cubicBezTo>
                      <a:cubicBezTo>
                        <a:pt x="16" y="7"/>
                        <a:pt x="29" y="3"/>
                        <a:pt x="41"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9" name="Freeform 127"/>
                <p:cNvSpPr>
                  <a:spLocks/>
                </p:cNvSpPr>
                <p:nvPr/>
              </p:nvSpPr>
              <p:spPr bwMode="auto">
                <a:xfrm>
                  <a:off x="1795" y="2936"/>
                  <a:ext cx="135" cy="35"/>
                </a:xfrm>
                <a:custGeom>
                  <a:avLst/>
                  <a:gdLst>
                    <a:gd name="T0" fmla="*/ 0 w 54"/>
                    <a:gd name="T1" fmla="*/ 253 h 13"/>
                    <a:gd name="T2" fmla="*/ 738 w 54"/>
                    <a:gd name="T3" fmla="*/ 253 h 13"/>
                    <a:gd name="T4" fmla="*/ 845 w 54"/>
                    <a:gd name="T5" fmla="*/ 116 h 13"/>
                    <a:gd name="T6" fmla="*/ 738 w 54"/>
                    <a:gd name="T7" fmla="*/ 0 h 13"/>
                    <a:gd name="T8" fmla="*/ 0 w 54"/>
                    <a:gd name="T9" fmla="*/ 0 h 13"/>
                    <a:gd name="T10" fmla="*/ 0 w 54"/>
                    <a:gd name="T11" fmla="*/ 253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3">
                      <a:moveTo>
                        <a:pt x="0" y="13"/>
                      </a:moveTo>
                      <a:cubicBezTo>
                        <a:pt x="47" y="13"/>
                        <a:pt x="47" y="13"/>
                        <a:pt x="47" y="13"/>
                      </a:cubicBezTo>
                      <a:cubicBezTo>
                        <a:pt x="51" y="13"/>
                        <a:pt x="54" y="10"/>
                        <a:pt x="54" y="6"/>
                      </a:cubicBezTo>
                      <a:cubicBezTo>
                        <a:pt x="54" y="3"/>
                        <a:pt x="51" y="0"/>
                        <a:pt x="47" y="0"/>
                      </a:cubicBezTo>
                      <a:cubicBezTo>
                        <a:pt x="0" y="0"/>
                        <a:pt x="0" y="0"/>
                        <a:pt x="0" y="0"/>
                      </a:cubicBezTo>
                      <a:lnTo>
                        <a:pt x="0" y="13"/>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0" name="Freeform 128"/>
                <p:cNvSpPr>
                  <a:spLocks/>
                </p:cNvSpPr>
                <p:nvPr/>
              </p:nvSpPr>
              <p:spPr bwMode="auto">
                <a:xfrm>
                  <a:off x="1405" y="3072"/>
                  <a:ext cx="370" cy="24"/>
                </a:xfrm>
                <a:custGeom>
                  <a:avLst/>
                  <a:gdLst>
                    <a:gd name="T0" fmla="*/ 113 w 148"/>
                    <a:gd name="T1" fmla="*/ 0 h 9"/>
                    <a:gd name="T2" fmla="*/ 2313 w 148"/>
                    <a:gd name="T3" fmla="*/ 0 h 9"/>
                    <a:gd name="T4" fmla="*/ 813 w 148"/>
                    <a:gd name="T5" fmla="*/ 35 h 9"/>
                    <a:gd name="T6" fmla="*/ 50 w 148"/>
                    <a:gd name="T7" fmla="*/ 136 h 9"/>
                    <a:gd name="T8" fmla="*/ 113 w 14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9">
                      <a:moveTo>
                        <a:pt x="7" y="0"/>
                      </a:moveTo>
                      <a:cubicBezTo>
                        <a:pt x="148" y="0"/>
                        <a:pt x="148" y="0"/>
                        <a:pt x="148" y="0"/>
                      </a:cubicBezTo>
                      <a:cubicBezTo>
                        <a:pt x="142" y="0"/>
                        <a:pt x="91" y="1"/>
                        <a:pt x="52" y="2"/>
                      </a:cubicBezTo>
                      <a:cubicBezTo>
                        <a:pt x="27" y="3"/>
                        <a:pt x="4" y="5"/>
                        <a:pt x="3" y="7"/>
                      </a:cubicBezTo>
                      <a:cubicBezTo>
                        <a:pt x="2" y="9"/>
                        <a:pt x="0"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1" name="Freeform 129"/>
                <p:cNvSpPr>
                  <a:spLocks/>
                </p:cNvSpPr>
                <p:nvPr/>
              </p:nvSpPr>
              <p:spPr bwMode="auto">
                <a:xfrm>
                  <a:off x="1530" y="3005"/>
                  <a:ext cx="367" cy="24"/>
                </a:xfrm>
                <a:custGeom>
                  <a:avLst/>
                  <a:gdLst>
                    <a:gd name="T0" fmla="*/ 92 w 147"/>
                    <a:gd name="T1" fmla="*/ 21 h 9"/>
                    <a:gd name="T2" fmla="*/ 2287 w 147"/>
                    <a:gd name="T3" fmla="*/ 21 h 9"/>
                    <a:gd name="T4" fmla="*/ 791 w 147"/>
                    <a:gd name="T5" fmla="*/ 56 h 9"/>
                    <a:gd name="T6" fmla="*/ 42 w 147"/>
                    <a:gd name="T7" fmla="*/ 149 h 9"/>
                    <a:gd name="T8" fmla="*/ 92 w 147"/>
                    <a:gd name="T9" fmla="*/ 21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1"/>
                      </a:moveTo>
                      <a:cubicBezTo>
                        <a:pt x="147" y="1"/>
                        <a:pt x="147" y="1"/>
                        <a:pt x="147" y="1"/>
                      </a:cubicBezTo>
                      <a:cubicBezTo>
                        <a:pt x="141" y="0"/>
                        <a:pt x="91" y="1"/>
                        <a:pt x="51" y="3"/>
                      </a:cubicBezTo>
                      <a:cubicBezTo>
                        <a:pt x="27" y="4"/>
                        <a:pt x="4" y="5"/>
                        <a:pt x="3" y="8"/>
                      </a:cubicBezTo>
                      <a:cubicBezTo>
                        <a:pt x="2" y="9"/>
                        <a:pt x="0" y="1"/>
                        <a:pt x="6"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2" name="Freeform 130"/>
                <p:cNvSpPr>
                  <a:spLocks/>
                </p:cNvSpPr>
                <p:nvPr/>
              </p:nvSpPr>
              <p:spPr bwMode="auto">
                <a:xfrm>
                  <a:off x="1415" y="3136"/>
                  <a:ext cx="195" cy="24"/>
                </a:xfrm>
                <a:custGeom>
                  <a:avLst/>
                  <a:gdLst>
                    <a:gd name="T0" fmla="*/ 95 w 78"/>
                    <a:gd name="T1" fmla="*/ 0 h 9"/>
                    <a:gd name="T2" fmla="*/ 1208 w 78"/>
                    <a:gd name="T3" fmla="*/ 0 h 9"/>
                    <a:gd name="T4" fmla="*/ 595 w 78"/>
                    <a:gd name="T5" fmla="*/ 35 h 9"/>
                    <a:gd name="T6" fmla="*/ 50 w 78"/>
                    <a:gd name="T7" fmla="*/ 136 h 9"/>
                    <a:gd name="T8" fmla="*/ 95 w 7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0"/>
                      </a:moveTo>
                      <a:cubicBezTo>
                        <a:pt x="77" y="0"/>
                        <a:pt x="77" y="0"/>
                        <a:pt x="77" y="0"/>
                      </a:cubicBezTo>
                      <a:cubicBezTo>
                        <a:pt x="71" y="0"/>
                        <a:pt x="78" y="1"/>
                        <a:pt x="38" y="2"/>
                      </a:cubicBezTo>
                      <a:cubicBezTo>
                        <a:pt x="13" y="3"/>
                        <a:pt x="3"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3" name="Freeform 131"/>
                <p:cNvSpPr>
                  <a:spLocks/>
                </p:cNvSpPr>
                <p:nvPr/>
              </p:nvSpPr>
              <p:spPr bwMode="auto">
                <a:xfrm>
                  <a:off x="1732" y="2941"/>
                  <a:ext cx="170" cy="11"/>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1" y="2"/>
                        <a:pt x="10"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4" name="Freeform 132"/>
                <p:cNvSpPr>
                  <a:spLocks/>
                </p:cNvSpPr>
                <p:nvPr/>
              </p:nvSpPr>
              <p:spPr bwMode="auto">
                <a:xfrm>
                  <a:off x="1405" y="3067"/>
                  <a:ext cx="422" cy="32"/>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3"/>
                        <a:pt x="0" y="6"/>
                      </a:cubicBezTo>
                      <a:cubicBezTo>
                        <a:pt x="0" y="10"/>
                        <a:pt x="3" y="12"/>
                        <a:pt x="7" y="12"/>
                      </a:cubicBezTo>
                      <a:cubicBezTo>
                        <a:pt x="163" y="12"/>
                        <a:pt x="163" y="12"/>
                        <a:pt x="163" y="12"/>
                      </a:cubicBezTo>
                      <a:cubicBezTo>
                        <a:pt x="166" y="12"/>
                        <a:pt x="169" y="10"/>
                        <a:pt x="169" y="6"/>
                      </a:cubicBezTo>
                      <a:cubicBezTo>
                        <a:pt x="169" y="3"/>
                        <a:pt x="166" y="0"/>
                        <a:pt x="163" y="0"/>
                      </a:cubicBezTo>
                      <a:lnTo>
                        <a:pt x="85"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75" name="Freeform 133"/>
                <p:cNvSpPr>
                  <a:spLocks/>
                </p:cNvSpPr>
                <p:nvPr/>
              </p:nvSpPr>
              <p:spPr bwMode="auto">
                <a:xfrm>
                  <a:off x="1530" y="3003"/>
                  <a:ext cx="395" cy="34"/>
                </a:xfrm>
                <a:custGeom>
                  <a:avLst/>
                  <a:gdLst>
                    <a:gd name="T0" fmla="*/ 1238 w 158"/>
                    <a:gd name="T1" fmla="*/ 0 h 13"/>
                    <a:gd name="T2" fmla="*/ 95 w 158"/>
                    <a:gd name="T3" fmla="*/ 0 h 13"/>
                    <a:gd name="T4" fmla="*/ 0 w 158"/>
                    <a:gd name="T5" fmla="*/ 110 h 13"/>
                    <a:gd name="T6" fmla="*/ 95 w 158"/>
                    <a:gd name="T7" fmla="*/ 233 h 13"/>
                    <a:gd name="T8" fmla="*/ 2375 w 158"/>
                    <a:gd name="T9" fmla="*/ 233 h 13"/>
                    <a:gd name="T10" fmla="*/ 2470 w 158"/>
                    <a:gd name="T11" fmla="*/ 110 h 13"/>
                    <a:gd name="T12" fmla="*/ 2375 w 158"/>
                    <a:gd name="T13" fmla="*/ 0 h 13"/>
                    <a:gd name="T14" fmla="*/ 1238 w 158"/>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3">
                      <a:moveTo>
                        <a:pt x="79" y="0"/>
                      </a:moveTo>
                      <a:cubicBezTo>
                        <a:pt x="6" y="0"/>
                        <a:pt x="6" y="0"/>
                        <a:pt x="6" y="0"/>
                      </a:cubicBezTo>
                      <a:cubicBezTo>
                        <a:pt x="3" y="0"/>
                        <a:pt x="0" y="3"/>
                        <a:pt x="0" y="6"/>
                      </a:cubicBezTo>
                      <a:cubicBezTo>
                        <a:pt x="0" y="10"/>
                        <a:pt x="3" y="13"/>
                        <a:pt x="6" y="13"/>
                      </a:cubicBezTo>
                      <a:cubicBezTo>
                        <a:pt x="152" y="13"/>
                        <a:pt x="152" y="13"/>
                        <a:pt x="152" y="13"/>
                      </a:cubicBezTo>
                      <a:cubicBezTo>
                        <a:pt x="156" y="13"/>
                        <a:pt x="158" y="10"/>
                        <a:pt x="158" y="6"/>
                      </a:cubicBezTo>
                      <a:cubicBezTo>
                        <a:pt x="158" y="3"/>
                        <a:pt x="156" y="0"/>
                        <a:pt x="152" y="0"/>
                      </a:cubicBezTo>
                      <a:lnTo>
                        <a:pt x="79"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76" name="Freeform 134"/>
                <p:cNvSpPr>
                  <a:spLocks/>
                </p:cNvSpPr>
                <p:nvPr/>
              </p:nvSpPr>
              <p:spPr bwMode="auto">
                <a:xfrm>
                  <a:off x="1675" y="2936"/>
                  <a:ext cx="255" cy="35"/>
                </a:xfrm>
                <a:custGeom>
                  <a:avLst/>
                  <a:gdLst>
                    <a:gd name="T0" fmla="*/ 1488 w 102"/>
                    <a:gd name="T1" fmla="*/ 0 h 13"/>
                    <a:gd name="T2" fmla="*/ 738 w 102"/>
                    <a:gd name="T3" fmla="*/ 0 h 13"/>
                    <a:gd name="T4" fmla="*/ 208 w 102"/>
                    <a:gd name="T5" fmla="*/ 0 h 13"/>
                    <a:gd name="T6" fmla="*/ 0 w 102"/>
                    <a:gd name="T7" fmla="*/ 253 h 13"/>
                    <a:gd name="T8" fmla="*/ 1488 w 102"/>
                    <a:gd name="T9" fmla="*/ 253 h 13"/>
                    <a:gd name="T10" fmla="*/ 1595 w 102"/>
                    <a:gd name="T11" fmla="*/ 116 h 13"/>
                    <a:gd name="T12" fmla="*/ 1488 w 102"/>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3">
                      <a:moveTo>
                        <a:pt x="95" y="0"/>
                      </a:moveTo>
                      <a:cubicBezTo>
                        <a:pt x="47" y="0"/>
                        <a:pt x="47" y="0"/>
                        <a:pt x="47" y="0"/>
                      </a:cubicBezTo>
                      <a:cubicBezTo>
                        <a:pt x="13" y="0"/>
                        <a:pt x="13" y="0"/>
                        <a:pt x="13" y="0"/>
                      </a:cubicBezTo>
                      <a:cubicBezTo>
                        <a:pt x="8" y="4"/>
                        <a:pt x="3" y="8"/>
                        <a:pt x="0" y="13"/>
                      </a:cubicBezTo>
                      <a:cubicBezTo>
                        <a:pt x="95" y="13"/>
                        <a:pt x="95" y="13"/>
                        <a:pt x="95" y="13"/>
                      </a:cubicBezTo>
                      <a:cubicBezTo>
                        <a:pt x="99" y="13"/>
                        <a:pt x="102" y="10"/>
                        <a:pt x="102" y="6"/>
                      </a:cubicBezTo>
                      <a:cubicBezTo>
                        <a:pt x="102" y="3"/>
                        <a:pt x="99"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77" name="Freeform 135"/>
                <p:cNvSpPr>
                  <a:spLocks/>
                </p:cNvSpPr>
                <p:nvPr/>
              </p:nvSpPr>
              <p:spPr bwMode="auto">
                <a:xfrm>
                  <a:off x="1412" y="3133"/>
                  <a:ext cx="223" cy="32"/>
                </a:xfrm>
                <a:custGeom>
                  <a:avLst/>
                  <a:gdLst>
                    <a:gd name="T0" fmla="*/ 95 w 89"/>
                    <a:gd name="T1" fmla="*/ 227 h 12"/>
                    <a:gd name="T2" fmla="*/ 772 w 89"/>
                    <a:gd name="T3" fmla="*/ 227 h 12"/>
                    <a:gd name="T4" fmla="*/ 1401 w 89"/>
                    <a:gd name="T5" fmla="*/ 0 h 12"/>
                    <a:gd name="T6" fmla="*/ 930 w 89"/>
                    <a:gd name="T7" fmla="*/ 0 h 12"/>
                    <a:gd name="T8" fmla="*/ 95 w 89"/>
                    <a:gd name="T9" fmla="*/ 0 h 12"/>
                    <a:gd name="T10" fmla="*/ 0 w 89"/>
                    <a:gd name="T11" fmla="*/ 115 h 12"/>
                    <a:gd name="T12" fmla="*/ 95 w 89"/>
                    <a:gd name="T13" fmla="*/ 22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2">
                      <a:moveTo>
                        <a:pt x="6" y="12"/>
                      </a:moveTo>
                      <a:cubicBezTo>
                        <a:pt x="49" y="12"/>
                        <a:pt x="49" y="12"/>
                        <a:pt x="49" y="12"/>
                      </a:cubicBezTo>
                      <a:cubicBezTo>
                        <a:pt x="64" y="7"/>
                        <a:pt x="77" y="3"/>
                        <a:pt x="89" y="0"/>
                      </a:cubicBezTo>
                      <a:cubicBezTo>
                        <a:pt x="59" y="0"/>
                        <a:pt x="59" y="0"/>
                        <a:pt x="59" y="0"/>
                      </a:cubicBezTo>
                      <a:cubicBezTo>
                        <a:pt x="6" y="0"/>
                        <a:pt x="6" y="0"/>
                        <a:pt x="6" y="0"/>
                      </a:cubicBezTo>
                      <a:cubicBezTo>
                        <a:pt x="3" y="0"/>
                        <a:pt x="0" y="2"/>
                        <a:pt x="0" y="6"/>
                      </a:cubicBezTo>
                      <a:cubicBezTo>
                        <a:pt x="0" y="9"/>
                        <a:pt x="3" y="12"/>
                        <a:pt x="6" y="12"/>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78" name="Freeform 136"/>
                <p:cNvSpPr>
                  <a:spLocks/>
                </p:cNvSpPr>
                <p:nvPr/>
              </p:nvSpPr>
              <p:spPr bwMode="auto">
                <a:xfrm>
                  <a:off x="1405" y="3704"/>
                  <a:ext cx="422" cy="35"/>
                </a:xfrm>
                <a:custGeom>
                  <a:avLst/>
                  <a:gdLst>
                    <a:gd name="T0" fmla="*/ 1321 w 169"/>
                    <a:gd name="T1" fmla="*/ 0 h 13"/>
                    <a:gd name="T2" fmla="*/ 105 w 169"/>
                    <a:gd name="T3" fmla="*/ 0 h 13"/>
                    <a:gd name="T4" fmla="*/ 0 w 169"/>
                    <a:gd name="T5" fmla="*/ 116 h 13"/>
                    <a:gd name="T6" fmla="*/ 105 w 169"/>
                    <a:gd name="T7" fmla="*/ 253 h 13"/>
                    <a:gd name="T8" fmla="*/ 2537 w 169"/>
                    <a:gd name="T9" fmla="*/ 253 h 13"/>
                    <a:gd name="T10" fmla="*/ 2632 w 169"/>
                    <a:gd name="T11" fmla="*/ 116 h 13"/>
                    <a:gd name="T12" fmla="*/ 2537 w 169"/>
                    <a:gd name="T13" fmla="*/ 0 h 13"/>
                    <a:gd name="T14" fmla="*/ 1321 w 16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3">
                      <a:moveTo>
                        <a:pt x="85" y="0"/>
                      </a:moveTo>
                      <a:cubicBezTo>
                        <a:pt x="7" y="0"/>
                        <a:pt x="7" y="0"/>
                        <a:pt x="7" y="0"/>
                      </a:cubicBezTo>
                      <a:cubicBezTo>
                        <a:pt x="3" y="0"/>
                        <a:pt x="0" y="3"/>
                        <a:pt x="0" y="6"/>
                      </a:cubicBezTo>
                      <a:cubicBezTo>
                        <a:pt x="0" y="10"/>
                        <a:pt x="3" y="13"/>
                        <a:pt x="7" y="13"/>
                      </a:cubicBezTo>
                      <a:cubicBezTo>
                        <a:pt x="163" y="13"/>
                        <a:pt x="163" y="13"/>
                        <a:pt x="163" y="13"/>
                      </a:cubicBezTo>
                      <a:cubicBezTo>
                        <a:pt x="166" y="13"/>
                        <a:pt x="169" y="10"/>
                        <a:pt x="169" y="6"/>
                      </a:cubicBezTo>
                      <a:cubicBezTo>
                        <a:pt x="169" y="3"/>
                        <a:pt x="166" y="0"/>
                        <a:pt x="163" y="0"/>
                      </a:cubicBezTo>
                      <a:lnTo>
                        <a:pt x="85"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9" name="Freeform 137"/>
                <p:cNvSpPr>
                  <a:spLocks/>
                </p:cNvSpPr>
                <p:nvPr/>
              </p:nvSpPr>
              <p:spPr bwMode="auto">
                <a:xfrm>
                  <a:off x="1530" y="3640"/>
                  <a:ext cx="395" cy="35"/>
                </a:xfrm>
                <a:custGeom>
                  <a:avLst/>
                  <a:gdLst>
                    <a:gd name="T0" fmla="*/ 1238 w 158"/>
                    <a:gd name="T1" fmla="*/ 0 h 13"/>
                    <a:gd name="T2" fmla="*/ 95 w 158"/>
                    <a:gd name="T3" fmla="*/ 0 h 13"/>
                    <a:gd name="T4" fmla="*/ 0 w 158"/>
                    <a:gd name="T5" fmla="*/ 137 h 13"/>
                    <a:gd name="T6" fmla="*/ 95 w 158"/>
                    <a:gd name="T7" fmla="*/ 253 h 13"/>
                    <a:gd name="T8" fmla="*/ 2375 w 158"/>
                    <a:gd name="T9" fmla="*/ 253 h 13"/>
                    <a:gd name="T10" fmla="*/ 2470 w 158"/>
                    <a:gd name="T11" fmla="*/ 137 h 13"/>
                    <a:gd name="T12" fmla="*/ 2375 w 158"/>
                    <a:gd name="T13" fmla="*/ 0 h 13"/>
                    <a:gd name="T14" fmla="*/ 1238 w 158"/>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3">
                      <a:moveTo>
                        <a:pt x="79" y="0"/>
                      </a:moveTo>
                      <a:cubicBezTo>
                        <a:pt x="6" y="0"/>
                        <a:pt x="6" y="0"/>
                        <a:pt x="6" y="0"/>
                      </a:cubicBezTo>
                      <a:cubicBezTo>
                        <a:pt x="3" y="0"/>
                        <a:pt x="0" y="3"/>
                        <a:pt x="0" y="7"/>
                      </a:cubicBezTo>
                      <a:cubicBezTo>
                        <a:pt x="0" y="10"/>
                        <a:pt x="3" y="13"/>
                        <a:pt x="6" y="13"/>
                      </a:cubicBezTo>
                      <a:cubicBezTo>
                        <a:pt x="152" y="13"/>
                        <a:pt x="152" y="13"/>
                        <a:pt x="152" y="13"/>
                      </a:cubicBezTo>
                      <a:cubicBezTo>
                        <a:pt x="156" y="13"/>
                        <a:pt x="158" y="10"/>
                        <a:pt x="158" y="7"/>
                      </a:cubicBezTo>
                      <a:cubicBezTo>
                        <a:pt x="158" y="3"/>
                        <a:pt x="156" y="0"/>
                        <a:pt x="152" y="0"/>
                      </a:cubicBezTo>
                      <a:lnTo>
                        <a:pt x="79"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0" name="Freeform 138"/>
                <p:cNvSpPr>
                  <a:spLocks/>
                </p:cNvSpPr>
                <p:nvPr/>
              </p:nvSpPr>
              <p:spPr bwMode="auto">
                <a:xfrm>
                  <a:off x="1675" y="3573"/>
                  <a:ext cx="255" cy="35"/>
                </a:xfrm>
                <a:custGeom>
                  <a:avLst/>
                  <a:gdLst>
                    <a:gd name="T0" fmla="*/ 1488 w 102"/>
                    <a:gd name="T1" fmla="*/ 0 h 13"/>
                    <a:gd name="T2" fmla="*/ 738 w 102"/>
                    <a:gd name="T3" fmla="*/ 0 h 13"/>
                    <a:gd name="T4" fmla="*/ 208 w 102"/>
                    <a:gd name="T5" fmla="*/ 0 h 13"/>
                    <a:gd name="T6" fmla="*/ 0 w 102"/>
                    <a:gd name="T7" fmla="*/ 253 h 13"/>
                    <a:gd name="T8" fmla="*/ 1488 w 102"/>
                    <a:gd name="T9" fmla="*/ 253 h 13"/>
                    <a:gd name="T10" fmla="*/ 1595 w 102"/>
                    <a:gd name="T11" fmla="*/ 137 h 13"/>
                    <a:gd name="T12" fmla="*/ 1488 w 102"/>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3">
                      <a:moveTo>
                        <a:pt x="95" y="0"/>
                      </a:moveTo>
                      <a:cubicBezTo>
                        <a:pt x="47" y="0"/>
                        <a:pt x="47" y="0"/>
                        <a:pt x="47" y="0"/>
                      </a:cubicBezTo>
                      <a:cubicBezTo>
                        <a:pt x="13" y="0"/>
                        <a:pt x="13" y="0"/>
                        <a:pt x="13" y="0"/>
                      </a:cubicBezTo>
                      <a:cubicBezTo>
                        <a:pt x="8" y="4"/>
                        <a:pt x="3" y="9"/>
                        <a:pt x="0" y="13"/>
                      </a:cubicBezTo>
                      <a:cubicBezTo>
                        <a:pt x="95" y="13"/>
                        <a:pt x="95" y="13"/>
                        <a:pt x="95" y="13"/>
                      </a:cubicBezTo>
                      <a:cubicBezTo>
                        <a:pt x="99" y="13"/>
                        <a:pt x="102" y="10"/>
                        <a:pt x="102" y="7"/>
                      </a:cubicBezTo>
                      <a:cubicBezTo>
                        <a:pt x="102" y="3"/>
                        <a:pt x="99" y="0"/>
                        <a:pt x="95" y="0"/>
                      </a:cubicBez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1" name="Freeform 139"/>
                <p:cNvSpPr>
                  <a:spLocks/>
                </p:cNvSpPr>
                <p:nvPr/>
              </p:nvSpPr>
              <p:spPr bwMode="auto">
                <a:xfrm>
                  <a:off x="1412" y="3771"/>
                  <a:ext cx="223" cy="32"/>
                </a:xfrm>
                <a:custGeom>
                  <a:avLst/>
                  <a:gdLst>
                    <a:gd name="T0" fmla="*/ 95 w 89"/>
                    <a:gd name="T1" fmla="*/ 227 h 12"/>
                    <a:gd name="T2" fmla="*/ 772 w 89"/>
                    <a:gd name="T3" fmla="*/ 227 h 12"/>
                    <a:gd name="T4" fmla="*/ 1401 w 89"/>
                    <a:gd name="T5" fmla="*/ 0 h 12"/>
                    <a:gd name="T6" fmla="*/ 930 w 89"/>
                    <a:gd name="T7" fmla="*/ 0 h 12"/>
                    <a:gd name="T8" fmla="*/ 95 w 89"/>
                    <a:gd name="T9" fmla="*/ 0 h 12"/>
                    <a:gd name="T10" fmla="*/ 0 w 89"/>
                    <a:gd name="T11" fmla="*/ 115 h 12"/>
                    <a:gd name="T12" fmla="*/ 95 w 89"/>
                    <a:gd name="T13" fmla="*/ 22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2">
                      <a:moveTo>
                        <a:pt x="6" y="12"/>
                      </a:moveTo>
                      <a:cubicBezTo>
                        <a:pt x="49" y="12"/>
                        <a:pt x="49" y="12"/>
                        <a:pt x="49" y="12"/>
                      </a:cubicBezTo>
                      <a:cubicBezTo>
                        <a:pt x="64" y="8"/>
                        <a:pt x="77" y="4"/>
                        <a:pt x="89" y="0"/>
                      </a:cubicBezTo>
                      <a:cubicBezTo>
                        <a:pt x="59" y="0"/>
                        <a:pt x="59" y="0"/>
                        <a:pt x="59" y="0"/>
                      </a:cubicBezTo>
                      <a:cubicBezTo>
                        <a:pt x="6" y="0"/>
                        <a:pt x="6" y="0"/>
                        <a:pt x="6" y="0"/>
                      </a:cubicBezTo>
                      <a:cubicBezTo>
                        <a:pt x="3" y="0"/>
                        <a:pt x="0" y="3"/>
                        <a:pt x="0" y="6"/>
                      </a:cubicBezTo>
                      <a:cubicBezTo>
                        <a:pt x="0" y="10"/>
                        <a:pt x="3" y="12"/>
                        <a:pt x="6" y="12"/>
                      </a:cubicBez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2" name="Freeform 140"/>
                <p:cNvSpPr>
                  <a:spLocks/>
                </p:cNvSpPr>
                <p:nvPr/>
              </p:nvSpPr>
              <p:spPr bwMode="auto">
                <a:xfrm>
                  <a:off x="1727" y="3640"/>
                  <a:ext cx="198" cy="35"/>
                </a:xfrm>
                <a:custGeom>
                  <a:avLst/>
                  <a:gdLst>
                    <a:gd name="T0" fmla="*/ 1150 w 79"/>
                    <a:gd name="T1" fmla="*/ 253 h 13"/>
                    <a:gd name="T2" fmla="*/ 1243 w 79"/>
                    <a:gd name="T3" fmla="*/ 137 h 13"/>
                    <a:gd name="T4" fmla="*/ 1150 w 79"/>
                    <a:gd name="T5" fmla="*/ 0 h 13"/>
                    <a:gd name="T6" fmla="*/ 0 w 79"/>
                    <a:gd name="T7" fmla="*/ 0 h 13"/>
                    <a:gd name="T8" fmla="*/ 0 w 79"/>
                    <a:gd name="T9" fmla="*/ 253 h 13"/>
                    <a:gd name="T10" fmla="*/ 1150 w 79"/>
                    <a:gd name="T11" fmla="*/ 253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3">
                      <a:moveTo>
                        <a:pt x="73" y="13"/>
                      </a:moveTo>
                      <a:cubicBezTo>
                        <a:pt x="77" y="13"/>
                        <a:pt x="79" y="10"/>
                        <a:pt x="79" y="7"/>
                      </a:cubicBezTo>
                      <a:cubicBezTo>
                        <a:pt x="79" y="3"/>
                        <a:pt x="77" y="0"/>
                        <a:pt x="73" y="0"/>
                      </a:cubicBezTo>
                      <a:cubicBezTo>
                        <a:pt x="0" y="0"/>
                        <a:pt x="0" y="0"/>
                        <a:pt x="0" y="0"/>
                      </a:cubicBezTo>
                      <a:cubicBezTo>
                        <a:pt x="0" y="13"/>
                        <a:pt x="0" y="13"/>
                        <a:pt x="0" y="13"/>
                      </a:cubicBezTo>
                      <a:lnTo>
                        <a:pt x="73" y="13"/>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3" name="Freeform 141"/>
                <p:cNvSpPr>
                  <a:spLocks/>
                </p:cNvSpPr>
                <p:nvPr/>
              </p:nvSpPr>
              <p:spPr bwMode="auto">
                <a:xfrm>
                  <a:off x="1617" y="3704"/>
                  <a:ext cx="210" cy="35"/>
                </a:xfrm>
                <a:custGeom>
                  <a:avLst/>
                  <a:gdLst>
                    <a:gd name="T0" fmla="*/ 0 w 84"/>
                    <a:gd name="T1" fmla="*/ 0 h 13"/>
                    <a:gd name="T2" fmla="*/ 0 w 84"/>
                    <a:gd name="T3" fmla="*/ 253 h 13"/>
                    <a:gd name="T4" fmla="*/ 1220 w 84"/>
                    <a:gd name="T5" fmla="*/ 253 h 13"/>
                    <a:gd name="T6" fmla="*/ 1313 w 84"/>
                    <a:gd name="T7" fmla="*/ 116 h 13"/>
                    <a:gd name="T8" fmla="*/ 1220 w 84"/>
                    <a:gd name="T9" fmla="*/ 0 h 13"/>
                    <a:gd name="T10" fmla="*/ 0 w 84"/>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13">
                      <a:moveTo>
                        <a:pt x="0" y="0"/>
                      </a:moveTo>
                      <a:cubicBezTo>
                        <a:pt x="0" y="13"/>
                        <a:pt x="0" y="13"/>
                        <a:pt x="0" y="13"/>
                      </a:cubicBezTo>
                      <a:cubicBezTo>
                        <a:pt x="78" y="13"/>
                        <a:pt x="78" y="13"/>
                        <a:pt x="78" y="13"/>
                      </a:cubicBezTo>
                      <a:cubicBezTo>
                        <a:pt x="81" y="13"/>
                        <a:pt x="84" y="10"/>
                        <a:pt x="84" y="6"/>
                      </a:cubicBezTo>
                      <a:cubicBezTo>
                        <a:pt x="84" y="3"/>
                        <a:pt x="81" y="0"/>
                        <a:pt x="78" y="0"/>
                      </a:cubicBezTo>
                      <a:lnTo>
                        <a:pt x="0" y="0"/>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4" name="Freeform 142"/>
                <p:cNvSpPr>
                  <a:spLocks/>
                </p:cNvSpPr>
                <p:nvPr/>
              </p:nvSpPr>
              <p:spPr bwMode="auto">
                <a:xfrm>
                  <a:off x="1532" y="3771"/>
                  <a:ext cx="103" cy="32"/>
                </a:xfrm>
                <a:custGeom>
                  <a:avLst/>
                  <a:gdLst>
                    <a:gd name="T0" fmla="*/ 0 w 41"/>
                    <a:gd name="T1" fmla="*/ 0 h 12"/>
                    <a:gd name="T2" fmla="*/ 0 w 41"/>
                    <a:gd name="T3" fmla="*/ 227 h 12"/>
                    <a:gd name="T4" fmla="*/ 20 w 41"/>
                    <a:gd name="T5" fmla="*/ 227 h 12"/>
                    <a:gd name="T6" fmla="*/ 651 w 41"/>
                    <a:gd name="T7" fmla="*/ 0 h 12"/>
                    <a:gd name="T8" fmla="*/ 0 w 4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2">
                      <a:moveTo>
                        <a:pt x="0" y="0"/>
                      </a:moveTo>
                      <a:cubicBezTo>
                        <a:pt x="0" y="12"/>
                        <a:pt x="0" y="12"/>
                        <a:pt x="0" y="12"/>
                      </a:cubicBezTo>
                      <a:cubicBezTo>
                        <a:pt x="1" y="12"/>
                        <a:pt x="1" y="12"/>
                        <a:pt x="1" y="12"/>
                      </a:cubicBezTo>
                      <a:cubicBezTo>
                        <a:pt x="16" y="8"/>
                        <a:pt x="29" y="4"/>
                        <a:pt x="41"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5" name="Freeform 143"/>
                <p:cNvSpPr>
                  <a:spLocks/>
                </p:cNvSpPr>
                <p:nvPr/>
              </p:nvSpPr>
              <p:spPr bwMode="auto">
                <a:xfrm>
                  <a:off x="1795" y="3573"/>
                  <a:ext cx="135" cy="35"/>
                </a:xfrm>
                <a:custGeom>
                  <a:avLst/>
                  <a:gdLst>
                    <a:gd name="T0" fmla="*/ 0 w 54"/>
                    <a:gd name="T1" fmla="*/ 253 h 13"/>
                    <a:gd name="T2" fmla="*/ 738 w 54"/>
                    <a:gd name="T3" fmla="*/ 253 h 13"/>
                    <a:gd name="T4" fmla="*/ 845 w 54"/>
                    <a:gd name="T5" fmla="*/ 137 h 13"/>
                    <a:gd name="T6" fmla="*/ 738 w 54"/>
                    <a:gd name="T7" fmla="*/ 0 h 13"/>
                    <a:gd name="T8" fmla="*/ 0 w 54"/>
                    <a:gd name="T9" fmla="*/ 0 h 13"/>
                    <a:gd name="T10" fmla="*/ 0 w 54"/>
                    <a:gd name="T11" fmla="*/ 253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3">
                      <a:moveTo>
                        <a:pt x="0" y="13"/>
                      </a:moveTo>
                      <a:cubicBezTo>
                        <a:pt x="47" y="13"/>
                        <a:pt x="47" y="13"/>
                        <a:pt x="47" y="13"/>
                      </a:cubicBezTo>
                      <a:cubicBezTo>
                        <a:pt x="51" y="13"/>
                        <a:pt x="54" y="10"/>
                        <a:pt x="54" y="7"/>
                      </a:cubicBezTo>
                      <a:cubicBezTo>
                        <a:pt x="54" y="3"/>
                        <a:pt x="51" y="0"/>
                        <a:pt x="47" y="0"/>
                      </a:cubicBezTo>
                      <a:cubicBezTo>
                        <a:pt x="0" y="0"/>
                        <a:pt x="0" y="0"/>
                        <a:pt x="0" y="0"/>
                      </a:cubicBezTo>
                      <a:lnTo>
                        <a:pt x="0" y="13"/>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6" name="Freeform 144"/>
                <p:cNvSpPr>
                  <a:spLocks/>
                </p:cNvSpPr>
                <p:nvPr/>
              </p:nvSpPr>
              <p:spPr bwMode="auto">
                <a:xfrm>
                  <a:off x="1405" y="3709"/>
                  <a:ext cx="370" cy="24"/>
                </a:xfrm>
                <a:custGeom>
                  <a:avLst/>
                  <a:gdLst>
                    <a:gd name="T0" fmla="*/ 113 w 148"/>
                    <a:gd name="T1" fmla="*/ 0 h 9"/>
                    <a:gd name="T2" fmla="*/ 2313 w 148"/>
                    <a:gd name="T3" fmla="*/ 0 h 9"/>
                    <a:gd name="T4" fmla="*/ 813 w 148"/>
                    <a:gd name="T5" fmla="*/ 56 h 9"/>
                    <a:gd name="T6" fmla="*/ 50 w 148"/>
                    <a:gd name="T7" fmla="*/ 136 h 9"/>
                    <a:gd name="T8" fmla="*/ 113 w 14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9">
                      <a:moveTo>
                        <a:pt x="7" y="0"/>
                      </a:moveTo>
                      <a:cubicBezTo>
                        <a:pt x="148" y="0"/>
                        <a:pt x="148" y="0"/>
                        <a:pt x="148" y="0"/>
                      </a:cubicBezTo>
                      <a:cubicBezTo>
                        <a:pt x="142" y="0"/>
                        <a:pt x="91" y="1"/>
                        <a:pt x="52" y="3"/>
                      </a:cubicBezTo>
                      <a:cubicBezTo>
                        <a:pt x="27" y="4"/>
                        <a:pt x="4" y="5"/>
                        <a:pt x="3" y="7"/>
                      </a:cubicBezTo>
                      <a:cubicBezTo>
                        <a:pt x="2" y="9"/>
                        <a:pt x="0"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7" name="Freeform 145"/>
                <p:cNvSpPr>
                  <a:spLocks/>
                </p:cNvSpPr>
                <p:nvPr/>
              </p:nvSpPr>
              <p:spPr bwMode="auto">
                <a:xfrm>
                  <a:off x="1530" y="3645"/>
                  <a:ext cx="367" cy="24"/>
                </a:xfrm>
                <a:custGeom>
                  <a:avLst/>
                  <a:gdLst>
                    <a:gd name="T0" fmla="*/ 92 w 147"/>
                    <a:gd name="T1" fmla="*/ 0 h 9"/>
                    <a:gd name="T2" fmla="*/ 2287 w 147"/>
                    <a:gd name="T3" fmla="*/ 0 h 9"/>
                    <a:gd name="T4" fmla="*/ 791 w 147"/>
                    <a:gd name="T5" fmla="*/ 35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2"/>
                      </a:cubicBezTo>
                      <a:cubicBezTo>
                        <a:pt x="27" y="3"/>
                        <a:pt x="4"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8" name="Freeform 146"/>
                <p:cNvSpPr>
                  <a:spLocks/>
                </p:cNvSpPr>
                <p:nvPr/>
              </p:nvSpPr>
              <p:spPr bwMode="auto">
                <a:xfrm>
                  <a:off x="1415" y="3773"/>
                  <a:ext cx="195" cy="27"/>
                </a:xfrm>
                <a:custGeom>
                  <a:avLst/>
                  <a:gdLst>
                    <a:gd name="T0" fmla="*/ 95 w 78"/>
                    <a:gd name="T1" fmla="*/ 22 h 10"/>
                    <a:gd name="T2" fmla="*/ 1208 w 78"/>
                    <a:gd name="T3" fmla="*/ 22 h 10"/>
                    <a:gd name="T4" fmla="*/ 595 w 78"/>
                    <a:gd name="T5" fmla="*/ 38 h 10"/>
                    <a:gd name="T6" fmla="*/ 50 w 78"/>
                    <a:gd name="T7" fmla="*/ 159 h 10"/>
                    <a:gd name="T8" fmla="*/ 95 w 78"/>
                    <a:gd name="T9" fmla="*/ 22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0">
                      <a:moveTo>
                        <a:pt x="6" y="1"/>
                      </a:moveTo>
                      <a:cubicBezTo>
                        <a:pt x="77" y="1"/>
                        <a:pt x="77" y="1"/>
                        <a:pt x="77" y="1"/>
                      </a:cubicBezTo>
                      <a:cubicBezTo>
                        <a:pt x="71" y="0"/>
                        <a:pt x="78" y="1"/>
                        <a:pt x="38" y="2"/>
                      </a:cubicBezTo>
                      <a:cubicBezTo>
                        <a:pt x="13" y="3"/>
                        <a:pt x="3" y="5"/>
                        <a:pt x="3" y="8"/>
                      </a:cubicBezTo>
                      <a:cubicBezTo>
                        <a:pt x="2" y="10"/>
                        <a:pt x="0" y="1"/>
                        <a:pt x="6"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9" name="Freeform 147"/>
                <p:cNvSpPr>
                  <a:spLocks/>
                </p:cNvSpPr>
                <p:nvPr/>
              </p:nvSpPr>
              <p:spPr bwMode="auto">
                <a:xfrm>
                  <a:off x="1732" y="3579"/>
                  <a:ext cx="170" cy="10"/>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1" y="2"/>
                        <a:pt x="10"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0" name="Freeform 148"/>
                <p:cNvSpPr>
                  <a:spLocks/>
                </p:cNvSpPr>
                <p:nvPr/>
              </p:nvSpPr>
              <p:spPr bwMode="auto">
                <a:xfrm>
                  <a:off x="1405" y="3704"/>
                  <a:ext cx="422" cy="35"/>
                </a:xfrm>
                <a:custGeom>
                  <a:avLst/>
                  <a:gdLst>
                    <a:gd name="T0" fmla="*/ 1321 w 169"/>
                    <a:gd name="T1" fmla="*/ 0 h 13"/>
                    <a:gd name="T2" fmla="*/ 105 w 169"/>
                    <a:gd name="T3" fmla="*/ 0 h 13"/>
                    <a:gd name="T4" fmla="*/ 0 w 169"/>
                    <a:gd name="T5" fmla="*/ 116 h 13"/>
                    <a:gd name="T6" fmla="*/ 105 w 169"/>
                    <a:gd name="T7" fmla="*/ 253 h 13"/>
                    <a:gd name="T8" fmla="*/ 2537 w 169"/>
                    <a:gd name="T9" fmla="*/ 253 h 13"/>
                    <a:gd name="T10" fmla="*/ 2632 w 169"/>
                    <a:gd name="T11" fmla="*/ 116 h 13"/>
                    <a:gd name="T12" fmla="*/ 2537 w 169"/>
                    <a:gd name="T13" fmla="*/ 0 h 13"/>
                    <a:gd name="T14" fmla="*/ 1321 w 16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3">
                      <a:moveTo>
                        <a:pt x="85" y="0"/>
                      </a:moveTo>
                      <a:cubicBezTo>
                        <a:pt x="7" y="0"/>
                        <a:pt x="7" y="0"/>
                        <a:pt x="7" y="0"/>
                      </a:cubicBezTo>
                      <a:cubicBezTo>
                        <a:pt x="3" y="0"/>
                        <a:pt x="0" y="3"/>
                        <a:pt x="0" y="6"/>
                      </a:cubicBezTo>
                      <a:cubicBezTo>
                        <a:pt x="0" y="10"/>
                        <a:pt x="3" y="13"/>
                        <a:pt x="7" y="13"/>
                      </a:cubicBezTo>
                      <a:cubicBezTo>
                        <a:pt x="163" y="13"/>
                        <a:pt x="163" y="13"/>
                        <a:pt x="163" y="13"/>
                      </a:cubicBezTo>
                      <a:cubicBezTo>
                        <a:pt x="166" y="13"/>
                        <a:pt x="169" y="10"/>
                        <a:pt x="169" y="6"/>
                      </a:cubicBezTo>
                      <a:cubicBezTo>
                        <a:pt x="169" y="3"/>
                        <a:pt x="166" y="0"/>
                        <a:pt x="163" y="0"/>
                      </a:cubicBezTo>
                      <a:lnTo>
                        <a:pt x="85"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91" name="Freeform 149"/>
                <p:cNvSpPr>
                  <a:spLocks/>
                </p:cNvSpPr>
                <p:nvPr/>
              </p:nvSpPr>
              <p:spPr bwMode="auto">
                <a:xfrm>
                  <a:off x="1530" y="3640"/>
                  <a:ext cx="395" cy="35"/>
                </a:xfrm>
                <a:custGeom>
                  <a:avLst/>
                  <a:gdLst>
                    <a:gd name="T0" fmla="*/ 1238 w 158"/>
                    <a:gd name="T1" fmla="*/ 0 h 13"/>
                    <a:gd name="T2" fmla="*/ 95 w 158"/>
                    <a:gd name="T3" fmla="*/ 0 h 13"/>
                    <a:gd name="T4" fmla="*/ 0 w 158"/>
                    <a:gd name="T5" fmla="*/ 137 h 13"/>
                    <a:gd name="T6" fmla="*/ 95 w 158"/>
                    <a:gd name="T7" fmla="*/ 253 h 13"/>
                    <a:gd name="T8" fmla="*/ 2375 w 158"/>
                    <a:gd name="T9" fmla="*/ 253 h 13"/>
                    <a:gd name="T10" fmla="*/ 2470 w 158"/>
                    <a:gd name="T11" fmla="*/ 137 h 13"/>
                    <a:gd name="T12" fmla="*/ 2375 w 158"/>
                    <a:gd name="T13" fmla="*/ 0 h 13"/>
                    <a:gd name="T14" fmla="*/ 1238 w 158"/>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3">
                      <a:moveTo>
                        <a:pt x="79" y="0"/>
                      </a:moveTo>
                      <a:cubicBezTo>
                        <a:pt x="6" y="0"/>
                        <a:pt x="6" y="0"/>
                        <a:pt x="6" y="0"/>
                      </a:cubicBezTo>
                      <a:cubicBezTo>
                        <a:pt x="3" y="0"/>
                        <a:pt x="0" y="3"/>
                        <a:pt x="0" y="7"/>
                      </a:cubicBezTo>
                      <a:cubicBezTo>
                        <a:pt x="0" y="10"/>
                        <a:pt x="3" y="13"/>
                        <a:pt x="6" y="13"/>
                      </a:cubicBezTo>
                      <a:cubicBezTo>
                        <a:pt x="152" y="13"/>
                        <a:pt x="152" y="13"/>
                        <a:pt x="152" y="13"/>
                      </a:cubicBezTo>
                      <a:cubicBezTo>
                        <a:pt x="156" y="13"/>
                        <a:pt x="158" y="10"/>
                        <a:pt x="158" y="7"/>
                      </a:cubicBezTo>
                      <a:cubicBezTo>
                        <a:pt x="158" y="3"/>
                        <a:pt x="156" y="0"/>
                        <a:pt x="152" y="0"/>
                      </a:cubicBezTo>
                      <a:lnTo>
                        <a:pt x="79"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92" name="Freeform 150"/>
                <p:cNvSpPr>
                  <a:spLocks/>
                </p:cNvSpPr>
                <p:nvPr/>
              </p:nvSpPr>
              <p:spPr bwMode="auto">
                <a:xfrm>
                  <a:off x="1675" y="3573"/>
                  <a:ext cx="255" cy="35"/>
                </a:xfrm>
                <a:custGeom>
                  <a:avLst/>
                  <a:gdLst>
                    <a:gd name="T0" fmla="*/ 1488 w 102"/>
                    <a:gd name="T1" fmla="*/ 0 h 13"/>
                    <a:gd name="T2" fmla="*/ 738 w 102"/>
                    <a:gd name="T3" fmla="*/ 0 h 13"/>
                    <a:gd name="T4" fmla="*/ 208 w 102"/>
                    <a:gd name="T5" fmla="*/ 0 h 13"/>
                    <a:gd name="T6" fmla="*/ 0 w 102"/>
                    <a:gd name="T7" fmla="*/ 253 h 13"/>
                    <a:gd name="T8" fmla="*/ 1488 w 102"/>
                    <a:gd name="T9" fmla="*/ 253 h 13"/>
                    <a:gd name="T10" fmla="*/ 1595 w 102"/>
                    <a:gd name="T11" fmla="*/ 137 h 13"/>
                    <a:gd name="T12" fmla="*/ 1488 w 102"/>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3">
                      <a:moveTo>
                        <a:pt x="95" y="0"/>
                      </a:moveTo>
                      <a:cubicBezTo>
                        <a:pt x="47" y="0"/>
                        <a:pt x="47" y="0"/>
                        <a:pt x="47" y="0"/>
                      </a:cubicBezTo>
                      <a:cubicBezTo>
                        <a:pt x="13" y="0"/>
                        <a:pt x="13" y="0"/>
                        <a:pt x="13" y="0"/>
                      </a:cubicBezTo>
                      <a:cubicBezTo>
                        <a:pt x="8" y="4"/>
                        <a:pt x="3" y="9"/>
                        <a:pt x="0" y="13"/>
                      </a:cubicBezTo>
                      <a:cubicBezTo>
                        <a:pt x="95" y="13"/>
                        <a:pt x="95" y="13"/>
                        <a:pt x="95" y="13"/>
                      </a:cubicBezTo>
                      <a:cubicBezTo>
                        <a:pt x="99" y="13"/>
                        <a:pt x="102" y="10"/>
                        <a:pt x="102" y="7"/>
                      </a:cubicBezTo>
                      <a:cubicBezTo>
                        <a:pt x="102" y="3"/>
                        <a:pt x="99"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93" name="Freeform 151"/>
                <p:cNvSpPr>
                  <a:spLocks/>
                </p:cNvSpPr>
                <p:nvPr/>
              </p:nvSpPr>
              <p:spPr bwMode="auto">
                <a:xfrm>
                  <a:off x="1412" y="3771"/>
                  <a:ext cx="223" cy="32"/>
                </a:xfrm>
                <a:custGeom>
                  <a:avLst/>
                  <a:gdLst>
                    <a:gd name="T0" fmla="*/ 95 w 89"/>
                    <a:gd name="T1" fmla="*/ 227 h 12"/>
                    <a:gd name="T2" fmla="*/ 772 w 89"/>
                    <a:gd name="T3" fmla="*/ 227 h 12"/>
                    <a:gd name="T4" fmla="*/ 1401 w 89"/>
                    <a:gd name="T5" fmla="*/ 0 h 12"/>
                    <a:gd name="T6" fmla="*/ 930 w 89"/>
                    <a:gd name="T7" fmla="*/ 0 h 12"/>
                    <a:gd name="T8" fmla="*/ 95 w 89"/>
                    <a:gd name="T9" fmla="*/ 0 h 12"/>
                    <a:gd name="T10" fmla="*/ 0 w 89"/>
                    <a:gd name="T11" fmla="*/ 115 h 12"/>
                    <a:gd name="T12" fmla="*/ 95 w 89"/>
                    <a:gd name="T13" fmla="*/ 22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2">
                      <a:moveTo>
                        <a:pt x="6" y="12"/>
                      </a:moveTo>
                      <a:cubicBezTo>
                        <a:pt x="49" y="12"/>
                        <a:pt x="49" y="12"/>
                        <a:pt x="49" y="12"/>
                      </a:cubicBezTo>
                      <a:cubicBezTo>
                        <a:pt x="64" y="8"/>
                        <a:pt x="77" y="4"/>
                        <a:pt x="89" y="0"/>
                      </a:cubicBezTo>
                      <a:cubicBezTo>
                        <a:pt x="59" y="0"/>
                        <a:pt x="59" y="0"/>
                        <a:pt x="59" y="0"/>
                      </a:cubicBezTo>
                      <a:cubicBezTo>
                        <a:pt x="6" y="0"/>
                        <a:pt x="6" y="0"/>
                        <a:pt x="6" y="0"/>
                      </a:cubicBezTo>
                      <a:cubicBezTo>
                        <a:pt x="3" y="0"/>
                        <a:pt x="0" y="3"/>
                        <a:pt x="0" y="6"/>
                      </a:cubicBezTo>
                      <a:cubicBezTo>
                        <a:pt x="0" y="10"/>
                        <a:pt x="3" y="12"/>
                        <a:pt x="6" y="12"/>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94" name="Freeform 152"/>
                <p:cNvSpPr>
                  <a:spLocks/>
                </p:cNvSpPr>
                <p:nvPr/>
              </p:nvSpPr>
              <p:spPr bwMode="auto">
                <a:xfrm>
                  <a:off x="1405" y="1163"/>
                  <a:ext cx="422" cy="32"/>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5" name="Freeform 153"/>
                <p:cNvSpPr>
                  <a:spLocks/>
                </p:cNvSpPr>
                <p:nvPr/>
              </p:nvSpPr>
              <p:spPr bwMode="auto">
                <a:xfrm>
                  <a:off x="1530" y="1099"/>
                  <a:ext cx="395" cy="32"/>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6" name="Freeform 154"/>
                <p:cNvSpPr>
                  <a:spLocks/>
                </p:cNvSpPr>
                <p:nvPr/>
              </p:nvSpPr>
              <p:spPr bwMode="auto">
                <a:xfrm>
                  <a:off x="1675" y="1032"/>
                  <a:ext cx="255" cy="32"/>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7" name="Freeform 155"/>
                <p:cNvSpPr>
                  <a:spLocks/>
                </p:cNvSpPr>
                <p:nvPr/>
              </p:nvSpPr>
              <p:spPr bwMode="auto">
                <a:xfrm>
                  <a:off x="1412" y="1227"/>
                  <a:ext cx="223" cy="34"/>
                </a:xfrm>
                <a:custGeom>
                  <a:avLst/>
                  <a:gdLst>
                    <a:gd name="T0" fmla="*/ 95 w 89"/>
                    <a:gd name="T1" fmla="*/ 233 h 13"/>
                    <a:gd name="T2" fmla="*/ 772 w 89"/>
                    <a:gd name="T3" fmla="*/ 233 h 13"/>
                    <a:gd name="T4" fmla="*/ 1401 w 89"/>
                    <a:gd name="T5" fmla="*/ 0 h 13"/>
                    <a:gd name="T6" fmla="*/ 930 w 89"/>
                    <a:gd name="T7" fmla="*/ 0 h 13"/>
                    <a:gd name="T8" fmla="*/ 95 w 89"/>
                    <a:gd name="T9" fmla="*/ 0 h 13"/>
                    <a:gd name="T10" fmla="*/ 0 w 89"/>
                    <a:gd name="T11" fmla="*/ 110 h 13"/>
                    <a:gd name="T12" fmla="*/ 95 w 89"/>
                    <a:gd name="T13" fmla="*/ 23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8" name="Freeform 156"/>
                <p:cNvSpPr>
                  <a:spLocks/>
                </p:cNvSpPr>
                <p:nvPr/>
              </p:nvSpPr>
              <p:spPr bwMode="auto">
                <a:xfrm>
                  <a:off x="1727" y="1099"/>
                  <a:ext cx="198" cy="32"/>
                </a:xfrm>
                <a:custGeom>
                  <a:avLst/>
                  <a:gdLst>
                    <a:gd name="T0" fmla="*/ 1150 w 79"/>
                    <a:gd name="T1" fmla="*/ 227 h 12"/>
                    <a:gd name="T2" fmla="*/ 1243 w 79"/>
                    <a:gd name="T3" fmla="*/ 115 h 12"/>
                    <a:gd name="T4" fmla="*/ 1150 w 79"/>
                    <a:gd name="T5" fmla="*/ 0 h 12"/>
                    <a:gd name="T6" fmla="*/ 0 w 79"/>
                    <a:gd name="T7" fmla="*/ 0 h 12"/>
                    <a:gd name="T8" fmla="*/ 0 w 79"/>
                    <a:gd name="T9" fmla="*/ 227 h 12"/>
                    <a:gd name="T10" fmla="*/ 1150 w 79"/>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2">
                      <a:moveTo>
                        <a:pt x="73" y="12"/>
                      </a:moveTo>
                      <a:cubicBezTo>
                        <a:pt x="77" y="12"/>
                        <a:pt x="79" y="9"/>
                        <a:pt x="79" y="6"/>
                      </a:cubicBezTo>
                      <a:cubicBezTo>
                        <a:pt x="79" y="3"/>
                        <a:pt x="77" y="0"/>
                        <a:pt x="73" y="0"/>
                      </a:cubicBezTo>
                      <a:cubicBezTo>
                        <a:pt x="0" y="0"/>
                        <a:pt x="0" y="0"/>
                        <a:pt x="0" y="0"/>
                      </a:cubicBezTo>
                      <a:cubicBezTo>
                        <a:pt x="0" y="12"/>
                        <a:pt x="0" y="12"/>
                        <a:pt x="0" y="12"/>
                      </a:cubicBezTo>
                      <a:lnTo>
                        <a:pt x="73" y="12"/>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9" name="Freeform 157"/>
                <p:cNvSpPr>
                  <a:spLocks/>
                </p:cNvSpPr>
                <p:nvPr/>
              </p:nvSpPr>
              <p:spPr bwMode="auto">
                <a:xfrm>
                  <a:off x="1617" y="1163"/>
                  <a:ext cx="210" cy="32"/>
                </a:xfrm>
                <a:custGeom>
                  <a:avLst/>
                  <a:gdLst>
                    <a:gd name="T0" fmla="*/ 0 w 84"/>
                    <a:gd name="T1" fmla="*/ 0 h 12"/>
                    <a:gd name="T2" fmla="*/ 0 w 84"/>
                    <a:gd name="T3" fmla="*/ 227 h 12"/>
                    <a:gd name="T4" fmla="*/ 1220 w 84"/>
                    <a:gd name="T5" fmla="*/ 227 h 12"/>
                    <a:gd name="T6" fmla="*/ 1313 w 84"/>
                    <a:gd name="T7" fmla="*/ 115 h 12"/>
                    <a:gd name="T8" fmla="*/ 1220 w 84"/>
                    <a:gd name="T9" fmla="*/ 0 h 12"/>
                    <a:gd name="T10" fmla="*/ 0 w 8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12">
                      <a:moveTo>
                        <a:pt x="0" y="0"/>
                      </a:moveTo>
                      <a:cubicBezTo>
                        <a:pt x="0" y="12"/>
                        <a:pt x="0" y="12"/>
                        <a:pt x="0" y="12"/>
                      </a:cubicBezTo>
                      <a:cubicBezTo>
                        <a:pt x="78" y="12"/>
                        <a:pt x="78" y="12"/>
                        <a:pt x="78" y="12"/>
                      </a:cubicBezTo>
                      <a:cubicBezTo>
                        <a:pt x="81" y="12"/>
                        <a:pt x="84" y="9"/>
                        <a:pt x="84" y="6"/>
                      </a:cubicBezTo>
                      <a:cubicBezTo>
                        <a:pt x="84" y="2"/>
                        <a:pt x="81" y="0"/>
                        <a:pt x="78" y="0"/>
                      </a:cubicBezTo>
                      <a:lnTo>
                        <a:pt x="0" y="0"/>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0" name="Freeform 158"/>
                <p:cNvSpPr>
                  <a:spLocks/>
                </p:cNvSpPr>
                <p:nvPr/>
              </p:nvSpPr>
              <p:spPr bwMode="auto">
                <a:xfrm>
                  <a:off x="1532" y="1227"/>
                  <a:ext cx="103" cy="34"/>
                </a:xfrm>
                <a:custGeom>
                  <a:avLst/>
                  <a:gdLst>
                    <a:gd name="T0" fmla="*/ 0 w 41"/>
                    <a:gd name="T1" fmla="*/ 0 h 13"/>
                    <a:gd name="T2" fmla="*/ 0 w 41"/>
                    <a:gd name="T3" fmla="*/ 233 h 13"/>
                    <a:gd name="T4" fmla="*/ 20 w 41"/>
                    <a:gd name="T5" fmla="*/ 233 h 13"/>
                    <a:gd name="T6" fmla="*/ 651 w 41"/>
                    <a:gd name="T7" fmla="*/ 0 h 13"/>
                    <a:gd name="T8" fmla="*/ 0 w 41"/>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3">
                      <a:moveTo>
                        <a:pt x="0" y="0"/>
                      </a:moveTo>
                      <a:cubicBezTo>
                        <a:pt x="0" y="13"/>
                        <a:pt x="0" y="13"/>
                        <a:pt x="0" y="13"/>
                      </a:cubicBezTo>
                      <a:cubicBezTo>
                        <a:pt x="1" y="13"/>
                        <a:pt x="1" y="13"/>
                        <a:pt x="1" y="13"/>
                      </a:cubicBezTo>
                      <a:cubicBezTo>
                        <a:pt x="16" y="8"/>
                        <a:pt x="29" y="4"/>
                        <a:pt x="41"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1" name="Freeform 159"/>
                <p:cNvSpPr>
                  <a:spLocks/>
                </p:cNvSpPr>
                <p:nvPr/>
              </p:nvSpPr>
              <p:spPr bwMode="auto">
                <a:xfrm>
                  <a:off x="1795" y="1032"/>
                  <a:ext cx="135" cy="32"/>
                </a:xfrm>
                <a:custGeom>
                  <a:avLst/>
                  <a:gdLst>
                    <a:gd name="T0" fmla="*/ 0 w 54"/>
                    <a:gd name="T1" fmla="*/ 227 h 12"/>
                    <a:gd name="T2" fmla="*/ 738 w 54"/>
                    <a:gd name="T3" fmla="*/ 227 h 12"/>
                    <a:gd name="T4" fmla="*/ 845 w 54"/>
                    <a:gd name="T5" fmla="*/ 115 h 12"/>
                    <a:gd name="T6" fmla="*/ 738 w 54"/>
                    <a:gd name="T7" fmla="*/ 0 h 12"/>
                    <a:gd name="T8" fmla="*/ 0 w 54"/>
                    <a:gd name="T9" fmla="*/ 0 h 12"/>
                    <a:gd name="T10" fmla="*/ 0 w 54"/>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2">
                      <a:moveTo>
                        <a:pt x="0" y="12"/>
                      </a:moveTo>
                      <a:cubicBezTo>
                        <a:pt x="47" y="12"/>
                        <a:pt x="47" y="12"/>
                        <a:pt x="47" y="12"/>
                      </a:cubicBezTo>
                      <a:cubicBezTo>
                        <a:pt x="51" y="12"/>
                        <a:pt x="54" y="9"/>
                        <a:pt x="54" y="6"/>
                      </a:cubicBezTo>
                      <a:cubicBezTo>
                        <a:pt x="54" y="3"/>
                        <a:pt x="51" y="0"/>
                        <a:pt x="47" y="0"/>
                      </a:cubicBezTo>
                      <a:cubicBezTo>
                        <a:pt x="0" y="0"/>
                        <a:pt x="0" y="0"/>
                        <a:pt x="0" y="0"/>
                      </a:cubicBezTo>
                      <a:lnTo>
                        <a:pt x="0" y="12"/>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2" name="Freeform 160"/>
                <p:cNvSpPr>
                  <a:spLocks/>
                </p:cNvSpPr>
                <p:nvPr/>
              </p:nvSpPr>
              <p:spPr bwMode="auto">
                <a:xfrm>
                  <a:off x="1405" y="1165"/>
                  <a:ext cx="370" cy="27"/>
                </a:xfrm>
                <a:custGeom>
                  <a:avLst/>
                  <a:gdLst>
                    <a:gd name="T0" fmla="*/ 113 w 148"/>
                    <a:gd name="T1" fmla="*/ 22 h 10"/>
                    <a:gd name="T2" fmla="*/ 2313 w 148"/>
                    <a:gd name="T3" fmla="*/ 22 h 10"/>
                    <a:gd name="T4" fmla="*/ 813 w 148"/>
                    <a:gd name="T5" fmla="*/ 59 h 10"/>
                    <a:gd name="T6" fmla="*/ 50 w 148"/>
                    <a:gd name="T7" fmla="*/ 159 h 10"/>
                    <a:gd name="T8" fmla="*/ 113 w 148"/>
                    <a:gd name="T9" fmla="*/ 22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10">
                      <a:moveTo>
                        <a:pt x="7" y="1"/>
                      </a:moveTo>
                      <a:cubicBezTo>
                        <a:pt x="148" y="1"/>
                        <a:pt x="148" y="1"/>
                        <a:pt x="148" y="1"/>
                      </a:cubicBezTo>
                      <a:cubicBezTo>
                        <a:pt x="142" y="0"/>
                        <a:pt x="91" y="1"/>
                        <a:pt x="52" y="3"/>
                      </a:cubicBezTo>
                      <a:cubicBezTo>
                        <a:pt x="27" y="4"/>
                        <a:pt x="4" y="5"/>
                        <a:pt x="3" y="8"/>
                      </a:cubicBezTo>
                      <a:cubicBezTo>
                        <a:pt x="2" y="10"/>
                        <a:pt x="0" y="1"/>
                        <a:pt x="7"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3" name="Freeform 161"/>
                <p:cNvSpPr>
                  <a:spLocks/>
                </p:cNvSpPr>
                <p:nvPr/>
              </p:nvSpPr>
              <p:spPr bwMode="auto">
                <a:xfrm>
                  <a:off x="1530" y="1101"/>
                  <a:ext cx="367" cy="24"/>
                </a:xfrm>
                <a:custGeom>
                  <a:avLst/>
                  <a:gdLst>
                    <a:gd name="T0" fmla="*/ 92 w 147"/>
                    <a:gd name="T1" fmla="*/ 0 h 9"/>
                    <a:gd name="T2" fmla="*/ 2287 w 147"/>
                    <a:gd name="T3" fmla="*/ 0 h 9"/>
                    <a:gd name="T4" fmla="*/ 791 w 147"/>
                    <a:gd name="T5" fmla="*/ 56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3"/>
                      </a:cubicBezTo>
                      <a:cubicBezTo>
                        <a:pt x="27" y="4"/>
                        <a:pt x="4"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4" name="Freeform 162"/>
                <p:cNvSpPr>
                  <a:spLocks/>
                </p:cNvSpPr>
                <p:nvPr/>
              </p:nvSpPr>
              <p:spPr bwMode="auto">
                <a:xfrm>
                  <a:off x="1415" y="1232"/>
                  <a:ext cx="195" cy="24"/>
                </a:xfrm>
                <a:custGeom>
                  <a:avLst/>
                  <a:gdLst>
                    <a:gd name="T0" fmla="*/ 95 w 78"/>
                    <a:gd name="T1" fmla="*/ 0 h 9"/>
                    <a:gd name="T2" fmla="*/ 1208 w 78"/>
                    <a:gd name="T3" fmla="*/ 0 h 9"/>
                    <a:gd name="T4" fmla="*/ 595 w 78"/>
                    <a:gd name="T5" fmla="*/ 35 h 9"/>
                    <a:gd name="T6" fmla="*/ 50 w 78"/>
                    <a:gd name="T7" fmla="*/ 136 h 9"/>
                    <a:gd name="T8" fmla="*/ 95 w 7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0"/>
                      </a:moveTo>
                      <a:cubicBezTo>
                        <a:pt x="77" y="0"/>
                        <a:pt x="77" y="0"/>
                        <a:pt x="77" y="0"/>
                      </a:cubicBezTo>
                      <a:cubicBezTo>
                        <a:pt x="71" y="0"/>
                        <a:pt x="78" y="0"/>
                        <a:pt x="38" y="2"/>
                      </a:cubicBezTo>
                      <a:cubicBezTo>
                        <a:pt x="13" y="3"/>
                        <a:pt x="3"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5" name="Freeform 163"/>
                <p:cNvSpPr>
                  <a:spLocks/>
                </p:cNvSpPr>
                <p:nvPr/>
              </p:nvSpPr>
              <p:spPr bwMode="auto">
                <a:xfrm>
                  <a:off x="1732" y="1037"/>
                  <a:ext cx="170" cy="11"/>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1" y="1"/>
                        <a:pt x="10"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6" name="Freeform 164"/>
                <p:cNvSpPr>
                  <a:spLocks/>
                </p:cNvSpPr>
                <p:nvPr/>
              </p:nvSpPr>
              <p:spPr bwMode="auto">
                <a:xfrm>
                  <a:off x="1405" y="1163"/>
                  <a:ext cx="422" cy="32"/>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07" name="Freeform 165"/>
                <p:cNvSpPr>
                  <a:spLocks/>
                </p:cNvSpPr>
                <p:nvPr/>
              </p:nvSpPr>
              <p:spPr bwMode="auto">
                <a:xfrm>
                  <a:off x="1530" y="1099"/>
                  <a:ext cx="395" cy="32"/>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08" name="Freeform 166"/>
                <p:cNvSpPr>
                  <a:spLocks/>
                </p:cNvSpPr>
                <p:nvPr/>
              </p:nvSpPr>
              <p:spPr bwMode="auto">
                <a:xfrm>
                  <a:off x="1675" y="1032"/>
                  <a:ext cx="255" cy="32"/>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09" name="Freeform 167"/>
                <p:cNvSpPr>
                  <a:spLocks/>
                </p:cNvSpPr>
                <p:nvPr/>
              </p:nvSpPr>
              <p:spPr bwMode="auto">
                <a:xfrm>
                  <a:off x="1412" y="1227"/>
                  <a:ext cx="223" cy="34"/>
                </a:xfrm>
                <a:custGeom>
                  <a:avLst/>
                  <a:gdLst>
                    <a:gd name="T0" fmla="*/ 95 w 89"/>
                    <a:gd name="T1" fmla="*/ 233 h 13"/>
                    <a:gd name="T2" fmla="*/ 772 w 89"/>
                    <a:gd name="T3" fmla="*/ 233 h 13"/>
                    <a:gd name="T4" fmla="*/ 1401 w 89"/>
                    <a:gd name="T5" fmla="*/ 0 h 13"/>
                    <a:gd name="T6" fmla="*/ 930 w 89"/>
                    <a:gd name="T7" fmla="*/ 0 h 13"/>
                    <a:gd name="T8" fmla="*/ 95 w 89"/>
                    <a:gd name="T9" fmla="*/ 0 h 13"/>
                    <a:gd name="T10" fmla="*/ 0 w 89"/>
                    <a:gd name="T11" fmla="*/ 110 h 13"/>
                    <a:gd name="T12" fmla="*/ 95 w 89"/>
                    <a:gd name="T13" fmla="*/ 23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10" name="Freeform 168"/>
                <p:cNvSpPr>
                  <a:spLocks/>
                </p:cNvSpPr>
                <p:nvPr/>
              </p:nvSpPr>
              <p:spPr bwMode="auto">
                <a:xfrm>
                  <a:off x="1515" y="1496"/>
                  <a:ext cx="423" cy="35"/>
                </a:xfrm>
                <a:custGeom>
                  <a:avLst/>
                  <a:gdLst>
                    <a:gd name="T0" fmla="*/ 1317 w 169"/>
                    <a:gd name="T1" fmla="*/ 0 h 13"/>
                    <a:gd name="T2" fmla="*/ 95 w 169"/>
                    <a:gd name="T3" fmla="*/ 0 h 13"/>
                    <a:gd name="T4" fmla="*/ 0 w 169"/>
                    <a:gd name="T5" fmla="*/ 116 h 13"/>
                    <a:gd name="T6" fmla="*/ 95 w 169"/>
                    <a:gd name="T7" fmla="*/ 253 h 13"/>
                    <a:gd name="T8" fmla="*/ 2556 w 169"/>
                    <a:gd name="T9" fmla="*/ 253 h 13"/>
                    <a:gd name="T10" fmla="*/ 2651 w 169"/>
                    <a:gd name="T11" fmla="*/ 116 h 13"/>
                    <a:gd name="T12" fmla="*/ 2556 w 169"/>
                    <a:gd name="T13" fmla="*/ 0 h 13"/>
                    <a:gd name="T14" fmla="*/ 1317 w 16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3">
                      <a:moveTo>
                        <a:pt x="84" y="0"/>
                      </a:moveTo>
                      <a:cubicBezTo>
                        <a:pt x="6" y="0"/>
                        <a:pt x="6" y="0"/>
                        <a:pt x="6" y="0"/>
                      </a:cubicBezTo>
                      <a:cubicBezTo>
                        <a:pt x="3" y="0"/>
                        <a:pt x="0" y="3"/>
                        <a:pt x="0" y="6"/>
                      </a:cubicBezTo>
                      <a:cubicBezTo>
                        <a:pt x="0" y="10"/>
                        <a:pt x="3" y="13"/>
                        <a:pt x="6" y="13"/>
                      </a:cubicBezTo>
                      <a:cubicBezTo>
                        <a:pt x="163" y="13"/>
                        <a:pt x="163" y="13"/>
                        <a:pt x="163" y="13"/>
                      </a:cubicBezTo>
                      <a:cubicBezTo>
                        <a:pt x="166" y="13"/>
                        <a:pt x="169" y="10"/>
                        <a:pt x="169" y="6"/>
                      </a:cubicBezTo>
                      <a:cubicBezTo>
                        <a:pt x="169" y="3"/>
                        <a:pt x="166" y="0"/>
                        <a:pt x="163" y="0"/>
                      </a:cubicBezTo>
                      <a:lnTo>
                        <a:pt x="84" y="0"/>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1" name="Freeform 169"/>
                <p:cNvSpPr>
                  <a:spLocks/>
                </p:cNvSpPr>
                <p:nvPr/>
              </p:nvSpPr>
              <p:spPr bwMode="auto">
                <a:xfrm>
                  <a:off x="1417" y="1432"/>
                  <a:ext cx="398" cy="35"/>
                </a:xfrm>
                <a:custGeom>
                  <a:avLst/>
                  <a:gdLst>
                    <a:gd name="T0" fmla="*/ 1254 w 159"/>
                    <a:gd name="T1" fmla="*/ 0 h 13"/>
                    <a:gd name="T2" fmla="*/ 113 w 159"/>
                    <a:gd name="T3" fmla="*/ 0 h 13"/>
                    <a:gd name="T4" fmla="*/ 0 w 159"/>
                    <a:gd name="T5" fmla="*/ 137 h 13"/>
                    <a:gd name="T6" fmla="*/ 113 w 159"/>
                    <a:gd name="T7" fmla="*/ 253 h 13"/>
                    <a:gd name="T8" fmla="*/ 2401 w 159"/>
                    <a:gd name="T9" fmla="*/ 253 h 13"/>
                    <a:gd name="T10" fmla="*/ 2493 w 159"/>
                    <a:gd name="T11" fmla="*/ 137 h 13"/>
                    <a:gd name="T12" fmla="*/ 2401 w 159"/>
                    <a:gd name="T13" fmla="*/ 0 h 13"/>
                    <a:gd name="T14" fmla="*/ 1254 w 15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13">
                      <a:moveTo>
                        <a:pt x="80" y="0"/>
                      </a:moveTo>
                      <a:cubicBezTo>
                        <a:pt x="7" y="0"/>
                        <a:pt x="7" y="0"/>
                        <a:pt x="7" y="0"/>
                      </a:cubicBezTo>
                      <a:cubicBezTo>
                        <a:pt x="3" y="0"/>
                        <a:pt x="0" y="3"/>
                        <a:pt x="0" y="7"/>
                      </a:cubicBezTo>
                      <a:cubicBezTo>
                        <a:pt x="0" y="10"/>
                        <a:pt x="3" y="13"/>
                        <a:pt x="7" y="13"/>
                      </a:cubicBezTo>
                      <a:cubicBezTo>
                        <a:pt x="153" y="13"/>
                        <a:pt x="153" y="13"/>
                        <a:pt x="153" y="13"/>
                      </a:cubicBezTo>
                      <a:cubicBezTo>
                        <a:pt x="156" y="13"/>
                        <a:pt x="159" y="10"/>
                        <a:pt x="159" y="7"/>
                      </a:cubicBezTo>
                      <a:cubicBezTo>
                        <a:pt x="159" y="3"/>
                        <a:pt x="156" y="0"/>
                        <a:pt x="153" y="0"/>
                      </a:cubicBezTo>
                      <a:lnTo>
                        <a:pt x="80" y="0"/>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2" name="Freeform 170"/>
                <p:cNvSpPr>
                  <a:spLocks/>
                </p:cNvSpPr>
                <p:nvPr/>
              </p:nvSpPr>
              <p:spPr bwMode="auto">
                <a:xfrm>
                  <a:off x="1402" y="1365"/>
                  <a:ext cx="253" cy="35"/>
                </a:xfrm>
                <a:custGeom>
                  <a:avLst/>
                  <a:gdLst>
                    <a:gd name="T0" fmla="*/ 1493 w 101"/>
                    <a:gd name="T1" fmla="*/ 0 h 13"/>
                    <a:gd name="T2" fmla="*/ 741 w 101"/>
                    <a:gd name="T3" fmla="*/ 0 h 13"/>
                    <a:gd name="T4" fmla="*/ 188 w 101"/>
                    <a:gd name="T5" fmla="*/ 0 h 13"/>
                    <a:gd name="T6" fmla="*/ 0 w 101"/>
                    <a:gd name="T7" fmla="*/ 253 h 13"/>
                    <a:gd name="T8" fmla="*/ 1493 w 101"/>
                    <a:gd name="T9" fmla="*/ 253 h 13"/>
                    <a:gd name="T10" fmla="*/ 1588 w 101"/>
                    <a:gd name="T11" fmla="*/ 137 h 13"/>
                    <a:gd name="T12" fmla="*/ 1493 w 101"/>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13">
                      <a:moveTo>
                        <a:pt x="95" y="0"/>
                      </a:moveTo>
                      <a:cubicBezTo>
                        <a:pt x="47" y="0"/>
                        <a:pt x="47" y="0"/>
                        <a:pt x="47" y="0"/>
                      </a:cubicBezTo>
                      <a:cubicBezTo>
                        <a:pt x="12" y="0"/>
                        <a:pt x="12" y="0"/>
                        <a:pt x="12" y="0"/>
                      </a:cubicBezTo>
                      <a:cubicBezTo>
                        <a:pt x="7" y="4"/>
                        <a:pt x="3" y="9"/>
                        <a:pt x="0" y="13"/>
                      </a:cubicBezTo>
                      <a:cubicBezTo>
                        <a:pt x="95" y="13"/>
                        <a:pt x="95" y="13"/>
                        <a:pt x="95" y="13"/>
                      </a:cubicBezTo>
                      <a:cubicBezTo>
                        <a:pt x="98" y="13"/>
                        <a:pt x="101" y="10"/>
                        <a:pt x="101" y="7"/>
                      </a:cubicBezTo>
                      <a:cubicBezTo>
                        <a:pt x="101" y="3"/>
                        <a:pt x="98" y="0"/>
                        <a:pt x="95" y="0"/>
                      </a:cubicBez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3" name="Freeform 171"/>
                <p:cNvSpPr>
                  <a:spLocks/>
                </p:cNvSpPr>
                <p:nvPr/>
              </p:nvSpPr>
              <p:spPr bwMode="auto">
                <a:xfrm>
                  <a:off x="1480" y="1307"/>
                  <a:ext cx="60" cy="29"/>
                </a:xfrm>
                <a:custGeom>
                  <a:avLst/>
                  <a:gdLst>
                    <a:gd name="T0" fmla="*/ 0 w 24"/>
                    <a:gd name="T1" fmla="*/ 200 h 11"/>
                    <a:gd name="T2" fmla="*/ 270 w 24"/>
                    <a:gd name="T3" fmla="*/ 200 h 11"/>
                    <a:gd name="T4" fmla="*/ 375 w 24"/>
                    <a:gd name="T5" fmla="*/ 90 h 11"/>
                    <a:gd name="T6" fmla="*/ 345 w 24"/>
                    <a:gd name="T7" fmla="*/ 0 h 11"/>
                    <a:gd name="T8" fmla="*/ 0 w 24"/>
                    <a:gd name="T9" fmla="*/ 20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1">
                      <a:moveTo>
                        <a:pt x="0" y="11"/>
                      </a:moveTo>
                      <a:cubicBezTo>
                        <a:pt x="17" y="11"/>
                        <a:pt x="17" y="11"/>
                        <a:pt x="17" y="11"/>
                      </a:cubicBezTo>
                      <a:cubicBezTo>
                        <a:pt x="21" y="11"/>
                        <a:pt x="24" y="8"/>
                        <a:pt x="24" y="5"/>
                      </a:cubicBezTo>
                      <a:cubicBezTo>
                        <a:pt x="24" y="3"/>
                        <a:pt x="23" y="1"/>
                        <a:pt x="22" y="0"/>
                      </a:cubicBezTo>
                      <a:cubicBezTo>
                        <a:pt x="14" y="4"/>
                        <a:pt x="7" y="7"/>
                        <a:pt x="0" y="11"/>
                      </a:cubicBez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4" name="Freeform 172"/>
                <p:cNvSpPr>
                  <a:spLocks/>
                </p:cNvSpPr>
                <p:nvPr/>
              </p:nvSpPr>
              <p:spPr bwMode="auto">
                <a:xfrm>
                  <a:off x="1650" y="1563"/>
                  <a:ext cx="222" cy="32"/>
                </a:xfrm>
                <a:custGeom>
                  <a:avLst/>
                  <a:gdLst>
                    <a:gd name="T0" fmla="*/ 92 w 89"/>
                    <a:gd name="T1" fmla="*/ 227 h 12"/>
                    <a:gd name="T2" fmla="*/ 758 w 89"/>
                    <a:gd name="T3" fmla="*/ 227 h 12"/>
                    <a:gd name="T4" fmla="*/ 1382 w 89"/>
                    <a:gd name="T5" fmla="*/ 0 h 12"/>
                    <a:gd name="T6" fmla="*/ 915 w 89"/>
                    <a:gd name="T7" fmla="*/ 0 h 12"/>
                    <a:gd name="T8" fmla="*/ 92 w 89"/>
                    <a:gd name="T9" fmla="*/ 0 h 12"/>
                    <a:gd name="T10" fmla="*/ 0 w 89"/>
                    <a:gd name="T11" fmla="*/ 115 h 12"/>
                    <a:gd name="T12" fmla="*/ 92 w 89"/>
                    <a:gd name="T13" fmla="*/ 22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2">
                      <a:moveTo>
                        <a:pt x="6" y="12"/>
                      </a:moveTo>
                      <a:cubicBezTo>
                        <a:pt x="49" y="12"/>
                        <a:pt x="49" y="12"/>
                        <a:pt x="49" y="12"/>
                      </a:cubicBezTo>
                      <a:cubicBezTo>
                        <a:pt x="64" y="8"/>
                        <a:pt x="77" y="4"/>
                        <a:pt x="89" y="0"/>
                      </a:cubicBezTo>
                      <a:cubicBezTo>
                        <a:pt x="59" y="0"/>
                        <a:pt x="59" y="0"/>
                        <a:pt x="59" y="0"/>
                      </a:cubicBezTo>
                      <a:cubicBezTo>
                        <a:pt x="6" y="0"/>
                        <a:pt x="6" y="0"/>
                        <a:pt x="6" y="0"/>
                      </a:cubicBezTo>
                      <a:cubicBezTo>
                        <a:pt x="3" y="0"/>
                        <a:pt x="0" y="3"/>
                        <a:pt x="0" y="6"/>
                      </a:cubicBezTo>
                      <a:cubicBezTo>
                        <a:pt x="0" y="9"/>
                        <a:pt x="3" y="12"/>
                        <a:pt x="6" y="12"/>
                      </a:cubicBez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5" name="Freeform 173"/>
                <p:cNvSpPr>
                  <a:spLocks/>
                </p:cNvSpPr>
                <p:nvPr/>
              </p:nvSpPr>
              <p:spPr bwMode="auto">
                <a:xfrm>
                  <a:off x="1617" y="1432"/>
                  <a:ext cx="198" cy="35"/>
                </a:xfrm>
                <a:custGeom>
                  <a:avLst/>
                  <a:gdLst>
                    <a:gd name="T0" fmla="*/ 1150 w 79"/>
                    <a:gd name="T1" fmla="*/ 253 h 13"/>
                    <a:gd name="T2" fmla="*/ 1243 w 79"/>
                    <a:gd name="T3" fmla="*/ 137 h 13"/>
                    <a:gd name="T4" fmla="*/ 1150 w 79"/>
                    <a:gd name="T5" fmla="*/ 0 h 13"/>
                    <a:gd name="T6" fmla="*/ 0 w 79"/>
                    <a:gd name="T7" fmla="*/ 0 h 13"/>
                    <a:gd name="T8" fmla="*/ 0 w 79"/>
                    <a:gd name="T9" fmla="*/ 253 h 13"/>
                    <a:gd name="T10" fmla="*/ 1150 w 79"/>
                    <a:gd name="T11" fmla="*/ 253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3">
                      <a:moveTo>
                        <a:pt x="73" y="13"/>
                      </a:moveTo>
                      <a:cubicBezTo>
                        <a:pt x="76" y="13"/>
                        <a:pt x="79" y="10"/>
                        <a:pt x="79" y="7"/>
                      </a:cubicBezTo>
                      <a:cubicBezTo>
                        <a:pt x="79" y="3"/>
                        <a:pt x="76" y="0"/>
                        <a:pt x="73" y="0"/>
                      </a:cubicBezTo>
                      <a:cubicBezTo>
                        <a:pt x="0" y="0"/>
                        <a:pt x="0" y="0"/>
                        <a:pt x="0" y="0"/>
                      </a:cubicBezTo>
                      <a:cubicBezTo>
                        <a:pt x="0" y="13"/>
                        <a:pt x="0" y="13"/>
                        <a:pt x="0" y="13"/>
                      </a:cubicBezTo>
                      <a:lnTo>
                        <a:pt x="73" y="13"/>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6" name="Freeform 174"/>
                <p:cNvSpPr>
                  <a:spLocks/>
                </p:cNvSpPr>
                <p:nvPr/>
              </p:nvSpPr>
              <p:spPr bwMode="auto">
                <a:xfrm>
                  <a:off x="1725" y="1496"/>
                  <a:ext cx="213" cy="35"/>
                </a:xfrm>
                <a:custGeom>
                  <a:avLst/>
                  <a:gdLst>
                    <a:gd name="T0" fmla="*/ 0 w 85"/>
                    <a:gd name="T1" fmla="*/ 0 h 13"/>
                    <a:gd name="T2" fmla="*/ 0 w 85"/>
                    <a:gd name="T3" fmla="*/ 253 h 13"/>
                    <a:gd name="T4" fmla="*/ 1243 w 85"/>
                    <a:gd name="T5" fmla="*/ 253 h 13"/>
                    <a:gd name="T6" fmla="*/ 1338 w 85"/>
                    <a:gd name="T7" fmla="*/ 116 h 13"/>
                    <a:gd name="T8" fmla="*/ 1243 w 85"/>
                    <a:gd name="T9" fmla="*/ 0 h 13"/>
                    <a:gd name="T10" fmla="*/ 0 w 85"/>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 h="13">
                      <a:moveTo>
                        <a:pt x="0" y="0"/>
                      </a:moveTo>
                      <a:cubicBezTo>
                        <a:pt x="0" y="13"/>
                        <a:pt x="0" y="13"/>
                        <a:pt x="0" y="13"/>
                      </a:cubicBezTo>
                      <a:cubicBezTo>
                        <a:pt x="79" y="13"/>
                        <a:pt x="79" y="13"/>
                        <a:pt x="79" y="13"/>
                      </a:cubicBezTo>
                      <a:cubicBezTo>
                        <a:pt x="82" y="13"/>
                        <a:pt x="85" y="10"/>
                        <a:pt x="85" y="6"/>
                      </a:cubicBezTo>
                      <a:cubicBezTo>
                        <a:pt x="85" y="3"/>
                        <a:pt x="82" y="0"/>
                        <a:pt x="79"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7" name="Freeform 175"/>
                <p:cNvSpPr>
                  <a:spLocks/>
                </p:cNvSpPr>
                <p:nvPr/>
              </p:nvSpPr>
              <p:spPr bwMode="auto">
                <a:xfrm>
                  <a:off x="1770" y="1563"/>
                  <a:ext cx="102" cy="32"/>
                </a:xfrm>
                <a:custGeom>
                  <a:avLst/>
                  <a:gdLst>
                    <a:gd name="T0" fmla="*/ 0 w 41"/>
                    <a:gd name="T1" fmla="*/ 0 h 12"/>
                    <a:gd name="T2" fmla="*/ 0 w 41"/>
                    <a:gd name="T3" fmla="*/ 227 h 12"/>
                    <a:gd name="T4" fmla="*/ 12 w 41"/>
                    <a:gd name="T5" fmla="*/ 227 h 12"/>
                    <a:gd name="T6" fmla="*/ 632 w 41"/>
                    <a:gd name="T7" fmla="*/ 0 h 12"/>
                    <a:gd name="T8" fmla="*/ 0 w 4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2">
                      <a:moveTo>
                        <a:pt x="0" y="0"/>
                      </a:moveTo>
                      <a:cubicBezTo>
                        <a:pt x="0" y="12"/>
                        <a:pt x="0" y="12"/>
                        <a:pt x="0" y="12"/>
                      </a:cubicBezTo>
                      <a:cubicBezTo>
                        <a:pt x="1" y="12"/>
                        <a:pt x="1" y="12"/>
                        <a:pt x="1" y="12"/>
                      </a:cubicBezTo>
                      <a:cubicBezTo>
                        <a:pt x="16" y="8"/>
                        <a:pt x="29" y="4"/>
                        <a:pt x="41" y="0"/>
                      </a:cubicBezTo>
                      <a:lnTo>
                        <a:pt x="0" y="0"/>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8" name="Freeform 176"/>
                <p:cNvSpPr>
                  <a:spLocks/>
                </p:cNvSpPr>
                <p:nvPr/>
              </p:nvSpPr>
              <p:spPr bwMode="auto">
                <a:xfrm>
                  <a:off x="1520" y="1365"/>
                  <a:ext cx="135" cy="35"/>
                </a:xfrm>
                <a:custGeom>
                  <a:avLst/>
                  <a:gdLst>
                    <a:gd name="T0" fmla="*/ 0 w 54"/>
                    <a:gd name="T1" fmla="*/ 253 h 13"/>
                    <a:gd name="T2" fmla="*/ 750 w 54"/>
                    <a:gd name="T3" fmla="*/ 253 h 13"/>
                    <a:gd name="T4" fmla="*/ 845 w 54"/>
                    <a:gd name="T5" fmla="*/ 137 h 13"/>
                    <a:gd name="T6" fmla="*/ 750 w 54"/>
                    <a:gd name="T7" fmla="*/ 0 h 13"/>
                    <a:gd name="T8" fmla="*/ 0 w 54"/>
                    <a:gd name="T9" fmla="*/ 0 h 13"/>
                    <a:gd name="T10" fmla="*/ 0 w 54"/>
                    <a:gd name="T11" fmla="*/ 253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3">
                      <a:moveTo>
                        <a:pt x="0" y="13"/>
                      </a:moveTo>
                      <a:cubicBezTo>
                        <a:pt x="48" y="13"/>
                        <a:pt x="48" y="13"/>
                        <a:pt x="48" y="13"/>
                      </a:cubicBezTo>
                      <a:cubicBezTo>
                        <a:pt x="51" y="13"/>
                        <a:pt x="54" y="10"/>
                        <a:pt x="54" y="7"/>
                      </a:cubicBezTo>
                      <a:cubicBezTo>
                        <a:pt x="54" y="3"/>
                        <a:pt x="51" y="0"/>
                        <a:pt x="48" y="0"/>
                      </a:cubicBezTo>
                      <a:cubicBezTo>
                        <a:pt x="0" y="0"/>
                        <a:pt x="0" y="0"/>
                        <a:pt x="0" y="0"/>
                      </a:cubicBezTo>
                      <a:lnTo>
                        <a:pt x="0" y="13"/>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9" name="Freeform 177"/>
                <p:cNvSpPr>
                  <a:spLocks/>
                </p:cNvSpPr>
                <p:nvPr/>
              </p:nvSpPr>
              <p:spPr bwMode="auto">
                <a:xfrm>
                  <a:off x="1515" y="1501"/>
                  <a:ext cx="367" cy="24"/>
                </a:xfrm>
                <a:custGeom>
                  <a:avLst/>
                  <a:gdLst>
                    <a:gd name="T0" fmla="*/ 92 w 147"/>
                    <a:gd name="T1" fmla="*/ 0 h 9"/>
                    <a:gd name="T2" fmla="*/ 2287 w 147"/>
                    <a:gd name="T3" fmla="*/ 0 h 9"/>
                    <a:gd name="T4" fmla="*/ 791 w 147"/>
                    <a:gd name="T5" fmla="*/ 56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3"/>
                      </a:cubicBezTo>
                      <a:cubicBezTo>
                        <a:pt x="27" y="3"/>
                        <a:pt x="4"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20" name="Freeform 178"/>
                <p:cNvSpPr>
                  <a:spLocks/>
                </p:cNvSpPr>
                <p:nvPr/>
              </p:nvSpPr>
              <p:spPr bwMode="auto">
                <a:xfrm>
                  <a:off x="1417" y="1437"/>
                  <a:ext cx="370" cy="24"/>
                </a:xfrm>
                <a:custGeom>
                  <a:avLst/>
                  <a:gdLst>
                    <a:gd name="T0" fmla="*/ 113 w 148"/>
                    <a:gd name="T1" fmla="*/ 0 h 9"/>
                    <a:gd name="T2" fmla="*/ 2313 w 148"/>
                    <a:gd name="T3" fmla="*/ 0 h 9"/>
                    <a:gd name="T4" fmla="*/ 813 w 148"/>
                    <a:gd name="T5" fmla="*/ 35 h 9"/>
                    <a:gd name="T6" fmla="*/ 63 w 148"/>
                    <a:gd name="T7" fmla="*/ 136 h 9"/>
                    <a:gd name="T8" fmla="*/ 113 w 14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9">
                      <a:moveTo>
                        <a:pt x="7" y="0"/>
                      </a:moveTo>
                      <a:cubicBezTo>
                        <a:pt x="148" y="0"/>
                        <a:pt x="148" y="0"/>
                        <a:pt x="148" y="0"/>
                      </a:cubicBezTo>
                      <a:cubicBezTo>
                        <a:pt x="142" y="0"/>
                        <a:pt x="92" y="1"/>
                        <a:pt x="52" y="2"/>
                      </a:cubicBezTo>
                      <a:cubicBezTo>
                        <a:pt x="27" y="3"/>
                        <a:pt x="4" y="5"/>
                        <a:pt x="4" y="7"/>
                      </a:cubicBezTo>
                      <a:cubicBezTo>
                        <a:pt x="2" y="9"/>
                        <a:pt x="0"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21" name="Freeform 179"/>
                <p:cNvSpPr>
                  <a:spLocks/>
                </p:cNvSpPr>
                <p:nvPr/>
              </p:nvSpPr>
              <p:spPr bwMode="auto">
                <a:xfrm>
                  <a:off x="1652" y="1565"/>
                  <a:ext cx="195" cy="24"/>
                </a:xfrm>
                <a:custGeom>
                  <a:avLst/>
                  <a:gdLst>
                    <a:gd name="T0" fmla="*/ 95 w 78"/>
                    <a:gd name="T1" fmla="*/ 21 h 9"/>
                    <a:gd name="T2" fmla="*/ 1208 w 78"/>
                    <a:gd name="T3" fmla="*/ 21 h 9"/>
                    <a:gd name="T4" fmla="*/ 595 w 78"/>
                    <a:gd name="T5" fmla="*/ 35 h 9"/>
                    <a:gd name="T6" fmla="*/ 50 w 78"/>
                    <a:gd name="T7" fmla="*/ 149 h 9"/>
                    <a:gd name="T8" fmla="*/ 95 w 78"/>
                    <a:gd name="T9" fmla="*/ 21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1"/>
                      </a:moveTo>
                      <a:cubicBezTo>
                        <a:pt x="77" y="1"/>
                        <a:pt x="77" y="1"/>
                        <a:pt x="77" y="1"/>
                      </a:cubicBezTo>
                      <a:cubicBezTo>
                        <a:pt x="71" y="0"/>
                        <a:pt x="78" y="1"/>
                        <a:pt x="38" y="2"/>
                      </a:cubicBezTo>
                      <a:cubicBezTo>
                        <a:pt x="13" y="3"/>
                        <a:pt x="3" y="5"/>
                        <a:pt x="3" y="8"/>
                      </a:cubicBezTo>
                      <a:cubicBezTo>
                        <a:pt x="2" y="9"/>
                        <a:pt x="0" y="1"/>
                        <a:pt x="6"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22" name="Freeform 180"/>
                <p:cNvSpPr>
                  <a:spLocks/>
                </p:cNvSpPr>
                <p:nvPr/>
              </p:nvSpPr>
              <p:spPr bwMode="auto">
                <a:xfrm>
                  <a:off x="1460" y="1371"/>
                  <a:ext cx="170" cy="10"/>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0" y="2"/>
                        <a:pt x="9"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23" name="Freeform 181"/>
                <p:cNvSpPr>
                  <a:spLocks/>
                </p:cNvSpPr>
                <p:nvPr/>
              </p:nvSpPr>
              <p:spPr bwMode="auto">
                <a:xfrm>
                  <a:off x="1515" y="1496"/>
                  <a:ext cx="423" cy="35"/>
                </a:xfrm>
                <a:custGeom>
                  <a:avLst/>
                  <a:gdLst>
                    <a:gd name="T0" fmla="*/ 1317 w 169"/>
                    <a:gd name="T1" fmla="*/ 0 h 13"/>
                    <a:gd name="T2" fmla="*/ 95 w 169"/>
                    <a:gd name="T3" fmla="*/ 0 h 13"/>
                    <a:gd name="T4" fmla="*/ 0 w 169"/>
                    <a:gd name="T5" fmla="*/ 116 h 13"/>
                    <a:gd name="T6" fmla="*/ 95 w 169"/>
                    <a:gd name="T7" fmla="*/ 253 h 13"/>
                    <a:gd name="T8" fmla="*/ 2556 w 169"/>
                    <a:gd name="T9" fmla="*/ 253 h 13"/>
                    <a:gd name="T10" fmla="*/ 2651 w 169"/>
                    <a:gd name="T11" fmla="*/ 116 h 13"/>
                    <a:gd name="T12" fmla="*/ 2556 w 169"/>
                    <a:gd name="T13" fmla="*/ 0 h 13"/>
                    <a:gd name="T14" fmla="*/ 1317 w 16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3">
                      <a:moveTo>
                        <a:pt x="84" y="0"/>
                      </a:moveTo>
                      <a:cubicBezTo>
                        <a:pt x="6" y="0"/>
                        <a:pt x="6" y="0"/>
                        <a:pt x="6" y="0"/>
                      </a:cubicBezTo>
                      <a:cubicBezTo>
                        <a:pt x="3" y="0"/>
                        <a:pt x="0" y="3"/>
                        <a:pt x="0" y="6"/>
                      </a:cubicBezTo>
                      <a:cubicBezTo>
                        <a:pt x="0" y="10"/>
                        <a:pt x="3" y="13"/>
                        <a:pt x="6" y="13"/>
                      </a:cubicBezTo>
                      <a:cubicBezTo>
                        <a:pt x="163" y="13"/>
                        <a:pt x="163" y="13"/>
                        <a:pt x="163" y="13"/>
                      </a:cubicBezTo>
                      <a:cubicBezTo>
                        <a:pt x="166" y="13"/>
                        <a:pt x="169" y="10"/>
                        <a:pt x="169" y="6"/>
                      </a:cubicBezTo>
                      <a:cubicBezTo>
                        <a:pt x="169" y="3"/>
                        <a:pt x="166" y="0"/>
                        <a:pt x="163" y="0"/>
                      </a:cubicBezTo>
                      <a:lnTo>
                        <a:pt x="84"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24" name="Freeform 182"/>
                <p:cNvSpPr>
                  <a:spLocks/>
                </p:cNvSpPr>
                <p:nvPr/>
              </p:nvSpPr>
              <p:spPr bwMode="auto">
                <a:xfrm>
                  <a:off x="1417" y="1432"/>
                  <a:ext cx="398" cy="35"/>
                </a:xfrm>
                <a:custGeom>
                  <a:avLst/>
                  <a:gdLst>
                    <a:gd name="T0" fmla="*/ 1254 w 159"/>
                    <a:gd name="T1" fmla="*/ 0 h 13"/>
                    <a:gd name="T2" fmla="*/ 113 w 159"/>
                    <a:gd name="T3" fmla="*/ 0 h 13"/>
                    <a:gd name="T4" fmla="*/ 0 w 159"/>
                    <a:gd name="T5" fmla="*/ 137 h 13"/>
                    <a:gd name="T6" fmla="*/ 113 w 159"/>
                    <a:gd name="T7" fmla="*/ 253 h 13"/>
                    <a:gd name="T8" fmla="*/ 2401 w 159"/>
                    <a:gd name="T9" fmla="*/ 253 h 13"/>
                    <a:gd name="T10" fmla="*/ 2493 w 159"/>
                    <a:gd name="T11" fmla="*/ 137 h 13"/>
                    <a:gd name="T12" fmla="*/ 2401 w 159"/>
                    <a:gd name="T13" fmla="*/ 0 h 13"/>
                    <a:gd name="T14" fmla="*/ 1254 w 15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13">
                      <a:moveTo>
                        <a:pt x="80" y="0"/>
                      </a:moveTo>
                      <a:cubicBezTo>
                        <a:pt x="7" y="0"/>
                        <a:pt x="7" y="0"/>
                        <a:pt x="7" y="0"/>
                      </a:cubicBezTo>
                      <a:cubicBezTo>
                        <a:pt x="3" y="0"/>
                        <a:pt x="0" y="3"/>
                        <a:pt x="0" y="7"/>
                      </a:cubicBezTo>
                      <a:cubicBezTo>
                        <a:pt x="0" y="10"/>
                        <a:pt x="3" y="13"/>
                        <a:pt x="7" y="13"/>
                      </a:cubicBezTo>
                      <a:cubicBezTo>
                        <a:pt x="153" y="13"/>
                        <a:pt x="153" y="13"/>
                        <a:pt x="153" y="13"/>
                      </a:cubicBezTo>
                      <a:cubicBezTo>
                        <a:pt x="156" y="13"/>
                        <a:pt x="159" y="10"/>
                        <a:pt x="159" y="7"/>
                      </a:cubicBezTo>
                      <a:cubicBezTo>
                        <a:pt x="159" y="3"/>
                        <a:pt x="156" y="0"/>
                        <a:pt x="153" y="0"/>
                      </a:cubicBezTo>
                      <a:lnTo>
                        <a:pt x="80"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25" name="Freeform 183"/>
                <p:cNvSpPr>
                  <a:spLocks/>
                </p:cNvSpPr>
                <p:nvPr/>
              </p:nvSpPr>
              <p:spPr bwMode="auto">
                <a:xfrm>
                  <a:off x="1402" y="1365"/>
                  <a:ext cx="253" cy="35"/>
                </a:xfrm>
                <a:custGeom>
                  <a:avLst/>
                  <a:gdLst>
                    <a:gd name="T0" fmla="*/ 1493 w 101"/>
                    <a:gd name="T1" fmla="*/ 0 h 13"/>
                    <a:gd name="T2" fmla="*/ 741 w 101"/>
                    <a:gd name="T3" fmla="*/ 0 h 13"/>
                    <a:gd name="T4" fmla="*/ 188 w 101"/>
                    <a:gd name="T5" fmla="*/ 0 h 13"/>
                    <a:gd name="T6" fmla="*/ 0 w 101"/>
                    <a:gd name="T7" fmla="*/ 253 h 13"/>
                    <a:gd name="T8" fmla="*/ 1493 w 101"/>
                    <a:gd name="T9" fmla="*/ 253 h 13"/>
                    <a:gd name="T10" fmla="*/ 1588 w 101"/>
                    <a:gd name="T11" fmla="*/ 137 h 13"/>
                    <a:gd name="T12" fmla="*/ 1493 w 101"/>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13">
                      <a:moveTo>
                        <a:pt x="95" y="0"/>
                      </a:moveTo>
                      <a:cubicBezTo>
                        <a:pt x="47" y="0"/>
                        <a:pt x="47" y="0"/>
                        <a:pt x="47" y="0"/>
                      </a:cubicBezTo>
                      <a:cubicBezTo>
                        <a:pt x="12" y="0"/>
                        <a:pt x="12" y="0"/>
                        <a:pt x="12" y="0"/>
                      </a:cubicBezTo>
                      <a:cubicBezTo>
                        <a:pt x="7" y="4"/>
                        <a:pt x="3" y="9"/>
                        <a:pt x="0" y="13"/>
                      </a:cubicBezTo>
                      <a:cubicBezTo>
                        <a:pt x="95" y="13"/>
                        <a:pt x="95" y="13"/>
                        <a:pt x="95" y="13"/>
                      </a:cubicBezTo>
                      <a:cubicBezTo>
                        <a:pt x="98" y="13"/>
                        <a:pt x="101" y="10"/>
                        <a:pt x="101" y="7"/>
                      </a:cubicBezTo>
                      <a:cubicBezTo>
                        <a:pt x="101" y="3"/>
                        <a:pt x="98"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26" name="Freeform 184"/>
                <p:cNvSpPr>
                  <a:spLocks/>
                </p:cNvSpPr>
                <p:nvPr/>
              </p:nvSpPr>
              <p:spPr bwMode="auto">
                <a:xfrm>
                  <a:off x="1480" y="1307"/>
                  <a:ext cx="60" cy="29"/>
                </a:xfrm>
                <a:custGeom>
                  <a:avLst/>
                  <a:gdLst>
                    <a:gd name="T0" fmla="*/ 0 w 24"/>
                    <a:gd name="T1" fmla="*/ 200 h 11"/>
                    <a:gd name="T2" fmla="*/ 270 w 24"/>
                    <a:gd name="T3" fmla="*/ 200 h 11"/>
                    <a:gd name="T4" fmla="*/ 375 w 24"/>
                    <a:gd name="T5" fmla="*/ 90 h 11"/>
                    <a:gd name="T6" fmla="*/ 345 w 24"/>
                    <a:gd name="T7" fmla="*/ 0 h 11"/>
                    <a:gd name="T8" fmla="*/ 0 w 24"/>
                    <a:gd name="T9" fmla="*/ 20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1">
                      <a:moveTo>
                        <a:pt x="0" y="11"/>
                      </a:moveTo>
                      <a:cubicBezTo>
                        <a:pt x="17" y="11"/>
                        <a:pt x="17" y="11"/>
                        <a:pt x="17" y="11"/>
                      </a:cubicBezTo>
                      <a:cubicBezTo>
                        <a:pt x="21" y="11"/>
                        <a:pt x="24" y="8"/>
                        <a:pt x="24" y="5"/>
                      </a:cubicBezTo>
                      <a:cubicBezTo>
                        <a:pt x="24" y="3"/>
                        <a:pt x="23" y="1"/>
                        <a:pt x="22" y="0"/>
                      </a:cubicBezTo>
                      <a:cubicBezTo>
                        <a:pt x="14" y="4"/>
                        <a:pt x="7" y="7"/>
                        <a:pt x="0" y="11"/>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27" name="Freeform 185"/>
                <p:cNvSpPr>
                  <a:spLocks/>
                </p:cNvSpPr>
                <p:nvPr/>
              </p:nvSpPr>
              <p:spPr bwMode="auto">
                <a:xfrm>
                  <a:off x="1650" y="1563"/>
                  <a:ext cx="222" cy="32"/>
                </a:xfrm>
                <a:custGeom>
                  <a:avLst/>
                  <a:gdLst>
                    <a:gd name="T0" fmla="*/ 92 w 89"/>
                    <a:gd name="T1" fmla="*/ 227 h 12"/>
                    <a:gd name="T2" fmla="*/ 758 w 89"/>
                    <a:gd name="T3" fmla="*/ 227 h 12"/>
                    <a:gd name="T4" fmla="*/ 1382 w 89"/>
                    <a:gd name="T5" fmla="*/ 0 h 12"/>
                    <a:gd name="T6" fmla="*/ 915 w 89"/>
                    <a:gd name="T7" fmla="*/ 0 h 12"/>
                    <a:gd name="T8" fmla="*/ 92 w 89"/>
                    <a:gd name="T9" fmla="*/ 0 h 12"/>
                    <a:gd name="T10" fmla="*/ 0 w 89"/>
                    <a:gd name="T11" fmla="*/ 115 h 12"/>
                    <a:gd name="T12" fmla="*/ 92 w 89"/>
                    <a:gd name="T13" fmla="*/ 22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2">
                      <a:moveTo>
                        <a:pt x="6" y="12"/>
                      </a:moveTo>
                      <a:cubicBezTo>
                        <a:pt x="49" y="12"/>
                        <a:pt x="49" y="12"/>
                        <a:pt x="49" y="12"/>
                      </a:cubicBezTo>
                      <a:cubicBezTo>
                        <a:pt x="64" y="8"/>
                        <a:pt x="77" y="4"/>
                        <a:pt x="89" y="0"/>
                      </a:cubicBezTo>
                      <a:cubicBezTo>
                        <a:pt x="59" y="0"/>
                        <a:pt x="59" y="0"/>
                        <a:pt x="59" y="0"/>
                      </a:cubicBezTo>
                      <a:cubicBezTo>
                        <a:pt x="6" y="0"/>
                        <a:pt x="6" y="0"/>
                        <a:pt x="6" y="0"/>
                      </a:cubicBezTo>
                      <a:cubicBezTo>
                        <a:pt x="3" y="0"/>
                        <a:pt x="0" y="3"/>
                        <a:pt x="0" y="6"/>
                      </a:cubicBezTo>
                      <a:cubicBezTo>
                        <a:pt x="0" y="9"/>
                        <a:pt x="3" y="12"/>
                        <a:pt x="6" y="12"/>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28" name="Freeform 186"/>
                <p:cNvSpPr>
                  <a:spLocks/>
                </p:cNvSpPr>
                <p:nvPr/>
              </p:nvSpPr>
              <p:spPr bwMode="auto">
                <a:xfrm>
                  <a:off x="1515" y="3419"/>
                  <a:ext cx="423" cy="34"/>
                </a:xfrm>
                <a:custGeom>
                  <a:avLst/>
                  <a:gdLst>
                    <a:gd name="T0" fmla="*/ 1317 w 169"/>
                    <a:gd name="T1" fmla="*/ 0 h 13"/>
                    <a:gd name="T2" fmla="*/ 95 w 169"/>
                    <a:gd name="T3" fmla="*/ 0 h 13"/>
                    <a:gd name="T4" fmla="*/ 0 w 169"/>
                    <a:gd name="T5" fmla="*/ 110 h 13"/>
                    <a:gd name="T6" fmla="*/ 95 w 169"/>
                    <a:gd name="T7" fmla="*/ 233 h 13"/>
                    <a:gd name="T8" fmla="*/ 2556 w 169"/>
                    <a:gd name="T9" fmla="*/ 233 h 13"/>
                    <a:gd name="T10" fmla="*/ 2651 w 169"/>
                    <a:gd name="T11" fmla="*/ 110 h 13"/>
                    <a:gd name="T12" fmla="*/ 2556 w 169"/>
                    <a:gd name="T13" fmla="*/ 0 h 13"/>
                    <a:gd name="T14" fmla="*/ 1317 w 16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3">
                      <a:moveTo>
                        <a:pt x="84" y="0"/>
                      </a:moveTo>
                      <a:cubicBezTo>
                        <a:pt x="6" y="0"/>
                        <a:pt x="6" y="0"/>
                        <a:pt x="6" y="0"/>
                      </a:cubicBezTo>
                      <a:cubicBezTo>
                        <a:pt x="3" y="0"/>
                        <a:pt x="0" y="3"/>
                        <a:pt x="0" y="6"/>
                      </a:cubicBezTo>
                      <a:cubicBezTo>
                        <a:pt x="0" y="10"/>
                        <a:pt x="3" y="13"/>
                        <a:pt x="6" y="13"/>
                      </a:cubicBezTo>
                      <a:cubicBezTo>
                        <a:pt x="163" y="13"/>
                        <a:pt x="163" y="13"/>
                        <a:pt x="163" y="13"/>
                      </a:cubicBezTo>
                      <a:cubicBezTo>
                        <a:pt x="166" y="13"/>
                        <a:pt x="169" y="10"/>
                        <a:pt x="169" y="6"/>
                      </a:cubicBezTo>
                      <a:cubicBezTo>
                        <a:pt x="169" y="3"/>
                        <a:pt x="166" y="0"/>
                        <a:pt x="163" y="0"/>
                      </a:cubicBezTo>
                      <a:lnTo>
                        <a:pt x="84"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29" name="Freeform 187"/>
                <p:cNvSpPr>
                  <a:spLocks/>
                </p:cNvSpPr>
                <p:nvPr/>
              </p:nvSpPr>
              <p:spPr bwMode="auto">
                <a:xfrm>
                  <a:off x="1417" y="3355"/>
                  <a:ext cx="398" cy="34"/>
                </a:xfrm>
                <a:custGeom>
                  <a:avLst/>
                  <a:gdLst>
                    <a:gd name="T0" fmla="*/ 1254 w 159"/>
                    <a:gd name="T1" fmla="*/ 0 h 13"/>
                    <a:gd name="T2" fmla="*/ 113 w 159"/>
                    <a:gd name="T3" fmla="*/ 0 h 13"/>
                    <a:gd name="T4" fmla="*/ 0 w 159"/>
                    <a:gd name="T5" fmla="*/ 123 h 13"/>
                    <a:gd name="T6" fmla="*/ 113 w 159"/>
                    <a:gd name="T7" fmla="*/ 233 h 13"/>
                    <a:gd name="T8" fmla="*/ 2401 w 159"/>
                    <a:gd name="T9" fmla="*/ 233 h 13"/>
                    <a:gd name="T10" fmla="*/ 2493 w 159"/>
                    <a:gd name="T11" fmla="*/ 123 h 13"/>
                    <a:gd name="T12" fmla="*/ 2401 w 159"/>
                    <a:gd name="T13" fmla="*/ 0 h 13"/>
                    <a:gd name="T14" fmla="*/ 1254 w 15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13">
                      <a:moveTo>
                        <a:pt x="80" y="0"/>
                      </a:moveTo>
                      <a:cubicBezTo>
                        <a:pt x="7" y="0"/>
                        <a:pt x="7" y="0"/>
                        <a:pt x="7" y="0"/>
                      </a:cubicBezTo>
                      <a:cubicBezTo>
                        <a:pt x="3" y="0"/>
                        <a:pt x="0" y="3"/>
                        <a:pt x="0" y="7"/>
                      </a:cubicBezTo>
                      <a:cubicBezTo>
                        <a:pt x="0" y="10"/>
                        <a:pt x="3" y="13"/>
                        <a:pt x="7" y="13"/>
                      </a:cubicBezTo>
                      <a:cubicBezTo>
                        <a:pt x="153" y="13"/>
                        <a:pt x="153" y="13"/>
                        <a:pt x="153" y="13"/>
                      </a:cubicBezTo>
                      <a:cubicBezTo>
                        <a:pt x="156" y="13"/>
                        <a:pt x="159" y="10"/>
                        <a:pt x="159" y="7"/>
                      </a:cubicBezTo>
                      <a:cubicBezTo>
                        <a:pt x="159" y="3"/>
                        <a:pt x="156" y="0"/>
                        <a:pt x="153" y="0"/>
                      </a:cubicBezTo>
                      <a:lnTo>
                        <a:pt x="80" y="0"/>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30" name="Freeform 188"/>
                <p:cNvSpPr>
                  <a:spLocks/>
                </p:cNvSpPr>
                <p:nvPr/>
              </p:nvSpPr>
              <p:spPr bwMode="auto">
                <a:xfrm>
                  <a:off x="1402" y="3288"/>
                  <a:ext cx="253" cy="35"/>
                </a:xfrm>
                <a:custGeom>
                  <a:avLst/>
                  <a:gdLst>
                    <a:gd name="T0" fmla="*/ 1493 w 101"/>
                    <a:gd name="T1" fmla="*/ 0 h 13"/>
                    <a:gd name="T2" fmla="*/ 741 w 101"/>
                    <a:gd name="T3" fmla="*/ 0 h 13"/>
                    <a:gd name="T4" fmla="*/ 188 w 101"/>
                    <a:gd name="T5" fmla="*/ 0 h 13"/>
                    <a:gd name="T6" fmla="*/ 0 w 101"/>
                    <a:gd name="T7" fmla="*/ 253 h 13"/>
                    <a:gd name="T8" fmla="*/ 1493 w 101"/>
                    <a:gd name="T9" fmla="*/ 253 h 13"/>
                    <a:gd name="T10" fmla="*/ 1588 w 101"/>
                    <a:gd name="T11" fmla="*/ 137 h 13"/>
                    <a:gd name="T12" fmla="*/ 1493 w 101"/>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13">
                      <a:moveTo>
                        <a:pt x="95" y="0"/>
                      </a:moveTo>
                      <a:cubicBezTo>
                        <a:pt x="47" y="0"/>
                        <a:pt x="47" y="0"/>
                        <a:pt x="47" y="0"/>
                      </a:cubicBezTo>
                      <a:cubicBezTo>
                        <a:pt x="12" y="0"/>
                        <a:pt x="12" y="0"/>
                        <a:pt x="12" y="0"/>
                      </a:cubicBezTo>
                      <a:cubicBezTo>
                        <a:pt x="7" y="4"/>
                        <a:pt x="3" y="9"/>
                        <a:pt x="0" y="13"/>
                      </a:cubicBezTo>
                      <a:cubicBezTo>
                        <a:pt x="95" y="13"/>
                        <a:pt x="95" y="13"/>
                        <a:pt x="95" y="13"/>
                      </a:cubicBezTo>
                      <a:cubicBezTo>
                        <a:pt x="98" y="13"/>
                        <a:pt x="101" y="10"/>
                        <a:pt x="101" y="7"/>
                      </a:cubicBezTo>
                      <a:cubicBezTo>
                        <a:pt x="101" y="3"/>
                        <a:pt x="98" y="0"/>
                        <a:pt x="95" y="0"/>
                      </a:cubicBez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31" name="Freeform 189"/>
                <p:cNvSpPr>
                  <a:spLocks/>
                </p:cNvSpPr>
                <p:nvPr/>
              </p:nvSpPr>
              <p:spPr bwMode="auto">
                <a:xfrm>
                  <a:off x="1480" y="3229"/>
                  <a:ext cx="60" cy="30"/>
                </a:xfrm>
                <a:custGeom>
                  <a:avLst/>
                  <a:gdLst>
                    <a:gd name="T0" fmla="*/ 0 w 24"/>
                    <a:gd name="T1" fmla="*/ 224 h 11"/>
                    <a:gd name="T2" fmla="*/ 270 w 24"/>
                    <a:gd name="T3" fmla="*/ 224 h 11"/>
                    <a:gd name="T4" fmla="*/ 375 w 24"/>
                    <a:gd name="T5" fmla="*/ 82 h 11"/>
                    <a:gd name="T6" fmla="*/ 345 w 24"/>
                    <a:gd name="T7" fmla="*/ 0 h 11"/>
                    <a:gd name="T8" fmla="*/ 0 w 24"/>
                    <a:gd name="T9" fmla="*/ 224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1">
                      <a:moveTo>
                        <a:pt x="0" y="11"/>
                      </a:moveTo>
                      <a:cubicBezTo>
                        <a:pt x="17" y="11"/>
                        <a:pt x="17" y="11"/>
                        <a:pt x="17" y="11"/>
                      </a:cubicBezTo>
                      <a:cubicBezTo>
                        <a:pt x="21" y="11"/>
                        <a:pt x="24" y="8"/>
                        <a:pt x="24" y="4"/>
                      </a:cubicBezTo>
                      <a:cubicBezTo>
                        <a:pt x="24" y="3"/>
                        <a:pt x="23" y="1"/>
                        <a:pt x="22" y="0"/>
                      </a:cubicBezTo>
                      <a:cubicBezTo>
                        <a:pt x="14" y="4"/>
                        <a:pt x="7" y="7"/>
                        <a:pt x="0" y="11"/>
                      </a:cubicBez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32" name="Freeform 190"/>
                <p:cNvSpPr>
                  <a:spLocks/>
                </p:cNvSpPr>
                <p:nvPr/>
              </p:nvSpPr>
              <p:spPr bwMode="auto">
                <a:xfrm>
                  <a:off x="1650" y="3485"/>
                  <a:ext cx="222" cy="32"/>
                </a:xfrm>
                <a:custGeom>
                  <a:avLst/>
                  <a:gdLst>
                    <a:gd name="T0" fmla="*/ 92 w 89"/>
                    <a:gd name="T1" fmla="*/ 227 h 12"/>
                    <a:gd name="T2" fmla="*/ 758 w 89"/>
                    <a:gd name="T3" fmla="*/ 227 h 12"/>
                    <a:gd name="T4" fmla="*/ 1382 w 89"/>
                    <a:gd name="T5" fmla="*/ 0 h 12"/>
                    <a:gd name="T6" fmla="*/ 915 w 89"/>
                    <a:gd name="T7" fmla="*/ 0 h 12"/>
                    <a:gd name="T8" fmla="*/ 92 w 89"/>
                    <a:gd name="T9" fmla="*/ 0 h 12"/>
                    <a:gd name="T10" fmla="*/ 0 w 89"/>
                    <a:gd name="T11" fmla="*/ 115 h 12"/>
                    <a:gd name="T12" fmla="*/ 92 w 89"/>
                    <a:gd name="T13" fmla="*/ 22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2">
                      <a:moveTo>
                        <a:pt x="6" y="12"/>
                      </a:moveTo>
                      <a:cubicBezTo>
                        <a:pt x="49" y="12"/>
                        <a:pt x="49" y="12"/>
                        <a:pt x="49" y="12"/>
                      </a:cubicBezTo>
                      <a:cubicBezTo>
                        <a:pt x="64" y="8"/>
                        <a:pt x="77" y="4"/>
                        <a:pt x="89" y="0"/>
                      </a:cubicBezTo>
                      <a:cubicBezTo>
                        <a:pt x="59" y="0"/>
                        <a:pt x="59" y="0"/>
                        <a:pt x="59" y="0"/>
                      </a:cubicBezTo>
                      <a:cubicBezTo>
                        <a:pt x="6" y="0"/>
                        <a:pt x="6" y="0"/>
                        <a:pt x="6" y="0"/>
                      </a:cubicBezTo>
                      <a:cubicBezTo>
                        <a:pt x="3" y="0"/>
                        <a:pt x="0" y="3"/>
                        <a:pt x="0" y="6"/>
                      </a:cubicBezTo>
                      <a:cubicBezTo>
                        <a:pt x="0" y="9"/>
                        <a:pt x="3" y="12"/>
                        <a:pt x="6" y="12"/>
                      </a:cubicBez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33" name="Freeform 191"/>
                <p:cNvSpPr>
                  <a:spLocks/>
                </p:cNvSpPr>
                <p:nvPr/>
              </p:nvSpPr>
              <p:spPr bwMode="auto">
                <a:xfrm>
                  <a:off x="1617" y="3355"/>
                  <a:ext cx="198" cy="34"/>
                </a:xfrm>
                <a:custGeom>
                  <a:avLst/>
                  <a:gdLst>
                    <a:gd name="T0" fmla="*/ 1150 w 79"/>
                    <a:gd name="T1" fmla="*/ 233 h 13"/>
                    <a:gd name="T2" fmla="*/ 1243 w 79"/>
                    <a:gd name="T3" fmla="*/ 123 h 13"/>
                    <a:gd name="T4" fmla="*/ 1150 w 79"/>
                    <a:gd name="T5" fmla="*/ 0 h 13"/>
                    <a:gd name="T6" fmla="*/ 0 w 79"/>
                    <a:gd name="T7" fmla="*/ 0 h 13"/>
                    <a:gd name="T8" fmla="*/ 0 w 79"/>
                    <a:gd name="T9" fmla="*/ 233 h 13"/>
                    <a:gd name="T10" fmla="*/ 1150 w 79"/>
                    <a:gd name="T11" fmla="*/ 233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3">
                      <a:moveTo>
                        <a:pt x="73" y="13"/>
                      </a:moveTo>
                      <a:cubicBezTo>
                        <a:pt x="76" y="13"/>
                        <a:pt x="79" y="10"/>
                        <a:pt x="79" y="7"/>
                      </a:cubicBezTo>
                      <a:cubicBezTo>
                        <a:pt x="79" y="3"/>
                        <a:pt x="76" y="0"/>
                        <a:pt x="73" y="0"/>
                      </a:cubicBezTo>
                      <a:cubicBezTo>
                        <a:pt x="0" y="0"/>
                        <a:pt x="0" y="0"/>
                        <a:pt x="0" y="0"/>
                      </a:cubicBezTo>
                      <a:cubicBezTo>
                        <a:pt x="0" y="13"/>
                        <a:pt x="0" y="13"/>
                        <a:pt x="0" y="13"/>
                      </a:cubicBezTo>
                      <a:lnTo>
                        <a:pt x="73" y="13"/>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34" name="Freeform 192"/>
                <p:cNvSpPr>
                  <a:spLocks/>
                </p:cNvSpPr>
                <p:nvPr/>
              </p:nvSpPr>
              <p:spPr bwMode="auto">
                <a:xfrm>
                  <a:off x="1725" y="3419"/>
                  <a:ext cx="213" cy="34"/>
                </a:xfrm>
                <a:custGeom>
                  <a:avLst/>
                  <a:gdLst>
                    <a:gd name="T0" fmla="*/ 0 w 85"/>
                    <a:gd name="T1" fmla="*/ 0 h 13"/>
                    <a:gd name="T2" fmla="*/ 0 w 85"/>
                    <a:gd name="T3" fmla="*/ 233 h 13"/>
                    <a:gd name="T4" fmla="*/ 1243 w 85"/>
                    <a:gd name="T5" fmla="*/ 233 h 13"/>
                    <a:gd name="T6" fmla="*/ 1338 w 85"/>
                    <a:gd name="T7" fmla="*/ 110 h 13"/>
                    <a:gd name="T8" fmla="*/ 1243 w 85"/>
                    <a:gd name="T9" fmla="*/ 0 h 13"/>
                    <a:gd name="T10" fmla="*/ 0 w 85"/>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 h="13">
                      <a:moveTo>
                        <a:pt x="0" y="0"/>
                      </a:moveTo>
                      <a:cubicBezTo>
                        <a:pt x="0" y="13"/>
                        <a:pt x="0" y="13"/>
                        <a:pt x="0" y="13"/>
                      </a:cubicBezTo>
                      <a:cubicBezTo>
                        <a:pt x="79" y="13"/>
                        <a:pt x="79" y="13"/>
                        <a:pt x="79" y="13"/>
                      </a:cubicBezTo>
                      <a:cubicBezTo>
                        <a:pt x="82" y="13"/>
                        <a:pt x="85" y="10"/>
                        <a:pt x="85" y="6"/>
                      </a:cubicBezTo>
                      <a:cubicBezTo>
                        <a:pt x="85" y="3"/>
                        <a:pt x="82" y="0"/>
                        <a:pt x="79" y="0"/>
                      </a:cubicBezTo>
                      <a:lnTo>
                        <a:pt x="0" y="0"/>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35" name="Freeform 193"/>
                <p:cNvSpPr>
                  <a:spLocks/>
                </p:cNvSpPr>
                <p:nvPr/>
              </p:nvSpPr>
              <p:spPr bwMode="auto">
                <a:xfrm>
                  <a:off x="1770" y="3485"/>
                  <a:ext cx="102" cy="32"/>
                </a:xfrm>
                <a:custGeom>
                  <a:avLst/>
                  <a:gdLst>
                    <a:gd name="T0" fmla="*/ 0 w 41"/>
                    <a:gd name="T1" fmla="*/ 0 h 12"/>
                    <a:gd name="T2" fmla="*/ 0 w 41"/>
                    <a:gd name="T3" fmla="*/ 227 h 12"/>
                    <a:gd name="T4" fmla="*/ 12 w 41"/>
                    <a:gd name="T5" fmla="*/ 227 h 12"/>
                    <a:gd name="T6" fmla="*/ 632 w 41"/>
                    <a:gd name="T7" fmla="*/ 0 h 12"/>
                    <a:gd name="T8" fmla="*/ 0 w 4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2">
                      <a:moveTo>
                        <a:pt x="0" y="0"/>
                      </a:moveTo>
                      <a:cubicBezTo>
                        <a:pt x="0" y="12"/>
                        <a:pt x="0" y="12"/>
                        <a:pt x="0" y="12"/>
                      </a:cubicBezTo>
                      <a:cubicBezTo>
                        <a:pt x="1" y="12"/>
                        <a:pt x="1" y="12"/>
                        <a:pt x="1" y="12"/>
                      </a:cubicBezTo>
                      <a:cubicBezTo>
                        <a:pt x="16" y="8"/>
                        <a:pt x="29" y="4"/>
                        <a:pt x="41" y="0"/>
                      </a:cubicBezTo>
                      <a:lnTo>
                        <a:pt x="0" y="0"/>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36" name="Freeform 194"/>
                <p:cNvSpPr>
                  <a:spLocks/>
                </p:cNvSpPr>
                <p:nvPr/>
              </p:nvSpPr>
              <p:spPr bwMode="auto">
                <a:xfrm>
                  <a:off x="1520" y="3288"/>
                  <a:ext cx="135" cy="35"/>
                </a:xfrm>
                <a:custGeom>
                  <a:avLst/>
                  <a:gdLst>
                    <a:gd name="T0" fmla="*/ 0 w 54"/>
                    <a:gd name="T1" fmla="*/ 253 h 13"/>
                    <a:gd name="T2" fmla="*/ 750 w 54"/>
                    <a:gd name="T3" fmla="*/ 253 h 13"/>
                    <a:gd name="T4" fmla="*/ 845 w 54"/>
                    <a:gd name="T5" fmla="*/ 137 h 13"/>
                    <a:gd name="T6" fmla="*/ 750 w 54"/>
                    <a:gd name="T7" fmla="*/ 0 h 13"/>
                    <a:gd name="T8" fmla="*/ 0 w 54"/>
                    <a:gd name="T9" fmla="*/ 0 h 13"/>
                    <a:gd name="T10" fmla="*/ 0 w 54"/>
                    <a:gd name="T11" fmla="*/ 253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3">
                      <a:moveTo>
                        <a:pt x="0" y="13"/>
                      </a:moveTo>
                      <a:cubicBezTo>
                        <a:pt x="48" y="13"/>
                        <a:pt x="48" y="13"/>
                        <a:pt x="48" y="13"/>
                      </a:cubicBezTo>
                      <a:cubicBezTo>
                        <a:pt x="51" y="13"/>
                        <a:pt x="54" y="10"/>
                        <a:pt x="54" y="7"/>
                      </a:cubicBezTo>
                      <a:cubicBezTo>
                        <a:pt x="54" y="3"/>
                        <a:pt x="51" y="0"/>
                        <a:pt x="48" y="0"/>
                      </a:cubicBezTo>
                      <a:cubicBezTo>
                        <a:pt x="0" y="0"/>
                        <a:pt x="0" y="0"/>
                        <a:pt x="0" y="0"/>
                      </a:cubicBezTo>
                      <a:lnTo>
                        <a:pt x="0" y="13"/>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37" name="Freeform 195"/>
                <p:cNvSpPr>
                  <a:spLocks/>
                </p:cNvSpPr>
                <p:nvPr/>
              </p:nvSpPr>
              <p:spPr bwMode="auto">
                <a:xfrm>
                  <a:off x="1515" y="3424"/>
                  <a:ext cx="367" cy="24"/>
                </a:xfrm>
                <a:custGeom>
                  <a:avLst/>
                  <a:gdLst>
                    <a:gd name="T0" fmla="*/ 92 w 147"/>
                    <a:gd name="T1" fmla="*/ 0 h 9"/>
                    <a:gd name="T2" fmla="*/ 2287 w 147"/>
                    <a:gd name="T3" fmla="*/ 0 h 9"/>
                    <a:gd name="T4" fmla="*/ 791 w 147"/>
                    <a:gd name="T5" fmla="*/ 56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3"/>
                      </a:cubicBezTo>
                      <a:cubicBezTo>
                        <a:pt x="27" y="3"/>
                        <a:pt x="4"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38" name="Freeform 196"/>
                <p:cNvSpPr>
                  <a:spLocks/>
                </p:cNvSpPr>
                <p:nvPr/>
              </p:nvSpPr>
              <p:spPr bwMode="auto">
                <a:xfrm>
                  <a:off x="1417" y="3360"/>
                  <a:ext cx="370" cy="24"/>
                </a:xfrm>
                <a:custGeom>
                  <a:avLst/>
                  <a:gdLst>
                    <a:gd name="T0" fmla="*/ 113 w 148"/>
                    <a:gd name="T1" fmla="*/ 0 h 9"/>
                    <a:gd name="T2" fmla="*/ 2313 w 148"/>
                    <a:gd name="T3" fmla="*/ 0 h 9"/>
                    <a:gd name="T4" fmla="*/ 813 w 148"/>
                    <a:gd name="T5" fmla="*/ 35 h 9"/>
                    <a:gd name="T6" fmla="*/ 63 w 148"/>
                    <a:gd name="T7" fmla="*/ 136 h 9"/>
                    <a:gd name="T8" fmla="*/ 113 w 14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9">
                      <a:moveTo>
                        <a:pt x="7" y="0"/>
                      </a:moveTo>
                      <a:cubicBezTo>
                        <a:pt x="148" y="0"/>
                        <a:pt x="148" y="0"/>
                        <a:pt x="148" y="0"/>
                      </a:cubicBezTo>
                      <a:cubicBezTo>
                        <a:pt x="142" y="0"/>
                        <a:pt x="92" y="1"/>
                        <a:pt x="52" y="2"/>
                      </a:cubicBezTo>
                      <a:cubicBezTo>
                        <a:pt x="27" y="3"/>
                        <a:pt x="4" y="5"/>
                        <a:pt x="4" y="7"/>
                      </a:cubicBezTo>
                      <a:cubicBezTo>
                        <a:pt x="2" y="9"/>
                        <a:pt x="0"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39" name="Freeform 197"/>
                <p:cNvSpPr>
                  <a:spLocks/>
                </p:cNvSpPr>
                <p:nvPr/>
              </p:nvSpPr>
              <p:spPr bwMode="auto">
                <a:xfrm>
                  <a:off x="1652" y="3488"/>
                  <a:ext cx="195" cy="24"/>
                </a:xfrm>
                <a:custGeom>
                  <a:avLst/>
                  <a:gdLst>
                    <a:gd name="T0" fmla="*/ 95 w 78"/>
                    <a:gd name="T1" fmla="*/ 21 h 9"/>
                    <a:gd name="T2" fmla="*/ 1208 w 78"/>
                    <a:gd name="T3" fmla="*/ 21 h 9"/>
                    <a:gd name="T4" fmla="*/ 595 w 78"/>
                    <a:gd name="T5" fmla="*/ 35 h 9"/>
                    <a:gd name="T6" fmla="*/ 50 w 78"/>
                    <a:gd name="T7" fmla="*/ 149 h 9"/>
                    <a:gd name="T8" fmla="*/ 95 w 78"/>
                    <a:gd name="T9" fmla="*/ 21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1"/>
                      </a:moveTo>
                      <a:cubicBezTo>
                        <a:pt x="77" y="1"/>
                        <a:pt x="77" y="1"/>
                        <a:pt x="77" y="1"/>
                      </a:cubicBezTo>
                      <a:cubicBezTo>
                        <a:pt x="71" y="0"/>
                        <a:pt x="78" y="1"/>
                        <a:pt x="38" y="2"/>
                      </a:cubicBezTo>
                      <a:cubicBezTo>
                        <a:pt x="13" y="3"/>
                        <a:pt x="3" y="5"/>
                        <a:pt x="3" y="8"/>
                      </a:cubicBezTo>
                      <a:cubicBezTo>
                        <a:pt x="2" y="9"/>
                        <a:pt x="0" y="1"/>
                        <a:pt x="6"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40" name="Freeform 198"/>
                <p:cNvSpPr>
                  <a:spLocks/>
                </p:cNvSpPr>
                <p:nvPr/>
              </p:nvSpPr>
              <p:spPr bwMode="auto">
                <a:xfrm>
                  <a:off x="1460" y="3293"/>
                  <a:ext cx="170" cy="11"/>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0" y="2"/>
                        <a:pt x="9"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41" name="Freeform 199"/>
                <p:cNvSpPr>
                  <a:spLocks/>
                </p:cNvSpPr>
                <p:nvPr/>
              </p:nvSpPr>
              <p:spPr bwMode="auto">
                <a:xfrm>
                  <a:off x="1515" y="3419"/>
                  <a:ext cx="423" cy="34"/>
                </a:xfrm>
                <a:custGeom>
                  <a:avLst/>
                  <a:gdLst>
                    <a:gd name="T0" fmla="*/ 1317 w 169"/>
                    <a:gd name="T1" fmla="*/ 0 h 13"/>
                    <a:gd name="T2" fmla="*/ 95 w 169"/>
                    <a:gd name="T3" fmla="*/ 0 h 13"/>
                    <a:gd name="T4" fmla="*/ 0 w 169"/>
                    <a:gd name="T5" fmla="*/ 110 h 13"/>
                    <a:gd name="T6" fmla="*/ 95 w 169"/>
                    <a:gd name="T7" fmla="*/ 233 h 13"/>
                    <a:gd name="T8" fmla="*/ 2556 w 169"/>
                    <a:gd name="T9" fmla="*/ 233 h 13"/>
                    <a:gd name="T10" fmla="*/ 2651 w 169"/>
                    <a:gd name="T11" fmla="*/ 110 h 13"/>
                    <a:gd name="T12" fmla="*/ 2556 w 169"/>
                    <a:gd name="T13" fmla="*/ 0 h 13"/>
                    <a:gd name="T14" fmla="*/ 1317 w 16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3">
                      <a:moveTo>
                        <a:pt x="84" y="0"/>
                      </a:moveTo>
                      <a:cubicBezTo>
                        <a:pt x="6" y="0"/>
                        <a:pt x="6" y="0"/>
                        <a:pt x="6" y="0"/>
                      </a:cubicBezTo>
                      <a:cubicBezTo>
                        <a:pt x="3" y="0"/>
                        <a:pt x="0" y="3"/>
                        <a:pt x="0" y="6"/>
                      </a:cubicBezTo>
                      <a:cubicBezTo>
                        <a:pt x="0" y="10"/>
                        <a:pt x="3" y="13"/>
                        <a:pt x="6" y="13"/>
                      </a:cubicBezTo>
                      <a:cubicBezTo>
                        <a:pt x="163" y="13"/>
                        <a:pt x="163" y="13"/>
                        <a:pt x="163" y="13"/>
                      </a:cubicBezTo>
                      <a:cubicBezTo>
                        <a:pt x="166" y="13"/>
                        <a:pt x="169" y="10"/>
                        <a:pt x="169" y="6"/>
                      </a:cubicBezTo>
                      <a:cubicBezTo>
                        <a:pt x="169" y="3"/>
                        <a:pt x="166" y="0"/>
                        <a:pt x="163" y="0"/>
                      </a:cubicBezTo>
                      <a:lnTo>
                        <a:pt x="84"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42" name="Freeform 200"/>
                <p:cNvSpPr>
                  <a:spLocks/>
                </p:cNvSpPr>
                <p:nvPr/>
              </p:nvSpPr>
              <p:spPr bwMode="auto">
                <a:xfrm>
                  <a:off x="1417" y="3355"/>
                  <a:ext cx="398" cy="34"/>
                </a:xfrm>
                <a:custGeom>
                  <a:avLst/>
                  <a:gdLst>
                    <a:gd name="T0" fmla="*/ 1254 w 159"/>
                    <a:gd name="T1" fmla="*/ 0 h 13"/>
                    <a:gd name="T2" fmla="*/ 113 w 159"/>
                    <a:gd name="T3" fmla="*/ 0 h 13"/>
                    <a:gd name="T4" fmla="*/ 0 w 159"/>
                    <a:gd name="T5" fmla="*/ 123 h 13"/>
                    <a:gd name="T6" fmla="*/ 113 w 159"/>
                    <a:gd name="T7" fmla="*/ 233 h 13"/>
                    <a:gd name="T8" fmla="*/ 2401 w 159"/>
                    <a:gd name="T9" fmla="*/ 233 h 13"/>
                    <a:gd name="T10" fmla="*/ 2493 w 159"/>
                    <a:gd name="T11" fmla="*/ 123 h 13"/>
                    <a:gd name="T12" fmla="*/ 2401 w 159"/>
                    <a:gd name="T13" fmla="*/ 0 h 13"/>
                    <a:gd name="T14" fmla="*/ 1254 w 15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13">
                      <a:moveTo>
                        <a:pt x="80" y="0"/>
                      </a:moveTo>
                      <a:cubicBezTo>
                        <a:pt x="7" y="0"/>
                        <a:pt x="7" y="0"/>
                        <a:pt x="7" y="0"/>
                      </a:cubicBezTo>
                      <a:cubicBezTo>
                        <a:pt x="3" y="0"/>
                        <a:pt x="0" y="3"/>
                        <a:pt x="0" y="7"/>
                      </a:cubicBezTo>
                      <a:cubicBezTo>
                        <a:pt x="0" y="10"/>
                        <a:pt x="3" y="13"/>
                        <a:pt x="7" y="13"/>
                      </a:cubicBezTo>
                      <a:cubicBezTo>
                        <a:pt x="153" y="13"/>
                        <a:pt x="153" y="13"/>
                        <a:pt x="153" y="13"/>
                      </a:cubicBezTo>
                      <a:cubicBezTo>
                        <a:pt x="156" y="13"/>
                        <a:pt x="159" y="10"/>
                        <a:pt x="159" y="7"/>
                      </a:cubicBezTo>
                      <a:cubicBezTo>
                        <a:pt x="159" y="3"/>
                        <a:pt x="156" y="0"/>
                        <a:pt x="153" y="0"/>
                      </a:cubicBezTo>
                      <a:lnTo>
                        <a:pt x="80"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43" name="Freeform 201"/>
                <p:cNvSpPr>
                  <a:spLocks/>
                </p:cNvSpPr>
                <p:nvPr/>
              </p:nvSpPr>
              <p:spPr bwMode="auto">
                <a:xfrm>
                  <a:off x="1402" y="3288"/>
                  <a:ext cx="253" cy="35"/>
                </a:xfrm>
                <a:custGeom>
                  <a:avLst/>
                  <a:gdLst>
                    <a:gd name="T0" fmla="*/ 1493 w 101"/>
                    <a:gd name="T1" fmla="*/ 0 h 13"/>
                    <a:gd name="T2" fmla="*/ 741 w 101"/>
                    <a:gd name="T3" fmla="*/ 0 h 13"/>
                    <a:gd name="T4" fmla="*/ 188 w 101"/>
                    <a:gd name="T5" fmla="*/ 0 h 13"/>
                    <a:gd name="T6" fmla="*/ 0 w 101"/>
                    <a:gd name="T7" fmla="*/ 253 h 13"/>
                    <a:gd name="T8" fmla="*/ 1493 w 101"/>
                    <a:gd name="T9" fmla="*/ 253 h 13"/>
                    <a:gd name="T10" fmla="*/ 1588 w 101"/>
                    <a:gd name="T11" fmla="*/ 137 h 13"/>
                    <a:gd name="T12" fmla="*/ 1493 w 101"/>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13">
                      <a:moveTo>
                        <a:pt x="95" y="0"/>
                      </a:moveTo>
                      <a:cubicBezTo>
                        <a:pt x="47" y="0"/>
                        <a:pt x="47" y="0"/>
                        <a:pt x="47" y="0"/>
                      </a:cubicBezTo>
                      <a:cubicBezTo>
                        <a:pt x="12" y="0"/>
                        <a:pt x="12" y="0"/>
                        <a:pt x="12" y="0"/>
                      </a:cubicBezTo>
                      <a:cubicBezTo>
                        <a:pt x="7" y="4"/>
                        <a:pt x="3" y="9"/>
                        <a:pt x="0" y="13"/>
                      </a:cubicBezTo>
                      <a:cubicBezTo>
                        <a:pt x="95" y="13"/>
                        <a:pt x="95" y="13"/>
                        <a:pt x="95" y="13"/>
                      </a:cubicBezTo>
                      <a:cubicBezTo>
                        <a:pt x="98" y="13"/>
                        <a:pt x="101" y="10"/>
                        <a:pt x="101" y="7"/>
                      </a:cubicBezTo>
                      <a:cubicBezTo>
                        <a:pt x="101" y="3"/>
                        <a:pt x="98"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44" name="Freeform 202"/>
                <p:cNvSpPr>
                  <a:spLocks/>
                </p:cNvSpPr>
                <p:nvPr/>
              </p:nvSpPr>
              <p:spPr bwMode="auto">
                <a:xfrm>
                  <a:off x="1480" y="3229"/>
                  <a:ext cx="60" cy="30"/>
                </a:xfrm>
                <a:custGeom>
                  <a:avLst/>
                  <a:gdLst>
                    <a:gd name="T0" fmla="*/ 0 w 24"/>
                    <a:gd name="T1" fmla="*/ 224 h 11"/>
                    <a:gd name="T2" fmla="*/ 270 w 24"/>
                    <a:gd name="T3" fmla="*/ 224 h 11"/>
                    <a:gd name="T4" fmla="*/ 375 w 24"/>
                    <a:gd name="T5" fmla="*/ 82 h 11"/>
                    <a:gd name="T6" fmla="*/ 345 w 24"/>
                    <a:gd name="T7" fmla="*/ 0 h 11"/>
                    <a:gd name="T8" fmla="*/ 0 w 24"/>
                    <a:gd name="T9" fmla="*/ 224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1">
                      <a:moveTo>
                        <a:pt x="0" y="11"/>
                      </a:moveTo>
                      <a:cubicBezTo>
                        <a:pt x="17" y="11"/>
                        <a:pt x="17" y="11"/>
                        <a:pt x="17" y="11"/>
                      </a:cubicBezTo>
                      <a:cubicBezTo>
                        <a:pt x="21" y="11"/>
                        <a:pt x="24" y="8"/>
                        <a:pt x="24" y="4"/>
                      </a:cubicBezTo>
                      <a:cubicBezTo>
                        <a:pt x="24" y="3"/>
                        <a:pt x="23" y="1"/>
                        <a:pt x="22" y="0"/>
                      </a:cubicBezTo>
                      <a:cubicBezTo>
                        <a:pt x="14" y="4"/>
                        <a:pt x="7" y="7"/>
                        <a:pt x="0" y="11"/>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45" name="Freeform 203"/>
                <p:cNvSpPr>
                  <a:spLocks/>
                </p:cNvSpPr>
                <p:nvPr/>
              </p:nvSpPr>
              <p:spPr bwMode="auto">
                <a:xfrm>
                  <a:off x="1650" y="3485"/>
                  <a:ext cx="222" cy="32"/>
                </a:xfrm>
                <a:custGeom>
                  <a:avLst/>
                  <a:gdLst>
                    <a:gd name="T0" fmla="*/ 92 w 89"/>
                    <a:gd name="T1" fmla="*/ 227 h 12"/>
                    <a:gd name="T2" fmla="*/ 758 w 89"/>
                    <a:gd name="T3" fmla="*/ 227 h 12"/>
                    <a:gd name="T4" fmla="*/ 1382 w 89"/>
                    <a:gd name="T5" fmla="*/ 0 h 12"/>
                    <a:gd name="T6" fmla="*/ 915 w 89"/>
                    <a:gd name="T7" fmla="*/ 0 h 12"/>
                    <a:gd name="T8" fmla="*/ 92 w 89"/>
                    <a:gd name="T9" fmla="*/ 0 h 12"/>
                    <a:gd name="T10" fmla="*/ 0 w 89"/>
                    <a:gd name="T11" fmla="*/ 115 h 12"/>
                    <a:gd name="T12" fmla="*/ 92 w 89"/>
                    <a:gd name="T13" fmla="*/ 22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2">
                      <a:moveTo>
                        <a:pt x="6" y="12"/>
                      </a:moveTo>
                      <a:cubicBezTo>
                        <a:pt x="49" y="12"/>
                        <a:pt x="49" y="12"/>
                        <a:pt x="49" y="12"/>
                      </a:cubicBezTo>
                      <a:cubicBezTo>
                        <a:pt x="64" y="8"/>
                        <a:pt x="77" y="4"/>
                        <a:pt x="89" y="0"/>
                      </a:cubicBezTo>
                      <a:cubicBezTo>
                        <a:pt x="59" y="0"/>
                        <a:pt x="59" y="0"/>
                        <a:pt x="59" y="0"/>
                      </a:cubicBezTo>
                      <a:cubicBezTo>
                        <a:pt x="6" y="0"/>
                        <a:pt x="6" y="0"/>
                        <a:pt x="6" y="0"/>
                      </a:cubicBezTo>
                      <a:cubicBezTo>
                        <a:pt x="3" y="0"/>
                        <a:pt x="0" y="3"/>
                        <a:pt x="0" y="6"/>
                      </a:cubicBezTo>
                      <a:cubicBezTo>
                        <a:pt x="0" y="9"/>
                        <a:pt x="3" y="12"/>
                        <a:pt x="6" y="12"/>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46" name="Freeform 204"/>
                <p:cNvSpPr>
                  <a:spLocks/>
                </p:cNvSpPr>
                <p:nvPr/>
              </p:nvSpPr>
              <p:spPr bwMode="auto">
                <a:xfrm>
                  <a:off x="1392" y="2136"/>
                  <a:ext cx="563" cy="397"/>
                </a:xfrm>
                <a:custGeom>
                  <a:avLst/>
                  <a:gdLst>
                    <a:gd name="T0" fmla="*/ 0 w 225"/>
                    <a:gd name="T1" fmla="*/ 2819 h 149"/>
                    <a:gd name="T2" fmla="*/ 1897 w 225"/>
                    <a:gd name="T3" fmla="*/ 1492 h 149"/>
                    <a:gd name="T4" fmla="*/ 3526 w 225"/>
                    <a:gd name="T5" fmla="*/ 589 h 149"/>
                    <a:gd name="T6" fmla="*/ 3526 w 225"/>
                    <a:gd name="T7" fmla="*/ 0 h 149"/>
                    <a:gd name="T8" fmla="*/ 1897 w 225"/>
                    <a:gd name="T9" fmla="*/ 909 h 149"/>
                    <a:gd name="T10" fmla="*/ 0 w 225"/>
                    <a:gd name="T11" fmla="*/ 2230 h 149"/>
                    <a:gd name="T12" fmla="*/ 0 w 225"/>
                    <a:gd name="T13" fmla="*/ 281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8"/>
                        <a:pt x="121" y="79"/>
                      </a:cubicBezTo>
                      <a:cubicBezTo>
                        <a:pt x="176" y="59"/>
                        <a:pt x="225" y="52"/>
                        <a:pt x="225" y="31"/>
                      </a:cubicBezTo>
                      <a:cubicBezTo>
                        <a:pt x="225" y="0"/>
                        <a:pt x="225" y="0"/>
                        <a:pt x="225" y="0"/>
                      </a:cubicBezTo>
                      <a:cubicBezTo>
                        <a:pt x="225" y="21"/>
                        <a:pt x="176" y="28"/>
                        <a:pt x="121" y="48"/>
                      </a:cubicBezTo>
                      <a:cubicBezTo>
                        <a:pt x="67" y="67"/>
                        <a:pt x="0" y="90"/>
                        <a:pt x="0" y="118"/>
                      </a:cubicBezTo>
                      <a:lnTo>
                        <a:pt x="0" y="149"/>
                      </a:lnTo>
                      <a:close/>
                    </a:path>
                  </a:pathLst>
                </a:custGeom>
                <a:solidFill>
                  <a:srgbClr val="84CB7E"/>
                </a:solidFill>
                <a:ln w="7938" cap="rnd">
                  <a:solidFill>
                    <a:srgbClr val="333333"/>
                  </a:solidFill>
                  <a:prstDash val="solid"/>
                  <a:round/>
                  <a:headEnd/>
                  <a:tailEnd/>
                </a:ln>
              </p:spPr>
              <p:txBody>
                <a:bodyPr/>
                <a:lstStyle/>
                <a:p>
                  <a:endParaRPr lang="en-US" sz="1350"/>
                </a:p>
              </p:txBody>
            </p:sp>
          </p:grpSp>
          <p:sp>
            <p:nvSpPr>
              <p:cNvPr id="22" name="Freeform 205"/>
              <p:cNvSpPr>
                <a:spLocks/>
              </p:cNvSpPr>
              <p:nvPr/>
            </p:nvSpPr>
            <p:spPr bwMode="auto">
              <a:xfrm>
                <a:off x="1392" y="1496"/>
                <a:ext cx="563" cy="395"/>
              </a:xfrm>
              <a:custGeom>
                <a:avLst/>
                <a:gdLst>
                  <a:gd name="T0" fmla="*/ 0 w 225"/>
                  <a:gd name="T1" fmla="*/ 2813 h 148"/>
                  <a:gd name="T2" fmla="*/ 1897 w 225"/>
                  <a:gd name="T3" fmla="*/ 1481 h 148"/>
                  <a:gd name="T4" fmla="*/ 3526 w 225"/>
                  <a:gd name="T5" fmla="*/ 593 h 148"/>
                  <a:gd name="T6" fmla="*/ 3526 w 225"/>
                  <a:gd name="T7" fmla="*/ 0 h 148"/>
                  <a:gd name="T8" fmla="*/ 1897 w 225"/>
                  <a:gd name="T9" fmla="*/ 891 h 148"/>
                  <a:gd name="T10" fmla="*/ 0 w 225"/>
                  <a:gd name="T11" fmla="*/ 2223 h 148"/>
                  <a:gd name="T12" fmla="*/ 0 w 225"/>
                  <a:gd name="T13" fmla="*/ 2813 h 1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8">
                    <a:moveTo>
                      <a:pt x="0" y="148"/>
                    </a:moveTo>
                    <a:cubicBezTo>
                      <a:pt x="0" y="120"/>
                      <a:pt x="67" y="97"/>
                      <a:pt x="121" y="78"/>
                    </a:cubicBezTo>
                    <a:cubicBezTo>
                      <a:pt x="176" y="59"/>
                      <a:pt x="225" y="51"/>
                      <a:pt x="225" y="31"/>
                    </a:cubicBezTo>
                    <a:cubicBezTo>
                      <a:pt x="225" y="0"/>
                      <a:pt x="225" y="0"/>
                      <a:pt x="225" y="0"/>
                    </a:cubicBezTo>
                    <a:cubicBezTo>
                      <a:pt x="225" y="21"/>
                      <a:pt x="176" y="28"/>
                      <a:pt x="121" y="47"/>
                    </a:cubicBezTo>
                    <a:cubicBezTo>
                      <a:pt x="67" y="66"/>
                      <a:pt x="0" y="89"/>
                      <a:pt x="0" y="117"/>
                    </a:cubicBezTo>
                    <a:lnTo>
                      <a:pt x="0" y="148"/>
                    </a:lnTo>
                    <a:close/>
                  </a:path>
                </a:pathLst>
              </a:custGeom>
              <a:solidFill>
                <a:srgbClr val="84CB7E"/>
              </a:solidFill>
              <a:ln w="7938" cap="rnd">
                <a:solidFill>
                  <a:srgbClr val="333333"/>
                </a:solidFill>
                <a:prstDash val="solid"/>
                <a:round/>
                <a:headEnd/>
                <a:tailEnd/>
              </a:ln>
            </p:spPr>
            <p:txBody>
              <a:bodyPr/>
              <a:lstStyle/>
              <a:p>
                <a:endParaRPr lang="en-US" sz="1350"/>
              </a:p>
            </p:txBody>
          </p:sp>
          <p:sp>
            <p:nvSpPr>
              <p:cNvPr id="23" name="Freeform 206"/>
              <p:cNvSpPr>
                <a:spLocks/>
              </p:cNvSpPr>
              <p:nvPr/>
            </p:nvSpPr>
            <p:spPr bwMode="auto">
              <a:xfrm>
                <a:off x="1392" y="2776"/>
                <a:ext cx="563" cy="397"/>
              </a:xfrm>
              <a:custGeom>
                <a:avLst/>
                <a:gdLst>
                  <a:gd name="T0" fmla="*/ 0 w 225"/>
                  <a:gd name="T1" fmla="*/ 2819 h 149"/>
                  <a:gd name="T2" fmla="*/ 1897 w 225"/>
                  <a:gd name="T3" fmla="*/ 1492 h 149"/>
                  <a:gd name="T4" fmla="*/ 3526 w 225"/>
                  <a:gd name="T5" fmla="*/ 589 h 149"/>
                  <a:gd name="T6" fmla="*/ 3526 w 225"/>
                  <a:gd name="T7" fmla="*/ 0 h 149"/>
                  <a:gd name="T8" fmla="*/ 1897 w 225"/>
                  <a:gd name="T9" fmla="*/ 909 h 149"/>
                  <a:gd name="T10" fmla="*/ 0 w 225"/>
                  <a:gd name="T11" fmla="*/ 2230 h 149"/>
                  <a:gd name="T12" fmla="*/ 0 w 225"/>
                  <a:gd name="T13" fmla="*/ 281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8"/>
                      <a:pt x="121" y="79"/>
                    </a:cubicBezTo>
                    <a:cubicBezTo>
                      <a:pt x="176" y="59"/>
                      <a:pt x="225" y="52"/>
                      <a:pt x="225" y="31"/>
                    </a:cubicBezTo>
                    <a:cubicBezTo>
                      <a:pt x="225" y="0"/>
                      <a:pt x="225" y="0"/>
                      <a:pt x="225" y="0"/>
                    </a:cubicBezTo>
                    <a:cubicBezTo>
                      <a:pt x="225" y="21"/>
                      <a:pt x="176" y="28"/>
                      <a:pt x="121" y="48"/>
                    </a:cubicBezTo>
                    <a:cubicBezTo>
                      <a:pt x="67" y="67"/>
                      <a:pt x="0" y="90"/>
                      <a:pt x="0" y="118"/>
                    </a:cubicBezTo>
                    <a:lnTo>
                      <a:pt x="0" y="149"/>
                    </a:lnTo>
                    <a:close/>
                  </a:path>
                </a:pathLst>
              </a:custGeom>
              <a:solidFill>
                <a:srgbClr val="84CB7E"/>
              </a:solidFill>
              <a:ln w="7938" cap="rnd">
                <a:solidFill>
                  <a:srgbClr val="333333"/>
                </a:solidFill>
                <a:prstDash val="solid"/>
                <a:round/>
                <a:headEnd/>
                <a:tailEnd/>
              </a:ln>
            </p:spPr>
            <p:txBody>
              <a:bodyPr/>
              <a:lstStyle/>
              <a:p>
                <a:endParaRPr lang="en-US" sz="1350"/>
              </a:p>
            </p:txBody>
          </p:sp>
          <p:sp>
            <p:nvSpPr>
              <p:cNvPr id="24" name="Freeform 207"/>
              <p:cNvSpPr>
                <a:spLocks/>
              </p:cNvSpPr>
              <p:nvPr/>
            </p:nvSpPr>
            <p:spPr bwMode="auto">
              <a:xfrm>
                <a:off x="1392" y="2957"/>
                <a:ext cx="563" cy="395"/>
              </a:xfrm>
              <a:custGeom>
                <a:avLst/>
                <a:gdLst>
                  <a:gd name="T0" fmla="*/ 0 w 225"/>
                  <a:gd name="T1" fmla="*/ 2813 h 148"/>
                  <a:gd name="T2" fmla="*/ 1897 w 225"/>
                  <a:gd name="T3" fmla="*/ 1481 h 148"/>
                  <a:gd name="T4" fmla="*/ 3526 w 225"/>
                  <a:gd name="T5" fmla="*/ 593 h 148"/>
                  <a:gd name="T6" fmla="*/ 3526 w 225"/>
                  <a:gd name="T7" fmla="*/ 0 h 148"/>
                  <a:gd name="T8" fmla="*/ 1897 w 225"/>
                  <a:gd name="T9" fmla="*/ 891 h 148"/>
                  <a:gd name="T10" fmla="*/ 0 w 225"/>
                  <a:gd name="T11" fmla="*/ 2223 h 148"/>
                  <a:gd name="T12" fmla="*/ 0 w 225"/>
                  <a:gd name="T13" fmla="*/ 2813 h 1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8">
                    <a:moveTo>
                      <a:pt x="0" y="148"/>
                    </a:moveTo>
                    <a:cubicBezTo>
                      <a:pt x="0" y="120"/>
                      <a:pt x="67" y="97"/>
                      <a:pt x="121" y="78"/>
                    </a:cubicBezTo>
                    <a:cubicBezTo>
                      <a:pt x="176" y="59"/>
                      <a:pt x="225" y="52"/>
                      <a:pt x="225" y="31"/>
                    </a:cubicBezTo>
                    <a:cubicBezTo>
                      <a:pt x="225" y="0"/>
                      <a:pt x="225" y="0"/>
                      <a:pt x="225" y="0"/>
                    </a:cubicBezTo>
                    <a:cubicBezTo>
                      <a:pt x="225" y="21"/>
                      <a:pt x="176" y="28"/>
                      <a:pt x="121" y="47"/>
                    </a:cubicBezTo>
                    <a:cubicBezTo>
                      <a:pt x="67" y="66"/>
                      <a:pt x="0" y="90"/>
                      <a:pt x="0" y="117"/>
                    </a:cubicBezTo>
                    <a:lnTo>
                      <a:pt x="0" y="148"/>
                    </a:lnTo>
                    <a:close/>
                  </a:path>
                </a:pathLst>
              </a:custGeom>
              <a:solidFill>
                <a:srgbClr val="84CB7E"/>
              </a:solidFill>
              <a:ln w="7938" cap="rnd">
                <a:solidFill>
                  <a:srgbClr val="333333"/>
                </a:solidFill>
                <a:prstDash val="solid"/>
                <a:round/>
                <a:headEnd/>
                <a:tailEnd/>
              </a:ln>
            </p:spPr>
            <p:txBody>
              <a:bodyPr/>
              <a:lstStyle/>
              <a:p>
                <a:endParaRPr lang="en-US" sz="1350"/>
              </a:p>
            </p:txBody>
          </p:sp>
          <p:sp>
            <p:nvSpPr>
              <p:cNvPr id="25" name="Freeform 208"/>
              <p:cNvSpPr>
                <a:spLocks/>
              </p:cNvSpPr>
              <p:nvPr/>
            </p:nvSpPr>
            <p:spPr bwMode="auto">
              <a:xfrm>
                <a:off x="1392" y="1675"/>
                <a:ext cx="563" cy="397"/>
              </a:xfrm>
              <a:custGeom>
                <a:avLst/>
                <a:gdLst>
                  <a:gd name="T0" fmla="*/ 0 w 225"/>
                  <a:gd name="T1" fmla="*/ 2819 h 149"/>
                  <a:gd name="T2" fmla="*/ 1897 w 225"/>
                  <a:gd name="T3" fmla="*/ 1492 h 149"/>
                  <a:gd name="T4" fmla="*/ 3526 w 225"/>
                  <a:gd name="T5" fmla="*/ 589 h 149"/>
                  <a:gd name="T6" fmla="*/ 3526 w 225"/>
                  <a:gd name="T7" fmla="*/ 0 h 149"/>
                  <a:gd name="T8" fmla="*/ 1897 w 225"/>
                  <a:gd name="T9" fmla="*/ 909 h 149"/>
                  <a:gd name="T10" fmla="*/ 0 w 225"/>
                  <a:gd name="T11" fmla="*/ 2230 h 149"/>
                  <a:gd name="T12" fmla="*/ 0 w 225"/>
                  <a:gd name="T13" fmla="*/ 281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8"/>
                      <a:pt x="121" y="79"/>
                    </a:cubicBezTo>
                    <a:cubicBezTo>
                      <a:pt x="176" y="59"/>
                      <a:pt x="225" y="52"/>
                      <a:pt x="225" y="31"/>
                    </a:cubicBezTo>
                    <a:cubicBezTo>
                      <a:pt x="225" y="0"/>
                      <a:pt x="225" y="0"/>
                      <a:pt x="225" y="0"/>
                    </a:cubicBezTo>
                    <a:cubicBezTo>
                      <a:pt x="225" y="21"/>
                      <a:pt x="176" y="28"/>
                      <a:pt x="121" y="48"/>
                    </a:cubicBezTo>
                    <a:cubicBezTo>
                      <a:pt x="67" y="67"/>
                      <a:pt x="0" y="90"/>
                      <a:pt x="0" y="118"/>
                    </a:cubicBezTo>
                    <a:lnTo>
                      <a:pt x="0" y="149"/>
                    </a:lnTo>
                    <a:close/>
                  </a:path>
                </a:pathLst>
              </a:custGeom>
              <a:solidFill>
                <a:srgbClr val="84CB7E"/>
              </a:solidFill>
              <a:ln w="7938" cap="rnd">
                <a:solidFill>
                  <a:srgbClr val="333333"/>
                </a:solidFill>
                <a:prstDash val="solid"/>
                <a:round/>
                <a:headEnd/>
                <a:tailEnd/>
              </a:ln>
            </p:spPr>
            <p:txBody>
              <a:bodyPr/>
              <a:lstStyle/>
              <a:p>
                <a:endParaRPr lang="en-US" sz="1350"/>
              </a:p>
            </p:txBody>
          </p:sp>
          <p:sp>
            <p:nvSpPr>
              <p:cNvPr id="26" name="Freeform 209"/>
              <p:cNvSpPr>
                <a:spLocks/>
              </p:cNvSpPr>
              <p:nvPr/>
            </p:nvSpPr>
            <p:spPr bwMode="auto">
              <a:xfrm>
                <a:off x="1392" y="861"/>
                <a:ext cx="563" cy="398"/>
              </a:xfrm>
              <a:custGeom>
                <a:avLst/>
                <a:gdLst>
                  <a:gd name="T0" fmla="*/ 0 w 225"/>
                  <a:gd name="T1" fmla="*/ 2839 h 149"/>
                  <a:gd name="T2" fmla="*/ 1897 w 225"/>
                  <a:gd name="T3" fmla="*/ 1507 h 149"/>
                  <a:gd name="T4" fmla="*/ 3526 w 225"/>
                  <a:gd name="T5" fmla="*/ 593 h 149"/>
                  <a:gd name="T6" fmla="*/ 3526 w 225"/>
                  <a:gd name="T7" fmla="*/ 0 h 149"/>
                  <a:gd name="T8" fmla="*/ 1897 w 225"/>
                  <a:gd name="T9" fmla="*/ 914 h 149"/>
                  <a:gd name="T10" fmla="*/ 0 w 225"/>
                  <a:gd name="T11" fmla="*/ 2246 h 149"/>
                  <a:gd name="T12" fmla="*/ 0 w 225"/>
                  <a:gd name="T13" fmla="*/ 283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8"/>
                      <a:pt x="121" y="79"/>
                    </a:cubicBezTo>
                    <a:cubicBezTo>
                      <a:pt x="176" y="59"/>
                      <a:pt x="225" y="52"/>
                      <a:pt x="225" y="31"/>
                    </a:cubicBezTo>
                    <a:cubicBezTo>
                      <a:pt x="225" y="0"/>
                      <a:pt x="225" y="0"/>
                      <a:pt x="225" y="0"/>
                    </a:cubicBezTo>
                    <a:cubicBezTo>
                      <a:pt x="225" y="21"/>
                      <a:pt x="176" y="28"/>
                      <a:pt x="121" y="48"/>
                    </a:cubicBezTo>
                    <a:cubicBezTo>
                      <a:pt x="67" y="67"/>
                      <a:pt x="0" y="90"/>
                      <a:pt x="0" y="118"/>
                    </a:cubicBezTo>
                    <a:lnTo>
                      <a:pt x="0" y="149"/>
                    </a:lnTo>
                    <a:close/>
                  </a:path>
                </a:pathLst>
              </a:custGeom>
              <a:solidFill>
                <a:srgbClr val="84CB7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7" name="Freeform 210"/>
              <p:cNvSpPr>
                <a:spLocks/>
              </p:cNvSpPr>
              <p:nvPr/>
            </p:nvSpPr>
            <p:spPr bwMode="auto">
              <a:xfrm>
                <a:off x="1392" y="1043"/>
                <a:ext cx="563" cy="397"/>
              </a:xfrm>
              <a:custGeom>
                <a:avLst/>
                <a:gdLst>
                  <a:gd name="T0" fmla="*/ 0 w 225"/>
                  <a:gd name="T1" fmla="*/ 2819 h 149"/>
                  <a:gd name="T2" fmla="*/ 1897 w 225"/>
                  <a:gd name="T3" fmla="*/ 1492 h 149"/>
                  <a:gd name="T4" fmla="*/ 3526 w 225"/>
                  <a:gd name="T5" fmla="*/ 589 h 149"/>
                  <a:gd name="T6" fmla="*/ 3526 w 225"/>
                  <a:gd name="T7" fmla="*/ 0 h 149"/>
                  <a:gd name="T8" fmla="*/ 1897 w 225"/>
                  <a:gd name="T9" fmla="*/ 909 h 149"/>
                  <a:gd name="T10" fmla="*/ 0 w 225"/>
                  <a:gd name="T11" fmla="*/ 2230 h 149"/>
                  <a:gd name="T12" fmla="*/ 0 w 225"/>
                  <a:gd name="T13" fmla="*/ 281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8"/>
                      <a:pt x="121" y="79"/>
                    </a:cubicBezTo>
                    <a:cubicBezTo>
                      <a:pt x="176" y="59"/>
                      <a:pt x="225" y="52"/>
                      <a:pt x="225" y="31"/>
                    </a:cubicBezTo>
                    <a:cubicBezTo>
                      <a:pt x="225" y="0"/>
                      <a:pt x="225" y="0"/>
                      <a:pt x="225" y="0"/>
                    </a:cubicBezTo>
                    <a:cubicBezTo>
                      <a:pt x="225" y="21"/>
                      <a:pt x="176" y="28"/>
                      <a:pt x="121" y="48"/>
                    </a:cubicBezTo>
                    <a:cubicBezTo>
                      <a:pt x="67" y="67"/>
                      <a:pt x="0" y="90"/>
                      <a:pt x="0" y="118"/>
                    </a:cubicBezTo>
                    <a:lnTo>
                      <a:pt x="0" y="149"/>
                    </a:lnTo>
                    <a:close/>
                  </a:path>
                </a:pathLst>
              </a:custGeom>
              <a:solidFill>
                <a:srgbClr val="84CB7E"/>
              </a:solidFill>
              <a:ln w="7938" cap="rnd">
                <a:solidFill>
                  <a:srgbClr val="333333"/>
                </a:solidFill>
                <a:prstDash val="solid"/>
                <a:round/>
                <a:headEnd/>
                <a:tailEnd/>
              </a:ln>
            </p:spPr>
            <p:txBody>
              <a:bodyPr/>
              <a:lstStyle/>
              <a:p>
                <a:endParaRPr lang="en-US" sz="1350"/>
              </a:p>
            </p:txBody>
          </p:sp>
          <p:sp>
            <p:nvSpPr>
              <p:cNvPr id="28" name="Freeform 211"/>
              <p:cNvSpPr>
                <a:spLocks/>
              </p:cNvSpPr>
              <p:nvPr/>
            </p:nvSpPr>
            <p:spPr bwMode="auto">
              <a:xfrm>
                <a:off x="1392" y="2317"/>
                <a:ext cx="563" cy="395"/>
              </a:xfrm>
              <a:custGeom>
                <a:avLst/>
                <a:gdLst>
                  <a:gd name="T0" fmla="*/ 0 w 225"/>
                  <a:gd name="T1" fmla="*/ 2813 h 148"/>
                  <a:gd name="T2" fmla="*/ 1897 w 225"/>
                  <a:gd name="T3" fmla="*/ 1481 h 148"/>
                  <a:gd name="T4" fmla="*/ 3526 w 225"/>
                  <a:gd name="T5" fmla="*/ 593 h 148"/>
                  <a:gd name="T6" fmla="*/ 3526 w 225"/>
                  <a:gd name="T7" fmla="*/ 0 h 148"/>
                  <a:gd name="T8" fmla="*/ 1897 w 225"/>
                  <a:gd name="T9" fmla="*/ 891 h 148"/>
                  <a:gd name="T10" fmla="*/ 0 w 225"/>
                  <a:gd name="T11" fmla="*/ 2223 h 148"/>
                  <a:gd name="T12" fmla="*/ 0 w 225"/>
                  <a:gd name="T13" fmla="*/ 2813 h 1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8">
                    <a:moveTo>
                      <a:pt x="0" y="148"/>
                    </a:moveTo>
                    <a:cubicBezTo>
                      <a:pt x="0" y="120"/>
                      <a:pt x="67" y="97"/>
                      <a:pt x="121" y="78"/>
                    </a:cubicBezTo>
                    <a:cubicBezTo>
                      <a:pt x="176" y="59"/>
                      <a:pt x="225" y="51"/>
                      <a:pt x="225" y="31"/>
                    </a:cubicBezTo>
                    <a:cubicBezTo>
                      <a:pt x="225" y="0"/>
                      <a:pt x="225" y="0"/>
                      <a:pt x="225" y="0"/>
                    </a:cubicBezTo>
                    <a:cubicBezTo>
                      <a:pt x="225" y="20"/>
                      <a:pt x="176" y="28"/>
                      <a:pt x="121" y="47"/>
                    </a:cubicBezTo>
                    <a:cubicBezTo>
                      <a:pt x="67" y="66"/>
                      <a:pt x="0" y="89"/>
                      <a:pt x="0" y="117"/>
                    </a:cubicBezTo>
                    <a:lnTo>
                      <a:pt x="0" y="148"/>
                    </a:lnTo>
                    <a:close/>
                  </a:path>
                </a:pathLst>
              </a:custGeom>
              <a:solidFill>
                <a:srgbClr val="84CB7E"/>
              </a:solidFill>
              <a:ln w="7938" cap="rnd">
                <a:solidFill>
                  <a:srgbClr val="333333"/>
                </a:solidFill>
                <a:prstDash val="solid"/>
                <a:round/>
                <a:headEnd/>
                <a:tailEnd/>
              </a:ln>
            </p:spPr>
            <p:txBody>
              <a:bodyPr/>
              <a:lstStyle/>
              <a:p>
                <a:endParaRPr lang="en-US" sz="1350"/>
              </a:p>
            </p:txBody>
          </p:sp>
          <p:sp>
            <p:nvSpPr>
              <p:cNvPr id="29" name="Freeform 212"/>
              <p:cNvSpPr>
                <a:spLocks/>
              </p:cNvSpPr>
              <p:nvPr/>
            </p:nvSpPr>
            <p:spPr bwMode="auto">
              <a:xfrm>
                <a:off x="1392" y="3419"/>
                <a:ext cx="563" cy="394"/>
              </a:xfrm>
              <a:custGeom>
                <a:avLst/>
                <a:gdLst>
                  <a:gd name="T0" fmla="*/ 0 w 225"/>
                  <a:gd name="T1" fmla="*/ 2793 h 148"/>
                  <a:gd name="T2" fmla="*/ 1897 w 225"/>
                  <a:gd name="T3" fmla="*/ 1475 h 148"/>
                  <a:gd name="T4" fmla="*/ 3526 w 225"/>
                  <a:gd name="T5" fmla="*/ 567 h 148"/>
                  <a:gd name="T6" fmla="*/ 3526 w 225"/>
                  <a:gd name="T7" fmla="*/ 0 h 148"/>
                  <a:gd name="T8" fmla="*/ 1897 w 225"/>
                  <a:gd name="T9" fmla="*/ 887 h 148"/>
                  <a:gd name="T10" fmla="*/ 0 w 225"/>
                  <a:gd name="T11" fmla="*/ 2204 h 148"/>
                  <a:gd name="T12" fmla="*/ 0 w 225"/>
                  <a:gd name="T13" fmla="*/ 2793 h 1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8">
                    <a:moveTo>
                      <a:pt x="0" y="148"/>
                    </a:moveTo>
                    <a:cubicBezTo>
                      <a:pt x="0" y="120"/>
                      <a:pt x="67" y="97"/>
                      <a:pt x="121" y="78"/>
                    </a:cubicBezTo>
                    <a:cubicBezTo>
                      <a:pt x="176" y="58"/>
                      <a:pt x="225" y="51"/>
                      <a:pt x="225" y="30"/>
                    </a:cubicBezTo>
                    <a:cubicBezTo>
                      <a:pt x="225" y="0"/>
                      <a:pt x="225" y="0"/>
                      <a:pt x="225" y="0"/>
                    </a:cubicBezTo>
                    <a:cubicBezTo>
                      <a:pt x="225" y="20"/>
                      <a:pt x="176" y="27"/>
                      <a:pt x="121" y="47"/>
                    </a:cubicBezTo>
                    <a:cubicBezTo>
                      <a:pt x="67" y="66"/>
                      <a:pt x="0" y="89"/>
                      <a:pt x="0" y="117"/>
                    </a:cubicBezTo>
                    <a:lnTo>
                      <a:pt x="0" y="148"/>
                    </a:lnTo>
                    <a:close/>
                  </a:path>
                </a:pathLst>
              </a:custGeom>
              <a:solidFill>
                <a:srgbClr val="84CB7E"/>
              </a:solidFill>
              <a:ln w="7938" cap="rnd">
                <a:solidFill>
                  <a:srgbClr val="333333"/>
                </a:solidFill>
                <a:prstDash val="solid"/>
                <a:round/>
                <a:headEnd/>
                <a:tailEnd/>
              </a:ln>
            </p:spPr>
            <p:txBody>
              <a:bodyPr/>
              <a:lstStyle/>
              <a:p>
                <a:endParaRPr lang="en-US" sz="1350"/>
              </a:p>
            </p:txBody>
          </p:sp>
          <p:sp>
            <p:nvSpPr>
              <p:cNvPr id="30" name="Freeform 213"/>
              <p:cNvSpPr>
                <a:spLocks/>
              </p:cNvSpPr>
              <p:nvPr/>
            </p:nvSpPr>
            <p:spPr bwMode="auto">
              <a:xfrm>
                <a:off x="1410" y="3461"/>
                <a:ext cx="530" cy="240"/>
              </a:xfrm>
              <a:custGeom>
                <a:avLst/>
                <a:gdLst>
                  <a:gd name="T0" fmla="*/ 3313 w 212"/>
                  <a:gd name="T1" fmla="*/ 0 h 90"/>
                  <a:gd name="T2" fmla="*/ 1783 w 212"/>
                  <a:gd name="T3" fmla="*/ 739 h 90"/>
                  <a:gd name="T4" fmla="*/ 0 w 212"/>
                  <a:gd name="T5" fmla="*/ 1707 h 90"/>
                  <a:gd name="T6" fmla="*/ 1783 w 212"/>
                  <a:gd name="T7" fmla="*/ 683 h 90"/>
                  <a:gd name="T8" fmla="*/ 3313 w 212"/>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0">
                    <a:moveTo>
                      <a:pt x="212" y="0"/>
                    </a:moveTo>
                    <a:cubicBezTo>
                      <a:pt x="197" y="13"/>
                      <a:pt x="157" y="24"/>
                      <a:pt x="114" y="39"/>
                    </a:cubicBezTo>
                    <a:cubicBezTo>
                      <a:pt x="70" y="55"/>
                      <a:pt x="18" y="69"/>
                      <a:pt x="0" y="90"/>
                    </a:cubicBezTo>
                    <a:cubicBezTo>
                      <a:pt x="18" y="69"/>
                      <a:pt x="70" y="51"/>
                      <a:pt x="114" y="36"/>
                    </a:cubicBezTo>
                    <a:cubicBezTo>
                      <a:pt x="157" y="20"/>
                      <a:pt x="197" y="13"/>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1" name="Freeform 214"/>
              <p:cNvSpPr>
                <a:spLocks/>
              </p:cNvSpPr>
              <p:nvPr/>
            </p:nvSpPr>
            <p:spPr bwMode="auto">
              <a:xfrm>
                <a:off x="1392" y="3597"/>
                <a:ext cx="563" cy="398"/>
              </a:xfrm>
              <a:custGeom>
                <a:avLst/>
                <a:gdLst>
                  <a:gd name="T0" fmla="*/ 0 w 225"/>
                  <a:gd name="T1" fmla="*/ 2839 h 149"/>
                  <a:gd name="T2" fmla="*/ 1897 w 225"/>
                  <a:gd name="T3" fmla="*/ 1485 h 149"/>
                  <a:gd name="T4" fmla="*/ 3526 w 225"/>
                  <a:gd name="T5" fmla="*/ 593 h 149"/>
                  <a:gd name="T6" fmla="*/ 3526 w 225"/>
                  <a:gd name="T7" fmla="*/ 0 h 149"/>
                  <a:gd name="T8" fmla="*/ 1897 w 225"/>
                  <a:gd name="T9" fmla="*/ 914 h 149"/>
                  <a:gd name="T10" fmla="*/ 0 w 225"/>
                  <a:gd name="T11" fmla="*/ 2246 h 149"/>
                  <a:gd name="T12" fmla="*/ 0 w 225"/>
                  <a:gd name="T13" fmla="*/ 283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7"/>
                      <a:pt x="121" y="78"/>
                    </a:cubicBezTo>
                    <a:cubicBezTo>
                      <a:pt x="176" y="59"/>
                      <a:pt x="225" y="52"/>
                      <a:pt x="225" y="31"/>
                    </a:cubicBezTo>
                    <a:cubicBezTo>
                      <a:pt x="225" y="0"/>
                      <a:pt x="225" y="0"/>
                      <a:pt x="225" y="0"/>
                    </a:cubicBezTo>
                    <a:cubicBezTo>
                      <a:pt x="225" y="21"/>
                      <a:pt x="176" y="28"/>
                      <a:pt x="121" y="48"/>
                    </a:cubicBezTo>
                    <a:cubicBezTo>
                      <a:pt x="67" y="66"/>
                      <a:pt x="0" y="90"/>
                      <a:pt x="0" y="118"/>
                    </a:cubicBezTo>
                    <a:lnTo>
                      <a:pt x="0" y="149"/>
                    </a:lnTo>
                    <a:close/>
                  </a:path>
                </a:pathLst>
              </a:custGeom>
              <a:solidFill>
                <a:srgbClr val="84CB7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2" name="Freeform 215"/>
              <p:cNvSpPr>
                <a:spLocks noEditPoints="1"/>
              </p:cNvSpPr>
              <p:nvPr/>
            </p:nvSpPr>
            <p:spPr bwMode="auto">
              <a:xfrm>
                <a:off x="1390" y="3597"/>
                <a:ext cx="568" cy="398"/>
              </a:xfrm>
              <a:custGeom>
                <a:avLst/>
                <a:gdLst>
                  <a:gd name="T0" fmla="*/ 3526 w 227"/>
                  <a:gd name="T1" fmla="*/ 0 h 149"/>
                  <a:gd name="T2" fmla="*/ 2567 w 227"/>
                  <a:gd name="T3" fmla="*/ 628 h 149"/>
                  <a:gd name="T4" fmla="*/ 1897 w 227"/>
                  <a:gd name="T5" fmla="*/ 900 h 149"/>
                  <a:gd name="T6" fmla="*/ 1879 w 227"/>
                  <a:gd name="T7" fmla="*/ 900 h 149"/>
                  <a:gd name="T8" fmla="*/ 0 w 227"/>
                  <a:gd name="T9" fmla="*/ 2246 h 149"/>
                  <a:gd name="T10" fmla="*/ 20 w 227"/>
                  <a:gd name="T11" fmla="*/ 2839 h 149"/>
                  <a:gd name="T12" fmla="*/ 20 w 227"/>
                  <a:gd name="T13" fmla="*/ 2839 h 149"/>
                  <a:gd name="T14" fmla="*/ 1897 w 227"/>
                  <a:gd name="T15" fmla="*/ 1528 h 149"/>
                  <a:gd name="T16" fmla="*/ 1909 w 227"/>
                  <a:gd name="T17" fmla="*/ 1507 h 149"/>
                  <a:gd name="T18" fmla="*/ 2567 w 227"/>
                  <a:gd name="T19" fmla="*/ 1255 h 149"/>
                  <a:gd name="T20" fmla="*/ 3556 w 227"/>
                  <a:gd name="T21" fmla="*/ 593 h 149"/>
                  <a:gd name="T22" fmla="*/ 3556 w 227"/>
                  <a:gd name="T23" fmla="*/ 0 h 149"/>
                  <a:gd name="T24" fmla="*/ 3526 w 227"/>
                  <a:gd name="T25" fmla="*/ 0 h 149"/>
                  <a:gd name="T26" fmla="*/ 20 w 227"/>
                  <a:gd name="T27" fmla="*/ 2246 h 149"/>
                  <a:gd name="T28" fmla="*/ 1897 w 227"/>
                  <a:gd name="T29" fmla="*/ 935 h 149"/>
                  <a:gd name="T30" fmla="*/ 1909 w 227"/>
                  <a:gd name="T31" fmla="*/ 914 h 149"/>
                  <a:gd name="T32" fmla="*/ 2567 w 227"/>
                  <a:gd name="T33" fmla="*/ 662 h 149"/>
                  <a:gd name="T34" fmla="*/ 3526 w 227"/>
                  <a:gd name="T35" fmla="*/ 136 h 149"/>
                  <a:gd name="T36" fmla="*/ 3526 w 227"/>
                  <a:gd name="T37" fmla="*/ 593 h 149"/>
                  <a:gd name="T38" fmla="*/ 2567 w 227"/>
                  <a:gd name="T39" fmla="*/ 1221 h 149"/>
                  <a:gd name="T40" fmla="*/ 1897 w 227"/>
                  <a:gd name="T41" fmla="*/ 1485 h 149"/>
                  <a:gd name="T42" fmla="*/ 1879 w 227"/>
                  <a:gd name="T43" fmla="*/ 1485 h 149"/>
                  <a:gd name="T44" fmla="*/ 20 w 227"/>
                  <a:gd name="T45" fmla="*/ 2690 h 149"/>
                  <a:gd name="T46" fmla="*/ 20 w 227"/>
                  <a:gd name="T47" fmla="*/ 2246 h 1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7" h="149">
                    <a:moveTo>
                      <a:pt x="225" y="0"/>
                    </a:moveTo>
                    <a:cubicBezTo>
                      <a:pt x="225" y="15"/>
                      <a:pt x="199" y="22"/>
                      <a:pt x="164" y="33"/>
                    </a:cubicBezTo>
                    <a:cubicBezTo>
                      <a:pt x="151" y="37"/>
                      <a:pt x="136" y="41"/>
                      <a:pt x="121" y="47"/>
                    </a:cubicBezTo>
                    <a:cubicBezTo>
                      <a:pt x="120" y="47"/>
                      <a:pt x="120" y="47"/>
                      <a:pt x="120" y="47"/>
                    </a:cubicBezTo>
                    <a:cubicBezTo>
                      <a:pt x="66" y="66"/>
                      <a:pt x="0" y="89"/>
                      <a:pt x="0" y="118"/>
                    </a:cubicBezTo>
                    <a:cubicBezTo>
                      <a:pt x="1" y="149"/>
                      <a:pt x="1" y="149"/>
                      <a:pt x="1" y="149"/>
                    </a:cubicBezTo>
                    <a:cubicBezTo>
                      <a:pt x="1" y="149"/>
                      <a:pt x="1" y="149"/>
                      <a:pt x="1" y="149"/>
                    </a:cubicBezTo>
                    <a:cubicBezTo>
                      <a:pt x="1" y="122"/>
                      <a:pt x="68" y="98"/>
                      <a:pt x="121" y="80"/>
                    </a:cubicBezTo>
                    <a:cubicBezTo>
                      <a:pt x="122" y="79"/>
                      <a:pt x="122" y="79"/>
                      <a:pt x="122" y="79"/>
                    </a:cubicBezTo>
                    <a:cubicBezTo>
                      <a:pt x="137" y="74"/>
                      <a:pt x="151" y="70"/>
                      <a:pt x="164" y="66"/>
                    </a:cubicBezTo>
                    <a:cubicBezTo>
                      <a:pt x="201" y="55"/>
                      <a:pt x="227" y="47"/>
                      <a:pt x="227" y="31"/>
                    </a:cubicBezTo>
                    <a:cubicBezTo>
                      <a:pt x="227" y="0"/>
                      <a:pt x="227" y="0"/>
                      <a:pt x="227" y="0"/>
                    </a:cubicBezTo>
                    <a:lnTo>
                      <a:pt x="225" y="0"/>
                    </a:lnTo>
                    <a:close/>
                    <a:moveTo>
                      <a:pt x="1" y="118"/>
                    </a:moveTo>
                    <a:cubicBezTo>
                      <a:pt x="1" y="91"/>
                      <a:pt x="68" y="68"/>
                      <a:pt x="121" y="49"/>
                    </a:cubicBezTo>
                    <a:cubicBezTo>
                      <a:pt x="122" y="48"/>
                      <a:pt x="122" y="48"/>
                      <a:pt x="122" y="48"/>
                    </a:cubicBezTo>
                    <a:cubicBezTo>
                      <a:pt x="137" y="43"/>
                      <a:pt x="151" y="39"/>
                      <a:pt x="164" y="35"/>
                    </a:cubicBezTo>
                    <a:cubicBezTo>
                      <a:pt x="195" y="26"/>
                      <a:pt x="219" y="18"/>
                      <a:pt x="225" y="7"/>
                    </a:cubicBezTo>
                    <a:cubicBezTo>
                      <a:pt x="225" y="15"/>
                      <a:pt x="225" y="31"/>
                      <a:pt x="225" y="31"/>
                    </a:cubicBezTo>
                    <a:cubicBezTo>
                      <a:pt x="225" y="45"/>
                      <a:pt x="199" y="53"/>
                      <a:pt x="164" y="64"/>
                    </a:cubicBezTo>
                    <a:cubicBezTo>
                      <a:pt x="151" y="68"/>
                      <a:pt x="136" y="72"/>
                      <a:pt x="121" y="78"/>
                    </a:cubicBezTo>
                    <a:cubicBezTo>
                      <a:pt x="120" y="78"/>
                      <a:pt x="120" y="78"/>
                      <a:pt x="120" y="78"/>
                    </a:cubicBezTo>
                    <a:cubicBezTo>
                      <a:pt x="72" y="95"/>
                      <a:pt x="12" y="116"/>
                      <a:pt x="1" y="141"/>
                    </a:cubicBezTo>
                    <a:cubicBezTo>
                      <a:pt x="1" y="132"/>
                      <a:pt x="1" y="118"/>
                      <a:pt x="1" y="118"/>
                    </a:cubicBezTo>
                    <a:close/>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3" name="Freeform 216"/>
              <p:cNvSpPr>
                <a:spLocks/>
              </p:cNvSpPr>
              <p:nvPr/>
            </p:nvSpPr>
            <p:spPr bwMode="auto">
              <a:xfrm>
                <a:off x="1410" y="3640"/>
                <a:ext cx="530" cy="243"/>
              </a:xfrm>
              <a:custGeom>
                <a:avLst/>
                <a:gdLst>
                  <a:gd name="T0" fmla="*/ 3313 w 212"/>
                  <a:gd name="T1" fmla="*/ 0 h 91"/>
                  <a:gd name="T2" fmla="*/ 1783 w 212"/>
                  <a:gd name="T3" fmla="*/ 764 h 91"/>
                  <a:gd name="T4" fmla="*/ 0 w 212"/>
                  <a:gd name="T5" fmla="*/ 1733 h 91"/>
                  <a:gd name="T6" fmla="*/ 1783 w 212"/>
                  <a:gd name="T7" fmla="*/ 684 h 91"/>
                  <a:gd name="T8" fmla="*/ 3313 w 212"/>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1">
                    <a:moveTo>
                      <a:pt x="212" y="0"/>
                    </a:moveTo>
                    <a:cubicBezTo>
                      <a:pt x="197" y="13"/>
                      <a:pt x="157" y="24"/>
                      <a:pt x="114" y="40"/>
                    </a:cubicBezTo>
                    <a:cubicBezTo>
                      <a:pt x="70" y="55"/>
                      <a:pt x="18" y="70"/>
                      <a:pt x="0" y="91"/>
                    </a:cubicBezTo>
                    <a:cubicBezTo>
                      <a:pt x="18" y="70"/>
                      <a:pt x="70" y="51"/>
                      <a:pt x="114" y="36"/>
                    </a:cubicBezTo>
                    <a:cubicBezTo>
                      <a:pt x="157" y="21"/>
                      <a:pt x="197" y="13"/>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4" name="Freeform 217"/>
              <p:cNvSpPr>
                <a:spLocks/>
              </p:cNvSpPr>
              <p:nvPr/>
            </p:nvSpPr>
            <p:spPr bwMode="auto">
              <a:xfrm>
                <a:off x="1410" y="2819"/>
                <a:ext cx="530" cy="242"/>
              </a:xfrm>
              <a:custGeom>
                <a:avLst/>
                <a:gdLst>
                  <a:gd name="T0" fmla="*/ 3313 w 212"/>
                  <a:gd name="T1" fmla="*/ 0 h 91"/>
                  <a:gd name="T2" fmla="*/ 1783 w 212"/>
                  <a:gd name="T3" fmla="*/ 750 h 91"/>
                  <a:gd name="T4" fmla="*/ 0 w 212"/>
                  <a:gd name="T5" fmla="*/ 1713 h 91"/>
                  <a:gd name="T6" fmla="*/ 1783 w 212"/>
                  <a:gd name="T7" fmla="*/ 678 h 91"/>
                  <a:gd name="T8" fmla="*/ 3313 w 212"/>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1">
                    <a:moveTo>
                      <a:pt x="212" y="0"/>
                    </a:moveTo>
                    <a:cubicBezTo>
                      <a:pt x="197" y="13"/>
                      <a:pt x="157" y="24"/>
                      <a:pt x="114" y="40"/>
                    </a:cubicBezTo>
                    <a:cubicBezTo>
                      <a:pt x="70" y="55"/>
                      <a:pt x="18" y="70"/>
                      <a:pt x="0" y="91"/>
                    </a:cubicBezTo>
                    <a:cubicBezTo>
                      <a:pt x="18" y="70"/>
                      <a:pt x="70" y="51"/>
                      <a:pt x="114" y="36"/>
                    </a:cubicBezTo>
                    <a:cubicBezTo>
                      <a:pt x="157" y="21"/>
                      <a:pt x="197" y="13"/>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5" name="Freeform 218"/>
              <p:cNvSpPr>
                <a:spLocks/>
              </p:cNvSpPr>
              <p:nvPr/>
            </p:nvSpPr>
            <p:spPr bwMode="auto">
              <a:xfrm>
                <a:off x="1410" y="3000"/>
                <a:ext cx="530" cy="240"/>
              </a:xfrm>
              <a:custGeom>
                <a:avLst/>
                <a:gdLst>
                  <a:gd name="T0" fmla="*/ 3313 w 212"/>
                  <a:gd name="T1" fmla="*/ 0 h 90"/>
                  <a:gd name="T2" fmla="*/ 1783 w 212"/>
                  <a:gd name="T3" fmla="*/ 739 h 90"/>
                  <a:gd name="T4" fmla="*/ 0 w 212"/>
                  <a:gd name="T5" fmla="*/ 1707 h 90"/>
                  <a:gd name="T6" fmla="*/ 1783 w 212"/>
                  <a:gd name="T7" fmla="*/ 661 h 90"/>
                  <a:gd name="T8" fmla="*/ 3313 w 212"/>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0">
                    <a:moveTo>
                      <a:pt x="212" y="0"/>
                    </a:moveTo>
                    <a:cubicBezTo>
                      <a:pt x="197" y="12"/>
                      <a:pt x="157" y="24"/>
                      <a:pt x="114" y="39"/>
                    </a:cubicBezTo>
                    <a:cubicBezTo>
                      <a:pt x="70" y="54"/>
                      <a:pt x="18" y="69"/>
                      <a:pt x="0" y="90"/>
                    </a:cubicBezTo>
                    <a:cubicBezTo>
                      <a:pt x="18" y="69"/>
                      <a:pt x="70" y="51"/>
                      <a:pt x="114" y="35"/>
                    </a:cubicBezTo>
                    <a:cubicBezTo>
                      <a:pt x="157" y="20"/>
                      <a:pt x="197" y="12"/>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6" name="Freeform 219"/>
              <p:cNvSpPr>
                <a:spLocks/>
              </p:cNvSpPr>
              <p:nvPr/>
            </p:nvSpPr>
            <p:spPr bwMode="auto">
              <a:xfrm>
                <a:off x="1410" y="2179"/>
                <a:ext cx="530" cy="242"/>
              </a:xfrm>
              <a:custGeom>
                <a:avLst/>
                <a:gdLst>
                  <a:gd name="T0" fmla="*/ 3313 w 212"/>
                  <a:gd name="T1" fmla="*/ 0 h 91"/>
                  <a:gd name="T2" fmla="*/ 1783 w 212"/>
                  <a:gd name="T3" fmla="*/ 750 h 91"/>
                  <a:gd name="T4" fmla="*/ 0 w 212"/>
                  <a:gd name="T5" fmla="*/ 1713 h 91"/>
                  <a:gd name="T6" fmla="*/ 1783 w 212"/>
                  <a:gd name="T7" fmla="*/ 678 h 91"/>
                  <a:gd name="T8" fmla="*/ 3313 w 212"/>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1">
                    <a:moveTo>
                      <a:pt x="212" y="0"/>
                    </a:moveTo>
                    <a:cubicBezTo>
                      <a:pt x="197" y="13"/>
                      <a:pt x="157" y="24"/>
                      <a:pt x="114" y="40"/>
                    </a:cubicBezTo>
                    <a:cubicBezTo>
                      <a:pt x="70" y="55"/>
                      <a:pt x="18" y="70"/>
                      <a:pt x="0" y="91"/>
                    </a:cubicBezTo>
                    <a:cubicBezTo>
                      <a:pt x="18" y="70"/>
                      <a:pt x="70" y="51"/>
                      <a:pt x="114" y="36"/>
                    </a:cubicBezTo>
                    <a:cubicBezTo>
                      <a:pt x="157" y="21"/>
                      <a:pt x="197" y="13"/>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7" name="Freeform 220"/>
              <p:cNvSpPr>
                <a:spLocks/>
              </p:cNvSpPr>
              <p:nvPr/>
            </p:nvSpPr>
            <p:spPr bwMode="auto">
              <a:xfrm>
                <a:off x="1410" y="2360"/>
                <a:ext cx="530" cy="240"/>
              </a:xfrm>
              <a:custGeom>
                <a:avLst/>
                <a:gdLst>
                  <a:gd name="T0" fmla="*/ 3313 w 212"/>
                  <a:gd name="T1" fmla="*/ 0 h 90"/>
                  <a:gd name="T2" fmla="*/ 1783 w 212"/>
                  <a:gd name="T3" fmla="*/ 739 h 90"/>
                  <a:gd name="T4" fmla="*/ 0 w 212"/>
                  <a:gd name="T5" fmla="*/ 1707 h 90"/>
                  <a:gd name="T6" fmla="*/ 1783 w 212"/>
                  <a:gd name="T7" fmla="*/ 661 h 90"/>
                  <a:gd name="T8" fmla="*/ 3313 w 212"/>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0">
                    <a:moveTo>
                      <a:pt x="212" y="0"/>
                    </a:moveTo>
                    <a:cubicBezTo>
                      <a:pt x="197" y="12"/>
                      <a:pt x="157" y="24"/>
                      <a:pt x="114" y="39"/>
                    </a:cubicBezTo>
                    <a:cubicBezTo>
                      <a:pt x="70" y="54"/>
                      <a:pt x="18" y="69"/>
                      <a:pt x="0" y="90"/>
                    </a:cubicBezTo>
                    <a:cubicBezTo>
                      <a:pt x="18" y="69"/>
                      <a:pt x="70" y="51"/>
                      <a:pt x="114" y="35"/>
                    </a:cubicBezTo>
                    <a:cubicBezTo>
                      <a:pt x="157" y="20"/>
                      <a:pt x="197" y="12"/>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8" name="Freeform 221"/>
              <p:cNvSpPr>
                <a:spLocks/>
              </p:cNvSpPr>
              <p:nvPr/>
            </p:nvSpPr>
            <p:spPr bwMode="auto">
              <a:xfrm>
                <a:off x="1410" y="1539"/>
                <a:ext cx="530" cy="242"/>
              </a:xfrm>
              <a:custGeom>
                <a:avLst/>
                <a:gdLst>
                  <a:gd name="T0" fmla="*/ 3313 w 212"/>
                  <a:gd name="T1" fmla="*/ 0 h 91"/>
                  <a:gd name="T2" fmla="*/ 1783 w 212"/>
                  <a:gd name="T3" fmla="*/ 750 h 91"/>
                  <a:gd name="T4" fmla="*/ 0 w 212"/>
                  <a:gd name="T5" fmla="*/ 1713 h 91"/>
                  <a:gd name="T6" fmla="*/ 1783 w 212"/>
                  <a:gd name="T7" fmla="*/ 678 h 91"/>
                  <a:gd name="T8" fmla="*/ 3313 w 212"/>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1">
                    <a:moveTo>
                      <a:pt x="212" y="0"/>
                    </a:moveTo>
                    <a:cubicBezTo>
                      <a:pt x="197" y="13"/>
                      <a:pt x="157" y="24"/>
                      <a:pt x="114" y="40"/>
                    </a:cubicBezTo>
                    <a:cubicBezTo>
                      <a:pt x="70" y="55"/>
                      <a:pt x="18" y="70"/>
                      <a:pt x="0" y="91"/>
                    </a:cubicBezTo>
                    <a:cubicBezTo>
                      <a:pt x="18" y="70"/>
                      <a:pt x="70" y="51"/>
                      <a:pt x="114" y="36"/>
                    </a:cubicBezTo>
                    <a:cubicBezTo>
                      <a:pt x="157" y="21"/>
                      <a:pt x="197" y="13"/>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9" name="Freeform 222"/>
              <p:cNvSpPr>
                <a:spLocks/>
              </p:cNvSpPr>
              <p:nvPr/>
            </p:nvSpPr>
            <p:spPr bwMode="auto">
              <a:xfrm>
                <a:off x="1410" y="1720"/>
                <a:ext cx="530" cy="240"/>
              </a:xfrm>
              <a:custGeom>
                <a:avLst/>
                <a:gdLst>
                  <a:gd name="T0" fmla="*/ 3313 w 212"/>
                  <a:gd name="T1" fmla="*/ 0 h 90"/>
                  <a:gd name="T2" fmla="*/ 1783 w 212"/>
                  <a:gd name="T3" fmla="*/ 739 h 90"/>
                  <a:gd name="T4" fmla="*/ 0 w 212"/>
                  <a:gd name="T5" fmla="*/ 1707 h 90"/>
                  <a:gd name="T6" fmla="*/ 1783 w 212"/>
                  <a:gd name="T7" fmla="*/ 661 h 90"/>
                  <a:gd name="T8" fmla="*/ 3313 w 212"/>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0">
                    <a:moveTo>
                      <a:pt x="212" y="0"/>
                    </a:moveTo>
                    <a:cubicBezTo>
                      <a:pt x="197" y="12"/>
                      <a:pt x="157" y="24"/>
                      <a:pt x="114" y="39"/>
                    </a:cubicBezTo>
                    <a:cubicBezTo>
                      <a:pt x="70" y="54"/>
                      <a:pt x="18" y="69"/>
                      <a:pt x="0" y="90"/>
                    </a:cubicBezTo>
                    <a:cubicBezTo>
                      <a:pt x="18" y="69"/>
                      <a:pt x="70" y="51"/>
                      <a:pt x="114" y="35"/>
                    </a:cubicBezTo>
                    <a:cubicBezTo>
                      <a:pt x="157" y="20"/>
                      <a:pt x="197" y="12"/>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40" name="Freeform 223"/>
              <p:cNvSpPr>
                <a:spLocks/>
              </p:cNvSpPr>
              <p:nvPr/>
            </p:nvSpPr>
            <p:spPr bwMode="auto">
              <a:xfrm>
                <a:off x="1410" y="907"/>
                <a:ext cx="530" cy="242"/>
              </a:xfrm>
              <a:custGeom>
                <a:avLst/>
                <a:gdLst>
                  <a:gd name="T0" fmla="*/ 3313 w 212"/>
                  <a:gd name="T1" fmla="*/ 0 h 91"/>
                  <a:gd name="T2" fmla="*/ 1783 w 212"/>
                  <a:gd name="T3" fmla="*/ 737 h 91"/>
                  <a:gd name="T4" fmla="*/ 0 w 212"/>
                  <a:gd name="T5" fmla="*/ 1713 h 91"/>
                  <a:gd name="T6" fmla="*/ 1783 w 212"/>
                  <a:gd name="T7" fmla="*/ 678 h 91"/>
                  <a:gd name="T8" fmla="*/ 3313 w 212"/>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1">
                    <a:moveTo>
                      <a:pt x="212" y="0"/>
                    </a:moveTo>
                    <a:cubicBezTo>
                      <a:pt x="197" y="13"/>
                      <a:pt x="157" y="24"/>
                      <a:pt x="114" y="39"/>
                    </a:cubicBezTo>
                    <a:cubicBezTo>
                      <a:pt x="70" y="55"/>
                      <a:pt x="18" y="69"/>
                      <a:pt x="0" y="91"/>
                    </a:cubicBezTo>
                    <a:cubicBezTo>
                      <a:pt x="18" y="69"/>
                      <a:pt x="70" y="51"/>
                      <a:pt x="114" y="36"/>
                    </a:cubicBezTo>
                    <a:cubicBezTo>
                      <a:pt x="157" y="20"/>
                      <a:pt x="197" y="13"/>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41" name="Freeform 224"/>
              <p:cNvSpPr>
                <a:spLocks/>
              </p:cNvSpPr>
              <p:nvPr/>
            </p:nvSpPr>
            <p:spPr bwMode="auto">
              <a:xfrm>
                <a:off x="1410" y="1088"/>
                <a:ext cx="530" cy="240"/>
              </a:xfrm>
              <a:custGeom>
                <a:avLst/>
                <a:gdLst>
                  <a:gd name="T0" fmla="*/ 3313 w 212"/>
                  <a:gd name="T1" fmla="*/ 0 h 90"/>
                  <a:gd name="T2" fmla="*/ 1783 w 212"/>
                  <a:gd name="T3" fmla="*/ 739 h 90"/>
                  <a:gd name="T4" fmla="*/ 0 w 212"/>
                  <a:gd name="T5" fmla="*/ 1707 h 90"/>
                  <a:gd name="T6" fmla="*/ 1783 w 212"/>
                  <a:gd name="T7" fmla="*/ 661 h 90"/>
                  <a:gd name="T8" fmla="*/ 3313 w 212"/>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0">
                    <a:moveTo>
                      <a:pt x="212" y="0"/>
                    </a:moveTo>
                    <a:cubicBezTo>
                      <a:pt x="197" y="12"/>
                      <a:pt x="157" y="23"/>
                      <a:pt x="114" y="39"/>
                    </a:cubicBezTo>
                    <a:cubicBezTo>
                      <a:pt x="70" y="54"/>
                      <a:pt x="18" y="69"/>
                      <a:pt x="0" y="90"/>
                    </a:cubicBezTo>
                    <a:cubicBezTo>
                      <a:pt x="18" y="69"/>
                      <a:pt x="70" y="50"/>
                      <a:pt x="114" y="35"/>
                    </a:cubicBezTo>
                    <a:cubicBezTo>
                      <a:pt x="157" y="20"/>
                      <a:pt x="197" y="12"/>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42" name="Freeform 225"/>
              <p:cNvSpPr>
                <a:spLocks noEditPoints="1"/>
              </p:cNvSpPr>
              <p:nvPr/>
            </p:nvSpPr>
            <p:spPr bwMode="auto">
              <a:xfrm>
                <a:off x="1390" y="861"/>
                <a:ext cx="565" cy="398"/>
              </a:xfrm>
              <a:custGeom>
                <a:avLst/>
                <a:gdLst>
                  <a:gd name="T0" fmla="*/ 3533 w 226"/>
                  <a:gd name="T1" fmla="*/ 0 h 149"/>
                  <a:gd name="T2" fmla="*/ 2563 w 226"/>
                  <a:gd name="T3" fmla="*/ 628 h 149"/>
                  <a:gd name="T4" fmla="*/ 1895 w 226"/>
                  <a:gd name="T5" fmla="*/ 900 h 149"/>
                  <a:gd name="T6" fmla="*/ 1875 w 226"/>
                  <a:gd name="T7" fmla="*/ 900 h 149"/>
                  <a:gd name="T8" fmla="*/ 0 w 226"/>
                  <a:gd name="T9" fmla="*/ 2246 h 149"/>
                  <a:gd name="T10" fmla="*/ 0 w 226"/>
                  <a:gd name="T11" fmla="*/ 2839 h 149"/>
                  <a:gd name="T12" fmla="*/ 33 w 226"/>
                  <a:gd name="T13" fmla="*/ 2839 h 149"/>
                  <a:gd name="T14" fmla="*/ 1895 w 226"/>
                  <a:gd name="T15" fmla="*/ 1528 h 149"/>
                  <a:gd name="T16" fmla="*/ 1908 w 226"/>
                  <a:gd name="T17" fmla="*/ 1528 h 149"/>
                  <a:gd name="T18" fmla="*/ 2563 w 226"/>
                  <a:gd name="T19" fmla="*/ 1255 h 149"/>
                  <a:gd name="T20" fmla="*/ 3533 w 226"/>
                  <a:gd name="T21" fmla="*/ 593 h 149"/>
                  <a:gd name="T22" fmla="*/ 3533 w 226"/>
                  <a:gd name="T23" fmla="*/ 0 h 149"/>
                  <a:gd name="T24" fmla="*/ 33 w 226"/>
                  <a:gd name="T25" fmla="*/ 2246 h 149"/>
                  <a:gd name="T26" fmla="*/ 1895 w 226"/>
                  <a:gd name="T27" fmla="*/ 935 h 149"/>
                  <a:gd name="T28" fmla="*/ 1908 w 226"/>
                  <a:gd name="T29" fmla="*/ 935 h 149"/>
                  <a:gd name="T30" fmla="*/ 2563 w 226"/>
                  <a:gd name="T31" fmla="*/ 662 h 149"/>
                  <a:gd name="T32" fmla="*/ 3500 w 226"/>
                  <a:gd name="T33" fmla="*/ 150 h 149"/>
                  <a:gd name="T34" fmla="*/ 3533 w 226"/>
                  <a:gd name="T35" fmla="*/ 77 h 149"/>
                  <a:gd name="T36" fmla="*/ 3520 w 226"/>
                  <a:gd name="T37" fmla="*/ 593 h 149"/>
                  <a:gd name="T38" fmla="*/ 2563 w 226"/>
                  <a:gd name="T39" fmla="*/ 1221 h 149"/>
                  <a:gd name="T40" fmla="*/ 1895 w 226"/>
                  <a:gd name="T41" fmla="*/ 1485 h 149"/>
                  <a:gd name="T42" fmla="*/ 1875 w 226"/>
                  <a:gd name="T43" fmla="*/ 1485 h 149"/>
                  <a:gd name="T44" fmla="*/ 33 w 226"/>
                  <a:gd name="T45" fmla="*/ 2690 h 149"/>
                  <a:gd name="T46" fmla="*/ 33 w 226"/>
                  <a:gd name="T47" fmla="*/ 2246 h 1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6" h="149">
                    <a:moveTo>
                      <a:pt x="226" y="0"/>
                    </a:moveTo>
                    <a:cubicBezTo>
                      <a:pt x="226" y="15"/>
                      <a:pt x="199" y="23"/>
                      <a:pt x="164" y="33"/>
                    </a:cubicBezTo>
                    <a:cubicBezTo>
                      <a:pt x="151" y="37"/>
                      <a:pt x="136" y="42"/>
                      <a:pt x="121" y="47"/>
                    </a:cubicBezTo>
                    <a:cubicBezTo>
                      <a:pt x="120" y="47"/>
                      <a:pt x="120" y="47"/>
                      <a:pt x="120" y="47"/>
                    </a:cubicBezTo>
                    <a:cubicBezTo>
                      <a:pt x="66" y="66"/>
                      <a:pt x="0" y="90"/>
                      <a:pt x="0" y="118"/>
                    </a:cubicBezTo>
                    <a:cubicBezTo>
                      <a:pt x="0" y="149"/>
                      <a:pt x="0" y="149"/>
                      <a:pt x="0" y="149"/>
                    </a:cubicBezTo>
                    <a:cubicBezTo>
                      <a:pt x="2" y="149"/>
                      <a:pt x="2" y="149"/>
                      <a:pt x="2" y="149"/>
                    </a:cubicBezTo>
                    <a:cubicBezTo>
                      <a:pt x="2" y="122"/>
                      <a:pt x="68" y="99"/>
                      <a:pt x="121" y="80"/>
                    </a:cubicBezTo>
                    <a:cubicBezTo>
                      <a:pt x="122" y="80"/>
                      <a:pt x="122" y="80"/>
                      <a:pt x="122" y="80"/>
                    </a:cubicBezTo>
                    <a:cubicBezTo>
                      <a:pt x="137" y="75"/>
                      <a:pt x="151" y="70"/>
                      <a:pt x="164" y="66"/>
                    </a:cubicBezTo>
                    <a:cubicBezTo>
                      <a:pt x="201" y="55"/>
                      <a:pt x="226" y="47"/>
                      <a:pt x="226" y="31"/>
                    </a:cubicBezTo>
                    <a:cubicBezTo>
                      <a:pt x="226" y="0"/>
                      <a:pt x="226" y="0"/>
                      <a:pt x="226" y="0"/>
                    </a:cubicBezTo>
                    <a:close/>
                    <a:moveTo>
                      <a:pt x="2" y="118"/>
                    </a:moveTo>
                    <a:cubicBezTo>
                      <a:pt x="2" y="91"/>
                      <a:pt x="68" y="68"/>
                      <a:pt x="121" y="49"/>
                    </a:cubicBezTo>
                    <a:cubicBezTo>
                      <a:pt x="122" y="49"/>
                      <a:pt x="122" y="49"/>
                      <a:pt x="122" y="49"/>
                    </a:cubicBezTo>
                    <a:cubicBezTo>
                      <a:pt x="137" y="44"/>
                      <a:pt x="151" y="39"/>
                      <a:pt x="164" y="35"/>
                    </a:cubicBezTo>
                    <a:cubicBezTo>
                      <a:pt x="193" y="27"/>
                      <a:pt x="216" y="19"/>
                      <a:pt x="224" y="8"/>
                    </a:cubicBezTo>
                    <a:cubicBezTo>
                      <a:pt x="225" y="7"/>
                      <a:pt x="226" y="5"/>
                      <a:pt x="226" y="4"/>
                    </a:cubicBezTo>
                    <a:cubicBezTo>
                      <a:pt x="226" y="12"/>
                      <a:pt x="225" y="31"/>
                      <a:pt x="225" y="31"/>
                    </a:cubicBezTo>
                    <a:cubicBezTo>
                      <a:pt x="225" y="46"/>
                      <a:pt x="199" y="54"/>
                      <a:pt x="164" y="64"/>
                    </a:cubicBezTo>
                    <a:cubicBezTo>
                      <a:pt x="151" y="68"/>
                      <a:pt x="136" y="73"/>
                      <a:pt x="121" y="78"/>
                    </a:cubicBezTo>
                    <a:cubicBezTo>
                      <a:pt x="120" y="78"/>
                      <a:pt x="120" y="78"/>
                      <a:pt x="120" y="78"/>
                    </a:cubicBezTo>
                    <a:cubicBezTo>
                      <a:pt x="72" y="95"/>
                      <a:pt x="13" y="116"/>
                      <a:pt x="2" y="141"/>
                    </a:cubicBezTo>
                    <a:cubicBezTo>
                      <a:pt x="2" y="132"/>
                      <a:pt x="2" y="118"/>
                      <a:pt x="2" y="118"/>
                    </a:cubicBezTo>
                    <a:close/>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43" name="Freeform 226"/>
              <p:cNvSpPr>
                <a:spLocks/>
              </p:cNvSpPr>
              <p:nvPr/>
            </p:nvSpPr>
            <p:spPr bwMode="auto">
              <a:xfrm>
                <a:off x="1742" y="1387"/>
                <a:ext cx="196" cy="90"/>
              </a:xfrm>
              <a:custGeom>
                <a:avLst/>
                <a:gdLst>
                  <a:gd name="T0" fmla="*/ 0 w 78"/>
                  <a:gd name="T1" fmla="*/ 0 h 34"/>
                  <a:gd name="T2" fmla="*/ 1239 w 78"/>
                  <a:gd name="T3" fmla="*/ 630 h 34"/>
                  <a:gd name="T4" fmla="*/ 731 w 78"/>
                  <a:gd name="T5" fmla="*/ 336 h 34"/>
                  <a:gd name="T6" fmla="*/ 0 w 78"/>
                  <a:gd name="T7" fmla="*/ 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34">
                    <a:moveTo>
                      <a:pt x="0" y="0"/>
                    </a:moveTo>
                    <a:cubicBezTo>
                      <a:pt x="10" y="3"/>
                      <a:pt x="67" y="22"/>
                      <a:pt x="78" y="34"/>
                    </a:cubicBezTo>
                    <a:cubicBezTo>
                      <a:pt x="70" y="30"/>
                      <a:pt x="50" y="20"/>
                      <a:pt x="46" y="18"/>
                    </a:cubicBezTo>
                    <a:cubicBezTo>
                      <a:pt x="41" y="16"/>
                      <a:pt x="0" y="0"/>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44" name="Freeform 227"/>
              <p:cNvSpPr>
                <a:spLocks/>
              </p:cNvSpPr>
              <p:nvPr/>
            </p:nvSpPr>
            <p:spPr bwMode="auto">
              <a:xfrm>
                <a:off x="1742" y="2024"/>
                <a:ext cx="196" cy="91"/>
              </a:xfrm>
              <a:custGeom>
                <a:avLst/>
                <a:gdLst>
                  <a:gd name="T0" fmla="*/ 0 w 78"/>
                  <a:gd name="T1" fmla="*/ 0 h 34"/>
                  <a:gd name="T2" fmla="*/ 1239 w 78"/>
                  <a:gd name="T3" fmla="*/ 653 h 34"/>
                  <a:gd name="T4" fmla="*/ 731 w 78"/>
                  <a:gd name="T5" fmla="*/ 343 h 34"/>
                  <a:gd name="T6" fmla="*/ 0 w 78"/>
                  <a:gd name="T7" fmla="*/ 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34">
                    <a:moveTo>
                      <a:pt x="0" y="0"/>
                    </a:moveTo>
                    <a:cubicBezTo>
                      <a:pt x="10" y="3"/>
                      <a:pt x="67" y="22"/>
                      <a:pt x="78" y="34"/>
                    </a:cubicBezTo>
                    <a:cubicBezTo>
                      <a:pt x="70" y="30"/>
                      <a:pt x="50" y="20"/>
                      <a:pt x="46" y="18"/>
                    </a:cubicBezTo>
                    <a:cubicBezTo>
                      <a:pt x="41" y="16"/>
                      <a:pt x="0" y="0"/>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45" name="Freeform 228"/>
              <p:cNvSpPr>
                <a:spLocks/>
              </p:cNvSpPr>
              <p:nvPr/>
            </p:nvSpPr>
            <p:spPr bwMode="auto">
              <a:xfrm>
                <a:off x="1742" y="2664"/>
                <a:ext cx="196" cy="91"/>
              </a:xfrm>
              <a:custGeom>
                <a:avLst/>
                <a:gdLst>
                  <a:gd name="T0" fmla="*/ 0 w 78"/>
                  <a:gd name="T1" fmla="*/ 0 h 34"/>
                  <a:gd name="T2" fmla="*/ 1239 w 78"/>
                  <a:gd name="T3" fmla="*/ 653 h 34"/>
                  <a:gd name="T4" fmla="*/ 731 w 78"/>
                  <a:gd name="T5" fmla="*/ 367 h 34"/>
                  <a:gd name="T6" fmla="*/ 0 w 78"/>
                  <a:gd name="T7" fmla="*/ 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34">
                    <a:moveTo>
                      <a:pt x="0" y="0"/>
                    </a:moveTo>
                    <a:cubicBezTo>
                      <a:pt x="10" y="3"/>
                      <a:pt x="67" y="23"/>
                      <a:pt x="78" y="34"/>
                    </a:cubicBezTo>
                    <a:cubicBezTo>
                      <a:pt x="70" y="31"/>
                      <a:pt x="50" y="21"/>
                      <a:pt x="46" y="19"/>
                    </a:cubicBezTo>
                    <a:cubicBezTo>
                      <a:pt x="41" y="17"/>
                      <a:pt x="0" y="0"/>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46" name="Freeform 229"/>
              <p:cNvSpPr>
                <a:spLocks/>
              </p:cNvSpPr>
              <p:nvPr/>
            </p:nvSpPr>
            <p:spPr bwMode="auto">
              <a:xfrm>
                <a:off x="1742" y="3307"/>
                <a:ext cx="196" cy="90"/>
              </a:xfrm>
              <a:custGeom>
                <a:avLst/>
                <a:gdLst>
                  <a:gd name="T0" fmla="*/ 0 w 78"/>
                  <a:gd name="T1" fmla="*/ 0 h 34"/>
                  <a:gd name="T2" fmla="*/ 1239 w 78"/>
                  <a:gd name="T3" fmla="*/ 630 h 34"/>
                  <a:gd name="T4" fmla="*/ 731 w 78"/>
                  <a:gd name="T5" fmla="*/ 349 h 34"/>
                  <a:gd name="T6" fmla="*/ 0 w 78"/>
                  <a:gd name="T7" fmla="*/ 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34">
                    <a:moveTo>
                      <a:pt x="0" y="0"/>
                    </a:moveTo>
                    <a:cubicBezTo>
                      <a:pt x="10" y="3"/>
                      <a:pt x="67" y="23"/>
                      <a:pt x="78" y="34"/>
                    </a:cubicBezTo>
                    <a:cubicBezTo>
                      <a:pt x="70" y="31"/>
                      <a:pt x="50" y="21"/>
                      <a:pt x="46" y="19"/>
                    </a:cubicBezTo>
                    <a:cubicBezTo>
                      <a:pt x="41" y="17"/>
                      <a:pt x="0" y="0"/>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grpSp>
        <p:grpSp>
          <p:nvGrpSpPr>
            <p:cNvPr id="1124" name="Group 130"/>
            <p:cNvGrpSpPr>
              <a:grpSpLocks/>
            </p:cNvGrpSpPr>
            <p:nvPr/>
          </p:nvGrpSpPr>
          <p:grpSpPr bwMode="auto">
            <a:xfrm>
              <a:off x="2301536" y="2419098"/>
              <a:ext cx="86532" cy="95087"/>
              <a:chOff x="1627" y="2813"/>
              <a:chExt cx="263" cy="289"/>
            </a:xfrm>
          </p:grpSpPr>
          <p:sp>
            <p:nvSpPr>
              <p:cNvPr id="1125" name="Oval 131"/>
              <p:cNvSpPr>
                <a:spLocks noChangeArrowheads="1"/>
              </p:cNvSpPr>
              <p:nvPr/>
            </p:nvSpPr>
            <p:spPr bwMode="auto">
              <a:xfrm>
                <a:off x="1627" y="2813"/>
                <a:ext cx="263" cy="289"/>
              </a:xfrm>
              <a:prstGeom prst="ellipse">
                <a:avLst/>
              </a:prstGeom>
              <a:solidFill>
                <a:srgbClr val="E200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1350"/>
              </a:p>
            </p:txBody>
          </p:sp>
          <p:sp>
            <p:nvSpPr>
              <p:cNvPr id="1126" name="Freeform 132"/>
              <p:cNvSpPr>
                <a:spLocks/>
              </p:cNvSpPr>
              <p:nvPr/>
            </p:nvSpPr>
            <p:spPr bwMode="auto">
              <a:xfrm>
                <a:off x="1673" y="2896"/>
                <a:ext cx="202" cy="182"/>
              </a:xfrm>
              <a:custGeom>
                <a:avLst/>
                <a:gdLst>
                  <a:gd name="T0" fmla="*/ 11708 w 26"/>
                  <a:gd name="T1" fmla="*/ 1712 h 22"/>
                  <a:gd name="T2" fmla="*/ 11227 w 26"/>
                  <a:gd name="T3" fmla="*/ 2804 h 22"/>
                  <a:gd name="T4" fmla="*/ 4226 w 26"/>
                  <a:gd name="T5" fmla="*/ 10746 h 22"/>
                  <a:gd name="T6" fmla="*/ 963 w 26"/>
                  <a:gd name="T7" fmla="*/ 9646 h 22"/>
                  <a:gd name="T8" fmla="*/ 482 w 26"/>
                  <a:gd name="T9" fmla="*/ 10200 h 22"/>
                  <a:gd name="T10" fmla="*/ 5128 w 26"/>
                  <a:gd name="T11" fmla="*/ 12459 h 22"/>
                  <a:gd name="T12" fmla="*/ 12190 w 26"/>
                  <a:gd name="T13" fmla="*/ 4517 h 22"/>
                  <a:gd name="T14" fmla="*/ 11708 w 26"/>
                  <a:gd name="T15" fmla="*/ 1712 h 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 h="22">
                    <a:moveTo>
                      <a:pt x="25" y="3"/>
                    </a:moveTo>
                    <a:cubicBezTo>
                      <a:pt x="24" y="0"/>
                      <a:pt x="24" y="2"/>
                      <a:pt x="24" y="5"/>
                    </a:cubicBezTo>
                    <a:cubicBezTo>
                      <a:pt x="24" y="13"/>
                      <a:pt x="17" y="19"/>
                      <a:pt x="9" y="19"/>
                    </a:cubicBezTo>
                    <a:cubicBezTo>
                      <a:pt x="6" y="19"/>
                      <a:pt x="3" y="18"/>
                      <a:pt x="2" y="17"/>
                    </a:cubicBezTo>
                    <a:cubicBezTo>
                      <a:pt x="0" y="17"/>
                      <a:pt x="0" y="17"/>
                      <a:pt x="1" y="18"/>
                    </a:cubicBezTo>
                    <a:cubicBezTo>
                      <a:pt x="3" y="21"/>
                      <a:pt x="7" y="22"/>
                      <a:pt x="11" y="22"/>
                    </a:cubicBezTo>
                    <a:cubicBezTo>
                      <a:pt x="19" y="22"/>
                      <a:pt x="26" y="16"/>
                      <a:pt x="26" y="8"/>
                    </a:cubicBezTo>
                    <a:cubicBezTo>
                      <a:pt x="26" y="6"/>
                      <a:pt x="26" y="4"/>
                      <a:pt x="25" y="3"/>
                    </a:cubicBezTo>
                    <a:close/>
                  </a:path>
                </a:pathLst>
              </a:custGeom>
              <a:solidFill>
                <a:srgbClr val="AC005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27" name="Freeform 133"/>
              <p:cNvSpPr>
                <a:spLocks/>
              </p:cNvSpPr>
              <p:nvPr/>
            </p:nvSpPr>
            <p:spPr bwMode="auto">
              <a:xfrm>
                <a:off x="1759" y="2962"/>
                <a:ext cx="116" cy="116"/>
              </a:xfrm>
              <a:custGeom>
                <a:avLst/>
                <a:gdLst>
                  <a:gd name="T0" fmla="*/ 0 w 15"/>
                  <a:gd name="T1" fmla="*/ 7963 h 14"/>
                  <a:gd name="T2" fmla="*/ 6937 w 15"/>
                  <a:gd name="T3" fmla="*/ 0 h 14"/>
                  <a:gd name="T4" fmla="*/ 0 w 15"/>
                  <a:gd name="T5" fmla="*/ 7963 h 14"/>
                  <a:gd name="T6" fmla="*/ 0 60000 65536"/>
                  <a:gd name="T7" fmla="*/ 0 60000 65536"/>
                  <a:gd name="T8" fmla="*/ 0 60000 65536"/>
                </a:gdLst>
                <a:ahLst/>
                <a:cxnLst>
                  <a:cxn ang="T6">
                    <a:pos x="T0" y="T1"/>
                  </a:cxn>
                  <a:cxn ang="T7">
                    <a:pos x="T2" y="T3"/>
                  </a:cxn>
                  <a:cxn ang="T8">
                    <a:pos x="T4" y="T5"/>
                  </a:cxn>
                </a:cxnLst>
                <a:rect l="0" t="0" r="r" b="b"/>
                <a:pathLst>
                  <a:path w="15" h="14">
                    <a:moveTo>
                      <a:pt x="0" y="14"/>
                    </a:moveTo>
                    <a:cubicBezTo>
                      <a:pt x="8" y="14"/>
                      <a:pt x="15" y="8"/>
                      <a:pt x="15" y="0"/>
                    </a:cubicBezTo>
                    <a:cubicBezTo>
                      <a:pt x="15" y="2"/>
                      <a:pt x="12" y="13"/>
                      <a:pt x="0" y="14"/>
                    </a:cubicBezTo>
                    <a:close/>
                  </a:path>
                </a:pathLst>
              </a:custGeom>
              <a:solidFill>
                <a:srgbClr val="6400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32" name="Oval 138"/>
              <p:cNvSpPr>
                <a:spLocks noChangeArrowheads="1"/>
              </p:cNvSpPr>
              <p:nvPr/>
            </p:nvSpPr>
            <p:spPr bwMode="auto">
              <a:xfrm>
                <a:off x="1627" y="2813"/>
                <a:ext cx="263" cy="289"/>
              </a:xfrm>
              <a:prstGeom prst="ellipse">
                <a:avLst/>
              </a:prstGeom>
              <a:noFill/>
              <a:ln w="635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350"/>
              </a:p>
            </p:txBody>
          </p:sp>
        </p:grpSp>
      </p:grpSp>
      <p:grpSp>
        <p:nvGrpSpPr>
          <p:cNvPr id="1281" name="Group 1280"/>
          <p:cNvGrpSpPr/>
          <p:nvPr/>
        </p:nvGrpSpPr>
        <p:grpSpPr>
          <a:xfrm>
            <a:off x="4678737" y="926635"/>
            <a:ext cx="298530" cy="1522040"/>
            <a:chOff x="2983900" y="1686067"/>
            <a:chExt cx="403906" cy="2059293"/>
          </a:xfrm>
        </p:grpSpPr>
        <p:grpSp>
          <p:nvGrpSpPr>
            <p:cNvPr id="247" name="Group 457"/>
            <p:cNvGrpSpPr>
              <a:grpSpLocks/>
            </p:cNvGrpSpPr>
            <p:nvPr/>
          </p:nvGrpSpPr>
          <p:grpSpPr bwMode="auto">
            <a:xfrm rot="330117">
              <a:off x="2983900" y="1686067"/>
              <a:ext cx="403906" cy="2059293"/>
              <a:chOff x="4461" y="915"/>
              <a:chExt cx="579" cy="2952"/>
            </a:xfrm>
          </p:grpSpPr>
          <p:sp>
            <p:nvSpPr>
              <p:cNvPr id="248" name="Freeform 458"/>
              <p:cNvSpPr>
                <a:spLocks/>
              </p:cNvSpPr>
              <p:nvPr/>
            </p:nvSpPr>
            <p:spPr bwMode="auto">
              <a:xfrm>
                <a:off x="4607" y="1792"/>
                <a:ext cx="197" cy="32"/>
              </a:xfrm>
              <a:custGeom>
                <a:avLst/>
                <a:gdLst>
                  <a:gd name="T0" fmla="*/ 92 w 79"/>
                  <a:gd name="T1" fmla="*/ 0 h 12"/>
                  <a:gd name="T2" fmla="*/ 0 w 79"/>
                  <a:gd name="T3" fmla="*/ 115 h 12"/>
                  <a:gd name="T4" fmla="*/ 92 w 79"/>
                  <a:gd name="T5" fmla="*/ 227 h 12"/>
                  <a:gd name="T6" fmla="*/ 1224 w 79"/>
                  <a:gd name="T7" fmla="*/ 227 h 12"/>
                  <a:gd name="T8" fmla="*/ 1194 w 79"/>
                  <a:gd name="T9" fmla="*/ 115 h 12"/>
                  <a:gd name="T10" fmla="*/ 1224 w 79"/>
                  <a:gd name="T11" fmla="*/ 0 h 12"/>
                  <a:gd name="T12" fmla="*/ 92 w 79"/>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2">
                    <a:moveTo>
                      <a:pt x="6" y="0"/>
                    </a:moveTo>
                    <a:cubicBezTo>
                      <a:pt x="3" y="0"/>
                      <a:pt x="0" y="2"/>
                      <a:pt x="0" y="6"/>
                    </a:cubicBezTo>
                    <a:cubicBezTo>
                      <a:pt x="0" y="9"/>
                      <a:pt x="3" y="12"/>
                      <a:pt x="6" y="12"/>
                    </a:cubicBezTo>
                    <a:cubicBezTo>
                      <a:pt x="79" y="12"/>
                      <a:pt x="79" y="12"/>
                      <a:pt x="79" y="12"/>
                    </a:cubicBezTo>
                    <a:cubicBezTo>
                      <a:pt x="77" y="6"/>
                      <a:pt x="77" y="6"/>
                      <a:pt x="77" y="6"/>
                    </a:cubicBezTo>
                    <a:cubicBezTo>
                      <a:pt x="79" y="0"/>
                      <a:pt x="79" y="0"/>
                      <a:pt x="79" y="0"/>
                    </a:cubicBezTo>
                    <a:lnTo>
                      <a:pt x="6" y="0"/>
                    </a:lnTo>
                    <a:close/>
                  </a:path>
                </a:pathLst>
              </a:custGeom>
              <a:solidFill>
                <a:srgbClr val="FE800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49" name="Freeform 459"/>
              <p:cNvSpPr>
                <a:spLocks/>
              </p:cNvSpPr>
              <p:nvPr/>
            </p:nvSpPr>
            <p:spPr bwMode="auto">
              <a:xfrm>
                <a:off x="4484" y="1853"/>
                <a:ext cx="210" cy="35"/>
              </a:xfrm>
              <a:custGeom>
                <a:avLst/>
                <a:gdLst>
                  <a:gd name="T0" fmla="*/ 95 w 84"/>
                  <a:gd name="T1" fmla="*/ 0 h 13"/>
                  <a:gd name="T2" fmla="*/ 0 w 84"/>
                  <a:gd name="T3" fmla="*/ 137 h 13"/>
                  <a:gd name="T4" fmla="*/ 95 w 84"/>
                  <a:gd name="T5" fmla="*/ 253 h 13"/>
                  <a:gd name="T6" fmla="*/ 1313 w 84"/>
                  <a:gd name="T7" fmla="*/ 253 h 13"/>
                  <a:gd name="T8" fmla="*/ 1270 w 84"/>
                  <a:gd name="T9" fmla="*/ 137 h 13"/>
                  <a:gd name="T10" fmla="*/ 1313 w 84"/>
                  <a:gd name="T11" fmla="*/ 0 h 13"/>
                  <a:gd name="T12" fmla="*/ 95 w 84"/>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4" h="13">
                    <a:moveTo>
                      <a:pt x="6" y="0"/>
                    </a:moveTo>
                    <a:cubicBezTo>
                      <a:pt x="2" y="0"/>
                      <a:pt x="0" y="3"/>
                      <a:pt x="0" y="7"/>
                    </a:cubicBezTo>
                    <a:cubicBezTo>
                      <a:pt x="0" y="10"/>
                      <a:pt x="2" y="13"/>
                      <a:pt x="6" y="13"/>
                    </a:cubicBezTo>
                    <a:cubicBezTo>
                      <a:pt x="84" y="13"/>
                      <a:pt x="84" y="13"/>
                      <a:pt x="84" y="13"/>
                    </a:cubicBezTo>
                    <a:cubicBezTo>
                      <a:pt x="81" y="7"/>
                      <a:pt x="81" y="7"/>
                      <a:pt x="81" y="7"/>
                    </a:cubicBezTo>
                    <a:cubicBezTo>
                      <a:pt x="84" y="0"/>
                      <a:pt x="84" y="0"/>
                      <a:pt x="84" y="0"/>
                    </a:cubicBezTo>
                    <a:lnTo>
                      <a:pt x="6" y="0"/>
                    </a:lnTo>
                    <a:close/>
                  </a:path>
                </a:pathLst>
              </a:custGeom>
              <a:solidFill>
                <a:srgbClr val="1D2C8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50" name="Freeform 460"/>
              <p:cNvSpPr>
                <a:spLocks/>
              </p:cNvSpPr>
              <p:nvPr/>
            </p:nvSpPr>
            <p:spPr bwMode="auto">
              <a:xfrm>
                <a:off x="4484" y="1853"/>
                <a:ext cx="210" cy="35"/>
              </a:xfrm>
              <a:custGeom>
                <a:avLst/>
                <a:gdLst>
                  <a:gd name="T0" fmla="*/ 95 w 84"/>
                  <a:gd name="T1" fmla="*/ 0 h 13"/>
                  <a:gd name="T2" fmla="*/ 0 w 84"/>
                  <a:gd name="T3" fmla="*/ 137 h 13"/>
                  <a:gd name="T4" fmla="*/ 95 w 84"/>
                  <a:gd name="T5" fmla="*/ 253 h 13"/>
                  <a:gd name="T6" fmla="*/ 1313 w 84"/>
                  <a:gd name="T7" fmla="*/ 253 h 13"/>
                  <a:gd name="T8" fmla="*/ 1270 w 84"/>
                  <a:gd name="T9" fmla="*/ 137 h 13"/>
                  <a:gd name="T10" fmla="*/ 1313 w 84"/>
                  <a:gd name="T11" fmla="*/ 0 h 13"/>
                  <a:gd name="T12" fmla="*/ 95 w 84"/>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4" h="13">
                    <a:moveTo>
                      <a:pt x="6" y="0"/>
                    </a:moveTo>
                    <a:cubicBezTo>
                      <a:pt x="2" y="0"/>
                      <a:pt x="0" y="3"/>
                      <a:pt x="0" y="7"/>
                    </a:cubicBezTo>
                    <a:cubicBezTo>
                      <a:pt x="0" y="10"/>
                      <a:pt x="2" y="13"/>
                      <a:pt x="6" y="13"/>
                    </a:cubicBezTo>
                    <a:cubicBezTo>
                      <a:pt x="84" y="13"/>
                      <a:pt x="84" y="13"/>
                      <a:pt x="84" y="13"/>
                    </a:cubicBezTo>
                    <a:cubicBezTo>
                      <a:pt x="81" y="7"/>
                      <a:pt x="81" y="7"/>
                      <a:pt x="81" y="7"/>
                    </a:cubicBezTo>
                    <a:cubicBezTo>
                      <a:pt x="84" y="0"/>
                      <a:pt x="84" y="0"/>
                      <a:pt x="84" y="0"/>
                    </a:cubicBezTo>
                    <a:lnTo>
                      <a:pt x="6" y="0"/>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51" name="Freeform 461"/>
              <p:cNvSpPr>
                <a:spLocks/>
              </p:cNvSpPr>
              <p:nvPr/>
            </p:nvSpPr>
            <p:spPr bwMode="auto">
              <a:xfrm>
                <a:off x="4754" y="1725"/>
                <a:ext cx="118" cy="32"/>
              </a:xfrm>
              <a:custGeom>
                <a:avLst/>
                <a:gdLst>
                  <a:gd name="T0" fmla="*/ 188 w 47"/>
                  <a:gd name="T1" fmla="*/ 0 h 12"/>
                  <a:gd name="T2" fmla="*/ 0 w 47"/>
                  <a:gd name="T3" fmla="*/ 227 h 12"/>
                  <a:gd name="T4" fmla="*/ 743 w 47"/>
                  <a:gd name="T5" fmla="*/ 227 h 12"/>
                  <a:gd name="T6" fmla="*/ 713 w 47"/>
                  <a:gd name="T7" fmla="*/ 115 h 12"/>
                  <a:gd name="T8" fmla="*/ 743 w 47"/>
                  <a:gd name="T9" fmla="*/ 0 h 12"/>
                  <a:gd name="T10" fmla="*/ 188 w 47"/>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12">
                    <a:moveTo>
                      <a:pt x="12" y="0"/>
                    </a:moveTo>
                    <a:cubicBezTo>
                      <a:pt x="7" y="4"/>
                      <a:pt x="3" y="8"/>
                      <a:pt x="0" y="12"/>
                    </a:cubicBezTo>
                    <a:cubicBezTo>
                      <a:pt x="47" y="12"/>
                      <a:pt x="47" y="12"/>
                      <a:pt x="47" y="12"/>
                    </a:cubicBezTo>
                    <a:cubicBezTo>
                      <a:pt x="45" y="6"/>
                      <a:pt x="45" y="6"/>
                      <a:pt x="45" y="6"/>
                    </a:cubicBezTo>
                    <a:cubicBezTo>
                      <a:pt x="47" y="0"/>
                      <a:pt x="47" y="0"/>
                      <a:pt x="47" y="0"/>
                    </a:cubicBezTo>
                    <a:lnTo>
                      <a:pt x="12" y="0"/>
                    </a:lnTo>
                    <a:close/>
                  </a:path>
                </a:pathLst>
              </a:custGeom>
              <a:solidFill>
                <a:srgbClr val="1D2C8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52" name="Freeform 462"/>
              <p:cNvSpPr>
                <a:spLocks/>
              </p:cNvSpPr>
              <p:nvPr/>
            </p:nvSpPr>
            <p:spPr bwMode="auto">
              <a:xfrm>
                <a:off x="4481" y="1859"/>
                <a:ext cx="201" cy="24"/>
              </a:xfrm>
              <a:custGeom>
                <a:avLst/>
                <a:gdLst>
                  <a:gd name="T0" fmla="*/ 113 w 80"/>
                  <a:gd name="T1" fmla="*/ 0 h 9"/>
                  <a:gd name="T2" fmla="*/ 1249 w 80"/>
                  <a:gd name="T3" fmla="*/ 0 h 9"/>
                  <a:gd name="T4" fmla="*/ 651 w 80"/>
                  <a:gd name="T5" fmla="*/ 77 h 9"/>
                  <a:gd name="T6" fmla="*/ 63 w 80"/>
                  <a:gd name="T7" fmla="*/ 136 h 9"/>
                  <a:gd name="T8" fmla="*/ 113 w 80"/>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9">
                    <a:moveTo>
                      <a:pt x="7" y="0"/>
                    </a:moveTo>
                    <a:cubicBezTo>
                      <a:pt x="79" y="0"/>
                      <a:pt x="79" y="0"/>
                      <a:pt x="79" y="0"/>
                    </a:cubicBezTo>
                    <a:cubicBezTo>
                      <a:pt x="73" y="0"/>
                      <a:pt x="80" y="2"/>
                      <a:pt x="41" y="4"/>
                    </a:cubicBezTo>
                    <a:cubicBezTo>
                      <a:pt x="16" y="4"/>
                      <a:pt x="4" y="5"/>
                      <a:pt x="4" y="7"/>
                    </a:cubicBezTo>
                    <a:cubicBezTo>
                      <a:pt x="2" y="9"/>
                      <a:pt x="0"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53" name="Freeform 463"/>
              <p:cNvSpPr>
                <a:spLocks/>
              </p:cNvSpPr>
              <p:nvPr/>
            </p:nvSpPr>
            <p:spPr bwMode="auto">
              <a:xfrm>
                <a:off x="4607" y="1795"/>
                <a:ext cx="197" cy="24"/>
              </a:xfrm>
              <a:custGeom>
                <a:avLst/>
                <a:gdLst>
                  <a:gd name="T0" fmla="*/ 105 w 79"/>
                  <a:gd name="T1" fmla="*/ 0 h 9"/>
                  <a:gd name="T2" fmla="*/ 1224 w 79"/>
                  <a:gd name="T3" fmla="*/ 0 h 9"/>
                  <a:gd name="T4" fmla="*/ 591 w 79"/>
                  <a:gd name="T5" fmla="*/ 35 h 9"/>
                  <a:gd name="T6" fmla="*/ 42 w 79"/>
                  <a:gd name="T7" fmla="*/ 136 h 9"/>
                  <a:gd name="T8" fmla="*/ 105 w 79"/>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9">
                    <a:moveTo>
                      <a:pt x="7" y="0"/>
                    </a:moveTo>
                    <a:cubicBezTo>
                      <a:pt x="79" y="0"/>
                      <a:pt x="79" y="0"/>
                      <a:pt x="79" y="0"/>
                    </a:cubicBezTo>
                    <a:cubicBezTo>
                      <a:pt x="73" y="0"/>
                      <a:pt x="78" y="1"/>
                      <a:pt x="38" y="2"/>
                    </a:cubicBezTo>
                    <a:cubicBezTo>
                      <a:pt x="13" y="3"/>
                      <a:pt x="4" y="5"/>
                      <a:pt x="3" y="7"/>
                    </a:cubicBezTo>
                    <a:cubicBezTo>
                      <a:pt x="2" y="9"/>
                      <a:pt x="0"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54" name="Freeform 464"/>
              <p:cNvSpPr>
                <a:spLocks/>
              </p:cNvSpPr>
              <p:nvPr/>
            </p:nvSpPr>
            <p:spPr bwMode="auto">
              <a:xfrm>
                <a:off x="4607" y="1792"/>
                <a:ext cx="197" cy="32"/>
              </a:xfrm>
              <a:custGeom>
                <a:avLst/>
                <a:gdLst>
                  <a:gd name="T0" fmla="*/ 92 w 79"/>
                  <a:gd name="T1" fmla="*/ 0 h 12"/>
                  <a:gd name="T2" fmla="*/ 0 w 79"/>
                  <a:gd name="T3" fmla="*/ 115 h 12"/>
                  <a:gd name="T4" fmla="*/ 92 w 79"/>
                  <a:gd name="T5" fmla="*/ 227 h 12"/>
                  <a:gd name="T6" fmla="*/ 1224 w 79"/>
                  <a:gd name="T7" fmla="*/ 227 h 12"/>
                  <a:gd name="T8" fmla="*/ 1194 w 79"/>
                  <a:gd name="T9" fmla="*/ 115 h 12"/>
                  <a:gd name="T10" fmla="*/ 1224 w 79"/>
                  <a:gd name="T11" fmla="*/ 0 h 12"/>
                  <a:gd name="T12" fmla="*/ 92 w 79"/>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2">
                    <a:moveTo>
                      <a:pt x="6" y="0"/>
                    </a:moveTo>
                    <a:cubicBezTo>
                      <a:pt x="3" y="0"/>
                      <a:pt x="0" y="2"/>
                      <a:pt x="0" y="6"/>
                    </a:cubicBezTo>
                    <a:cubicBezTo>
                      <a:pt x="0" y="9"/>
                      <a:pt x="3" y="12"/>
                      <a:pt x="6" y="12"/>
                    </a:cubicBezTo>
                    <a:cubicBezTo>
                      <a:pt x="79" y="12"/>
                      <a:pt x="79" y="12"/>
                      <a:pt x="79" y="12"/>
                    </a:cubicBezTo>
                    <a:cubicBezTo>
                      <a:pt x="77" y="6"/>
                      <a:pt x="77" y="6"/>
                      <a:pt x="77" y="6"/>
                    </a:cubicBezTo>
                    <a:cubicBezTo>
                      <a:pt x="79" y="0"/>
                      <a:pt x="79" y="0"/>
                      <a:pt x="79" y="0"/>
                    </a:cubicBezTo>
                    <a:lnTo>
                      <a:pt x="6" y="0"/>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55" name="Freeform 465"/>
              <p:cNvSpPr>
                <a:spLocks/>
              </p:cNvSpPr>
              <p:nvPr/>
            </p:nvSpPr>
            <p:spPr bwMode="auto">
              <a:xfrm>
                <a:off x="4754" y="1725"/>
                <a:ext cx="118" cy="32"/>
              </a:xfrm>
              <a:custGeom>
                <a:avLst/>
                <a:gdLst>
                  <a:gd name="T0" fmla="*/ 188 w 47"/>
                  <a:gd name="T1" fmla="*/ 0 h 12"/>
                  <a:gd name="T2" fmla="*/ 0 w 47"/>
                  <a:gd name="T3" fmla="*/ 227 h 12"/>
                  <a:gd name="T4" fmla="*/ 743 w 47"/>
                  <a:gd name="T5" fmla="*/ 227 h 12"/>
                  <a:gd name="T6" fmla="*/ 713 w 47"/>
                  <a:gd name="T7" fmla="*/ 115 h 12"/>
                  <a:gd name="T8" fmla="*/ 743 w 47"/>
                  <a:gd name="T9" fmla="*/ 0 h 12"/>
                  <a:gd name="T10" fmla="*/ 188 w 47"/>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12">
                    <a:moveTo>
                      <a:pt x="12" y="0"/>
                    </a:moveTo>
                    <a:cubicBezTo>
                      <a:pt x="7" y="4"/>
                      <a:pt x="3" y="8"/>
                      <a:pt x="0" y="12"/>
                    </a:cubicBezTo>
                    <a:cubicBezTo>
                      <a:pt x="47" y="12"/>
                      <a:pt x="47" y="12"/>
                      <a:pt x="47" y="12"/>
                    </a:cubicBezTo>
                    <a:cubicBezTo>
                      <a:pt x="45" y="6"/>
                      <a:pt x="45" y="6"/>
                      <a:pt x="45" y="6"/>
                    </a:cubicBezTo>
                    <a:cubicBezTo>
                      <a:pt x="47" y="0"/>
                      <a:pt x="47" y="0"/>
                      <a:pt x="47" y="0"/>
                    </a:cubicBezTo>
                    <a:lnTo>
                      <a:pt x="12" y="0"/>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56" name="Freeform 466"/>
              <p:cNvSpPr>
                <a:spLocks/>
              </p:cNvSpPr>
              <p:nvPr/>
            </p:nvSpPr>
            <p:spPr bwMode="auto">
              <a:xfrm>
                <a:off x="4474" y="2499"/>
                <a:ext cx="563" cy="416"/>
              </a:xfrm>
              <a:custGeom>
                <a:avLst/>
                <a:gdLst>
                  <a:gd name="T0" fmla="*/ 3526 w 225"/>
                  <a:gd name="T1" fmla="*/ 2355 h 156"/>
                  <a:gd name="T2" fmla="*/ 1692 w 225"/>
                  <a:gd name="T3" fmla="*/ 1309 h 156"/>
                  <a:gd name="T4" fmla="*/ 0 w 225"/>
                  <a:gd name="T5" fmla="*/ 0 h 156"/>
                  <a:gd name="T6" fmla="*/ 0 w 225"/>
                  <a:gd name="T7" fmla="*/ 605 h 156"/>
                  <a:gd name="T8" fmla="*/ 1692 w 225"/>
                  <a:gd name="T9" fmla="*/ 1933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3"/>
                      <a:pt x="139" y="80"/>
                      <a:pt x="108" y="69"/>
                    </a:cubicBezTo>
                    <a:cubicBezTo>
                      <a:pt x="77" y="57"/>
                      <a:pt x="0" y="28"/>
                      <a:pt x="0" y="0"/>
                    </a:cubicBezTo>
                    <a:cubicBezTo>
                      <a:pt x="0" y="32"/>
                      <a:pt x="0" y="32"/>
                      <a:pt x="0" y="32"/>
                    </a:cubicBezTo>
                    <a:cubicBezTo>
                      <a:pt x="0" y="60"/>
                      <a:pt x="77" y="90"/>
                      <a:pt x="108" y="102"/>
                    </a:cubicBezTo>
                    <a:cubicBezTo>
                      <a:pt x="139" y="114"/>
                      <a:pt x="225" y="135"/>
                      <a:pt x="225" y="156"/>
                    </a:cubicBezTo>
                    <a:lnTo>
                      <a:pt x="225" y="124"/>
                    </a:lnTo>
                    <a:close/>
                  </a:path>
                </a:pathLst>
              </a:custGeom>
              <a:solidFill>
                <a:srgbClr val="00ACE5"/>
              </a:solidFill>
              <a:ln w="7938" cap="rnd">
                <a:solidFill>
                  <a:srgbClr val="000000"/>
                </a:solidFill>
                <a:prstDash val="solid"/>
                <a:round/>
                <a:headEnd/>
                <a:tailEnd/>
              </a:ln>
            </p:spPr>
            <p:txBody>
              <a:bodyPr/>
              <a:lstStyle/>
              <a:p>
                <a:endParaRPr lang="en-US" sz="1350"/>
              </a:p>
            </p:txBody>
          </p:sp>
          <p:sp>
            <p:nvSpPr>
              <p:cNvPr id="257" name="Freeform 467"/>
              <p:cNvSpPr>
                <a:spLocks/>
              </p:cNvSpPr>
              <p:nvPr/>
            </p:nvSpPr>
            <p:spPr bwMode="auto">
              <a:xfrm>
                <a:off x="4474" y="1859"/>
                <a:ext cx="563" cy="416"/>
              </a:xfrm>
              <a:custGeom>
                <a:avLst/>
                <a:gdLst>
                  <a:gd name="T0" fmla="*/ 3526 w 225"/>
                  <a:gd name="T1" fmla="*/ 2355 h 156"/>
                  <a:gd name="T2" fmla="*/ 1692 w 225"/>
                  <a:gd name="T3" fmla="*/ 1288 h 156"/>
                  <a:gd name="T4" fmla="*/ 0 w 225"/>
                  <a:gd name="T5" fmla="*/ 0 h 156"/>
                  <a:gd name="T6" fmla="*/ 0 w 225"/>
                  <a:gd name="T7" fmla="*/ 605 h 156"/>
                  <a:gd name="T8" fmla="*/ 1692 w 225"/>
                  <a:gd name="T9" fmla="*/ 1933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3"/>
                      <a:pt x="139" y="80"/>
                      <a:pt x="108" y="68"/>
                    </a:cubicBezTo>
                    <a:cubicBezTo>
                      <a:pt x="77" y="57"/>
                      <a:pt x="0" y="28"/>
                      <a:pt x="0" y="0"/>
                    </a:cubicBezTo>
                    <a:cubicBezTo>
                      <a:pt x="0" y="32"/>
                      <a:pt x="0" y="32"/>
                      <a:pt x="0" y="32"/>
                    </a:cubicBezTo>
                    <a:cubicBezTo>
                      <a:pt x="0" y="59"/>
                      <a:pt x="77" y="90"/>
                      <a:pt x="108" y="102"/>
                    </a:cubicBezTo>
                    <a:cubicBezTo>
                      <a:pt x="139" y="114"/>
                      <a:pt x="225" y="135"/>
                      <a:pt x="225" y="156"/>
                    </a:cubicBezTo>
                    <a:lnTo>
                      <a:pt x="225" y="124"/>
                    </a:lnTo>
                    <a:close/>
                  </a:path>
                </a:pathLst>
              </a:custGeom>
              <a:solidFill>
                <a:srgbClr val="00ACE5"/>
              </a:solidFill>
              <a:ln w="7938" cap="rnd">
                <a:solidFill>
                  <a:srgbClr val="000000"/>
                </a:solidFill>
                <a:prstDash val="solid"/>
                <a:round/>
                <a:headEnd/>
                <a:tailEnd/>
              </a:ln>
            </p:spPr>
            <p:txBody>
              <a:bodyPr/>
              <a:lstStyle/>
              <a:p>
                <a:endParaRPr lang="en-US" sz="1350"/>
              </a:p>
            </p:txBody>
          </p:sp>
          <p:sp>
            <p:nvSpPr>
              <p:cNvPr id="258" name="Freeform 468"/>
              <p:cNvSpPr>
                <a:spLocks/>
              </p:cNvSpPr>
              <p:nvPr/>
            </p:nvSpPr>
            <p:spPr bwMode="auto">
              <a:xfrm>
                <a:off x="4474" y="1219"/>
                <a:ext cx="563" cy="416"/>
              </a:xfrm>
              <a:custGeom>
                <a:avLst/>
                <a:gdLst>
                  <a:gd name="T0" fmla="*/ 3526 w 225"/>
                  <a:gd name="T1" fmla="*/ 2355 h 156"/>
                  <a:gd name="T2" fmla="*/ 1692 w 225"/>
                  <a:gd name="T3" fmla="*/ 1288 h 156"/>
                  <a:gd name="T4" fmla="*/ 0 w 225"/>
                  <a:gd name="T5" fmla="*/ 0 h 156"/>
                  <a:gd name="T6" fmla="*/ 0 w 225"/>
                  <a:gd name="T7" fmla="*/ 605 h 156"/>
                  <a:gd name="T8" fmla="*/ 1692 w 225"/>
                  <a:gd name="T9" fmla="*/ 1912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2"/>
                      <a:pt x="139" y="80"/>
                      <a:pt x="108" y="68"/>
                    </a:cubicBezTo>
                    <a:cubicBezTo>
                      <a:pt x="77" y="56"/>
                      <a:pt x="0" y="27"/>
                      <a:pt x="0" y="0"/>
                    </a:cubicBezTo>
                    <a:cubicBezTo>
                      <a:pt x="0" y="32"/>
                      <a:pt x="0" y="32"/>
                      <a:pt x="0" y="32"/>
                    </a:cubicBezTo>
                    <a:cubicBezTo>
                      <a:pt x="0" y="59"/>
                      <a:pt x="77" y="89"/>
                      <a:pt x="108" y="101"/>
                    </a:cubicBezTo>
                    <a:cubicBezTo>
                      <a:pt x="139" y="113"/>
                      <a:pt x="225" y="134"/>
                      <a:pt x="225" y="156"/>
                    </a:cubicBezTo>
                    <a:lnTo>
                      <a:pt x="225" y="124"/>
                    </a:lnTo>
                    <a:close/>
                  </a:path>
                </a:pathLst>
              </a:custGeom>
              <a:solidFill>
                <a:srgbClr val="00ACE5"/>
              </a:solidFill>
              <a:ln w="7938" cap="rnd">
                <a:solidFill>
                  <a:srgbClr val="000000"/>
                </a:solidFill>
                <a:prstDash val="solid"/>
                <a:round/>
                <a:headEnd/>
                <a:tailEnd/>
              </a:ln>
            </p:spPr>
            <p:txBody>
              <a:bodyPr/>
              <a:lstStyle/>
              <a:p>
                <a:endParaRPr lang="en-US" sz="1350"/>
              </a:p>
            </p:txBody>
          </p:sp>
          <p:sp>
            <p:nvSpPr>
              <p:cNvPr id="259" name="Freeform 469"/>
              <p:cNvSpPr>
                <a:spLocks/>
              </p:cNvSpPr>
              <p:nvPr/>
            </p:nvSpPr>
            <p:spPr bwMode="auto">
              <a:xfrm>
                <a:off x="4474" y="3141"/>
                <a:ext cx="563" cy="416"/>
              </a:xfrm>
              <a:custGeom>
                <a:avLst/>
                <a:gdLst>
                  <a:gd name="T0" fmla="*/ 3526 w 225"/>
                  <a:gd name="T1" fmla="*/ 2355 h 156"/>
                  <a:gd name="T2" fmla="*/ 1692 w 225"/>
                  <a:gd name="T3" fmla="*/ 1288 h 156"/>
                  <a:gd name="T4" fmla="*/ 0 w 225"/>
                  <a:gd name="T5" fmla="*/ 0 h 156"/>
                  <a:gd name="T6" fmla="*/ 0 w 225"/>
                  <a:gd name="T7" fmla="*/ 605 h 156"/>
                  <a:gd name="T8" fmla="*/ 1692 w 225"/>
                  <a:gd name="T9" fmla="*/ 1912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3"/>
                      <a:pt x="139" y="80"/>
                      <a:pt x="108" y="68"/>
                    </a:cubicBezTo>
                    <a:cubicBezTo>
                      <a:pt x="77" y="56"/>
                      <a:pt x="0" y="27"/>
                      <a:pt x="0" y="0"/>
                    </a:cubicBezTo>
                    <a:cubicBezTo>
                      <a:pt x="0" y="32"/>
                      <a:pt x="0" y="32"/>
                      <a:pt x="0" y="32"/>
                    </a:cubicBezTo>
                    <a:cubicBezTo>
                      <a:pt x="0" y="59"/>
                      <a:pt x="77" y="90"/>
                      <a:pt x="108" y="101"/>
                    </a:cubicBezTo>
                    <a:cubicBezTo>
                      <a:pt x="139" y="113"/>
                      <a:pt x="225" y="135"/>
                      <a:pt x="225" y="156"/>
                    </a:cubicBezTo>
                    <a:lnTo>
                      <a:pt x="225" y="124"/>
                    </a:lnTo>
                    <a:close/>
                  </a:path>
                </a:pathLst>
              </a:custGeom>
              <a:solidFill>
                <a:srgbClr val="00ACE5"/>
              </a:solidFill>
              <a:ln w="7938" cap="rnd">
                <a:solidFill>
                  <a:srgbClr val="000000"/>
                </a:solidFill>
                <a:prstDash val="solid"/>
                <a:round/>
                <a:headEnd/>
                <a:tailEnd/>
              </a:ln>
            </p:spPr>
            <p:txBody>
              <a:bodyPr/>
              <a:lstStyle/>
              <a:p>
                <a:endParaRPr lang="en-US" sz="1350"/>
              </a:p>
            </p:txBody>
          </p:sp>
          <p:sp>
            <p:nvSpPr>
              <p:cNvPr id="260" name="Freeform 470"/>
              <p:cNvSpPr>
                <a:spLocks/>
              </p:cNvSpPr>
              <p:nvPr/>
            </p:nvSpPr>
            <p:spPr bwMode="auto">
              <a:xfrm>
                <a:off x="4469" y="2549"/>
                <a:ext cx="273" cy="174"/>
              </a:xfrm>
              <a:custGeom>
                <a:avLst/>
                <a:gdLst>
                  <a:gd name="T0" fmla="*/ 208 w 109"/>
                  <a:gd name="T1" fmla="*/ 35 h 65"/>
                  <a:gd name="T2" fmla="*/ 771 w 109"/>
                  <a:gd name="T3" fmla="*/ 517 h 65"/>
                  <a:gd name="T4" fmla="*/ 564 w 109"/>
                  <a:gd name="T5" fmla="*/ 594 h 65"/>
                  <a:gd name="T6" fmla="*/ 879 w 109"/>
                  <a:gd name="T7" fmla="*/ 961 h 65"/>
                  <a:gd name="T8" fmla="*/ 1713 w 109"/>
                  <a:gd name="T9" fmla="*/ 996 h 65"/>
                  <a:gd name="T10" fmla="*/ 1192 w 109"/>
                  <a:gd name="T11" fmla="*/ 1076 h 65"/>
                  <a:gd name="T12" fmla="*/ 1097 w 109"/>
                  <a:gd name="T13" fmla="*/ 1247 h 65"/>
                  <a:gd name="T14" fmla="*/ 741 w 109"/>
                  <a:gd name="T15" fmla="*/ 1039 h 65"/>
                  <a:gd name="T16" fmla="*/ 376 w 109"/>
                  <a:gd name="T17" fmla="*/ 787 h 65"/>
                  <a:gd name="T18" fmla="*/ 125 w 109"/>
                  <a:gd name="T19" fmla="*/ 479 h 65"/>
                  <a:gd name="T20" fmla="*/ 158 w 109"/>
                  <a:gd name="T21" fmla="*/ 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 h="65">
                    <a:moveTo>
                      <a:pt x="13" y="2"/>
                    </a:moveTo>
                    <a:cubicBezTo>
                      <a:pt x="11" y="20"/>
                      <a:pt x="38" y="22"/>
                      <a:pt x="49" y="27"/>
                    </a:cubicBezTo>
                    <a:cubicBezTo>
                      <a:pt x="47" y="31"/>
                      <a:pt x="38" y="27"/>
                      <a:pt x="36" y="31"/>
                    </a:cubicBezTo>
                    <a:cubicBezTo>
                      <a:pt x="34" y="37"/>
                      <a:pt x="49" y="50"/>
                      <a:pt x="56" y="50"/>
                    </a:cubicBezTo>
                    <a:cubicBezTo>
                      <a:pt x="64" y="50"/>
                      <a:pt x="101" y="49"/>
                      <a:pt x="109" y="52"/>
                    </a:cubicBezTo>
                    <a:cubicBezTo>
                      <a:pt x="106" y="51"/>
                      <a:pt x="79" y="54"/>
                      <a:pt x="76" y="56"/>
                    </a:cubicBezTo>
                    <a:cubicBezTo>
                      <a:pt x="73" y="59"/>
                      <a:pt x="69" y="61"/>
                      <a:pt x="70" y="65"/>
                    </a:cubicBezTo>
                    <a:cubicBezTo>
                      <a:pt x="62" y="63"/>
                      <a:pt x="55" y="58"/>
                      <a:pt x="47" y="54"/>
                    </a:cubicBezTo>
                    <a:cubicBezTo>
                      <a:pt x="40" y="50"/>
                      <a:pt x="31" y="46"/>
                      <a:pt x="24" y="41"/>
                    </a:cubicBezTo>
                    <a:cubicBezTo>
                      <a:pt x="18" y="37"/>
                      <a:pt x="12" y="31"/>
                      <a:pt x="8" y="25"/>
                    </a:cubicBezTo>
                    <a:cubicBezTo>
                      <a:pt x="4" y="19"/>
                      <a:pt x="0" y="9"/>
                      <a:pt x="10" y="0"/>
                    </a:cubicBezTo>
                  </a:path>
                </a:pathLst>
              </a:custGeom>
              <a:solidFill>
                <a:srgbClr val="0091D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61" name="Freeform 471"/>
              <p:cNvSpPr>
                <a:spLocks/>
              </p:cNvSpPr>
              <p:nvPr/>
            </p:nvSpPr>
            <p:spPr bwMode="auto">
              <a:xfrm>
                <a:off x="4632" y="2712"/>
                <a:ext cx="222" cy="61"/>
              </a:xfrm>
              <a:custGeom>
                <a:avLst/>
                <a:gdLst>
                  <a:gd name="T0" fmla="*/ 0 w 89"/>
                  <a:gd name="T1" fmla="*/ 34 h 23"/>
                  <a:gd name="T2" fmla="*/ 871 w 89"/>
                  <a:gd name="T3" fmla="*/ 430 h 23"/>
                  <a:gd name="T4" fmla="*/ 1382 w 89"/>
                  <a:gd name="T5" fmla="*/ 430 h 23"/>
                  <a:gd name="T6" fmla="*/ 716 w 89"/>
                  <a:gd name="T7" fmla="*/ 281 h 23"/>
                  <a:gd name="T8" fmla="*/ 634 w 89"/>
                  <a:gd name="T9" fmla="*/ 133 h 23"/>
                  <a:gd name="T10" fmla="*/ 92 w 89"/>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23">
                    <a:moveTo>
                      <a:pt x="0" y="2"/>
                    </a:moveTo>
                    <a:cubicBezTo>
                      <a:pt x="9" y="6"/>
                      <a:pt x="56" y="23"/>
                      <a:pt x="56" y="23"/>
                    </a:cubicBezTo>
                    <a:cubicBezTo>
                      <a:pt x="89" y="23"/>
                      <a:pt x="89" y="23"/>
                      <a:pt x="89" y="23"/>
                    </a:cubicBezTo>
                    <a:cubicBezTo>
                      <a:pt x="46" y="15"/>
                      <a:pt x="46" y="15"/>
                      <a:pt x="46" y="15"/>
                    </a:cubicBezTo>
                    <a:cubicBezTo>
                      <a:pt x="41" y="7"/>
                      <a:pt x="41" y="7"/>
                      <a:pt x="41" y="7"/>
                    </a:cubicBezTo>
                    <a:cubicBezTo>
                      <a:pt x="41" y="7"/>
                      <a:pt x="17" y="9"/>
                      <a:pt x="6" y="0"/>
                    </a:cubicBezTo>
                  </a:path>
                </a:pathLst>
              </a:custGeom>
              <a:solidFill>
                <a:srgbClr val="0091D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62" name="Freeform 472"/>
              <p:cNvSpPr>
                <a:spLocks/>
              </p:cNvSpPr>
              <p:nvPr/>
            </p:nvSpPr>
            <p:spPr bwMode="auto">
              <a:xfrm>
                <a:off x="4967" y="2805"/>
                <a:ext cx="73" cy="67"/>
              </a:xfrm>
              <a:custGeom>
                <a:avLst/>
                <a:gdLst>
                  <a:gd name="T0" fmla="*/ 0 w 29"/>
                  <a:gd name="T1" fmla="*/ 330 h 25"/>
                  <a:gd name="T2" fmla="*/ 242 w 29"/>
                  <a:gd name="T3" fmla="*/ 461 h 25"/>
                  <a:gd name="T4" fmla="*/ 413 w 29"/>
                  <a:gd name="T5" fmla="*/ 172 h 25"/>
                  <a:gd name="T6" fmla="*/ 146 w 29"/>
                  <a:gd name="T7" fmla="*/ 346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7"/>
                    </a:moveTo>
                    <a:cubicBezTo>
                      <a:pt x="2" y="17"/>
                      <a:pt x="14" y="22"/>
                      <a:pt x="15" y="24"/>
                    </a:cubicBezTo>
                    <a:cubicBezTo>
                      <a:pt x="16" y="25"/>
                      <a:pt x="29" y="17"/>
                      <a:pt x="26" y="9"/>
                    </a:cubicBezTo>
                    <a:cubicBezTo>
                      <a:pt x="24" y="0"/>
                      <a:pt x="22" y="21"/>
                      <a:pt x="9" y="18"/>
                    </a:cubicBezTo>
                  </a:path>
                </a:pathLst>
              </a:custGeom>
              <a:solidFill>
                <a:srgbClr val="0091D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63" name="Freeform 473"/>
              <p:cNvSpPr>
                <a:spLocks/>
              </p:cNvSpPr>
              <p:nvPr/>
            </p:nvSpPr>
            <p:spPr bwMode="auto">
              <a:xfrm>
                <a:off x="4587" y="2656"/>
                <a:ext cx="42" cy="29"/>
              </a:xfrm>
              <a:custGeom>
                <a:avLst/>
                <a:gdLst>
                  <a:gd name="T0" fmla="*/ 30 w 17"/>
                  <a:gd name="T1" fmla="*/ 182 h 11"/>
                  <a:gd name="T2" fmla="*/ 153 w 17"/>
                  <a:gd name="T3" fmla="*/ 166 h 11"/>
                  <a:gd name="T4" fmla="*/ 212 w 17"/>
                  <a:gd name="T5" fmla="*/ 0 h 11"/>
                  <a:gd name="T6" fmla="*/ 0 w 17"/>
                  <a:gd name="T7" fmla="*/ 111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1">
                    <a:moveTo>
                      <a:pt x="2" y="10"/>
                    </a:moveTo>
                    <a:cubicBezTo>
                      <a:pt x="4" y="11"/>
                      <a:pt x="8" y="10"/>
                      <a:pt x="10" y="9"/>
                    </a:cubicBezTo>
                    <a:cubicBezTo>
                      <a:pt x="13" y="8"/>
                      <a:pt x="17" y="3"/>
                      <a:pt x="14" y="0"/>
                    </a:cubicBezTo>
                    <a:cubicBezTo>
                      <a:pt x="12" y="7"/>
                      <a:pt x="5" y="6"/>
                      <a:pt x="0" y="6"/>
                    </a:cubicBezTo>
                  </a:path>
                </a:pathLst>
              </a:custGeom>
              <a:solidFill>
                <a:srgbClr val="0091D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64" name="Freeform 474"/>
              <p:cNvSpPr>
                <a:spLocks/>
              </p:cNvSpPr>
              <p:nvPr/>
            </p:nvSpPr>
            <p:spPr bwMode="auto">
              <a:xfrm>
                <a:off x="4729" y="2709"/>
                <a:ext cx="13" cy="38"/>
              </a:xfrm>
              <a:custGeom>
                <a:avLst/>
                <a:gdLst>
                  <a:gd name="T0" fmla="*/ 34 w 5"/>
                  <a:gd name="T1" fmla="*/ 0 h 14"/>
                  <a:gd name="T2" fmla="*/ 0 w 5"/>
                  <a:gd name="T3" fmla="*/ 280 h 14"/>
                  <a:gd name="T4" fmla="*/ 0 60000 65536"/>
                  <a:gd name="T5" fmla="*/ 0 60000 65536"/>
                </a:gdLst>
                <a:ahLst/>
                <a:cxnLst>
                  <a:cxn ang="T4">
                    <a:pos x="T0" y="T1"/>
                  </a:cxn>
                  <a:cxn ang="T5">
                    <a:pos x="T2" y="T3"/>
                  </a:cxn>
                </a:cxnLst>
                <a:rect l="0" t="0" r="r" b="b"/>
                <a:pathLst>
                  <a:path w="5" h="14">
                    <a:moveTo>
                      <a:pt x="2" y="0"/>
                    </a:moveTo>
                    <a:cubicBezTo>
                      <a:pt x="5" y="5"/>
                      <a:pt x="5" y="11"/>
                      <a:pt x="0" y="14"/>
                    </a:cubicBezTo>
                  </a:path>
                </a:pathLst>
              </a:custGeom>
              <a:solidFill>
                <a:srgbClr val="0091D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65" name="Freeform 475"/>
              <p:cNvSpPr>
                <a:spLocks/>
              </p:cNvSpPr>
              <p:nvPr/>
            </p:nvSpPr>
            <p:spPr bwMode="auto">
              <a:xfrm>
                <a:off x="4844" y="2781"/>
                <a:ext cx="60" cy="32"/>
              </a:xfrm>
              <a:custGeom>
                <a:avLst/>
                <a:gdLst>
                  <a:gd name="T0" fmla="*/ 0 w 24"/>
                  <a:gd name="T1" fmla="*/ 171 h 12"/>
                  <a:gd name="T2" fmla="*/ 238 w 24"/>
                  <a:gd name="T3" fmla="*/ 227 h 12"/>
                  <a:gd name="T4" fmla="*/ 345 w 24"/>
                  <a:gd name="T5" fmla="*/ 171 h 12"/>
                  <a:gd name="T6" fmla="*/ 345 w 24"/>
                  <a:gd name="T7" fmla="*/ 0 h 12"/>
                  <a:gd name="T8" fmla="*/ 270 w 24"/>
                  <a:gd name="T9" fmla="*/ 115 h 12"/>
                  <a:gd name="T10" fmla="*/ 188 w 24"/>
                  <a:gd name="T11" fmla="*/ 115 h 12"/>
                  <a:gd name="T12" fmla="*/ 83 w 24"/>
                  <a:gd name="T13" fmla="*/ 136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2">
                    <a:moveTo>
                      <a:pt x="0" y="9"/>
                    </a:moveTo>
                    <a:cubicBezTo>
                      <a:pt x="5" y="10"/>
                      <a:pt x="10" y="11"/>
                      <a:pt x="15" y="12"/>
                    </a:cubicBezTo>
                    <a:cubicBezTo>
                      <a:pt x="18" y="12"/>
                      <a:pt x="21" y="12"/>
                      <a:pt x="22" y="9"/>
                    </a:cubicBezTo>
                    <a:cubicBezTo>
                      <a:pt x="24" y="7"/>
                      <a:pt x="24" y="2"/>
                      <a:pt x="22" y="0"/>
                    </a:cubicBezTo>
                    <a:cubicBezTo>
                      <a:pt x="20" y="2"/>
                      <a:pt x="21" y="5"/>
                      <a:pt x="17" y="6"/>
                    </a:cubicBezTo>
                    <a:cubicBezTo>
                      <a:pt x="16" y="6"/>
                      <a:pt x="14" y="6"/>
                      <a:pt x="12" y="6"/>
                    </a:cubicBezTo>
                    <a:cubicBezTo>
                      <a:pt x="10" y="6"/>
                      <a:pt x="7" y="7"/>
                      <a:pt x="5" y="7"/>
                    </a:cubicBezTo>
                  </a:path>
                </a:pathLst>
              </a:custGeom>
              <a:solidFill>
                <a:srgbClr val="0091D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66" name="Freeform 476"/>
              <p:cNvSpPr>
                <a:spLocks/>
              </p:cNvSpPr>
              <p:nvPr/>
            </p:nvSpPr>
            <p:spPr bwMode="auto">
              <a:xfrm>
                <a:off x="4469" y="1907"/>
                <a:ext cx="273" cy="173"/>
              </a:xfrm>
              <a:custGeom>
                <a:avLst/>
                <a:gdLst>
                  <a:gd name="T0" fmla="*/ 208 w 109"/>
                  <a:gd name="T1" fmla="*/ 35 h 65"/>
                  <a:gd name="T2" fmla="*/ 771 w 109"/>
                  <a:gd name="T3" fmla="*/ 511 h 65"/>
                  <a:gd name="T4" fmla="*/ 564 w 109"/>
                  <a:gd name="T5" fmla="*/ 602 h 65"/>
                  <a:gd name="T6" fmla="*/ 879 w 109"/>
                  <a:gd name="T7" fmla="*/ 942 h 65"/>
                  <a:gd name="T8" fmla="*/ 1713 w 109"/>
                  <a:gd name="T9" fmla="*/ 977 h 65"/>
                  <a:gd name="T10" fmla="*/ 1192 w 109"/>
                  <a:gd name="T11" fmla="*/ 1057 h 65"/>
                  <a:gd name="T12" fmla="*/ 1097 w 109"/>
                  <a:gd name="T13" fmla="*/ 1224 h 65"/>
                  <a:gd name="T14" fmla="*/ 741 w 109"/>
                  <a:gd name="T15" fmla="*/ 1019 h 65"/>
                  <a:gd name="T16" fmla="*/ 376 w 109"/>
                  <a:gd name="T17" fmla="*/ 793 h 65"/>
                  <a:gd name="T18" fmla="*/ 125 w 109"/>
                  <a:gd name="T19" fmla="*/ 474 h 65"/>
                  <a:gd name="T20" fmla="*/ 158 w 109"/>
                  <a:gd name="T21" fmla="*/ 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 h="65">
                    <a:moveTo>
                      <a:pt x="13" y="2"/>
                    </a:moveTo>
                    <a:cubicBezTo>
                      <a:pt x="11" y="21"/>
                      <a:pt x="38" y="23"/>
                      <a:pt x="49" y="27"/>
                    </a:cubicBezTo>
                    <a:cubicBezTo>
                      <a:pt x="47" y="31"/>
                      <a:pt x="38" y="27"/>
                      <a:pt x="36" y="32"/>
                    </a:cubicBezTo>
                    <a:cubicBezTo>
                      <a:pt x="34" y="37"/>
                      <a:pt x="49" y="50"/>
                      <a:pt x="56" y="50"/>
                    </a:cubicBezTo>
                    <a:cubicBezTo>
                      <a:pt x="64" y="50"/>
                      <a:pt x="101" y="50"/>
                      <a:pt x="109" y="52"/>
                    </a:cubicBezTo>
                    <a:cubicBezTo>
                      <a:pt x="106" y="52"/>
                      <a:pt x="79" y="54"/>
                      <a:pt x="76" y="56"/>
                    </a:cubicBezTo>
                    <a:cubicBezTo>
                      <a:pt x="73" y="59"/>
                      <a:pt x="69" y="62"/>
                      <a:pt x="70" y="65"/>
                    </a:cubicBezTo>
                    <a:cubicBezTo>
                      <a:pt x="62" y="64"/>
                      <a:pt x="55" y="58"/>
                      <a:pt x="47" y="54"/>
                    </a:cubicBezTo>
                    <a:cubicBezTo>
                      <a:pt x="40" y="51"/>
                      <a:pt x="31" y="46"/>
                      <a:pt x="24" y="42"/>
                    </a:cubicBezTo>
                    <a:cubicBezTo>
                      <a:pt x="18" y="37"/>
                      <a:pt x="12" y="31"/>
                      <a:pt x="8" y="25"/>
                    </a:cubicBezTo>
                    <a:cubicBezTo>
                      <a:pt x="4" y="20"/>
                      <a:pt x="0" y="10"/>
                      <a:pt x="10" y="0"/>
                    </a:cubicBezTo>
                  </a:path>
                </a:pathLst>
              </a:custGeom>
              <a:solidFill>
                <a:srgbClr val="0091D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67" name="Freeform 477"/>
              <p:cNvSpPr>
                <a:spLocks/>
              </p:cNvSpPr>
              <p:nvPr/>
            </p:nvSpPr>
            <p:spPr bwMode="auto">
              <a:xfrm>
                <a:off x="4632" y="2072"/>
                <a:ext cx="222" cy="61"/>
              </a:xfrm>
              <a:custGeom>
                <a:avLst/>
                <a:gdLst>
                  <a:gd name="T0" fmla="*/ 0 w 89"/>
                  <a:gd name="T1" fmla="*/ 34 h 23"/>
                  <a:gd name="T2" fmla="*/ 871 w 89"/>
                  <a:gd name="T3" fmla="*/ 430 h 23"/>
                  <a:gd name="T4" fmla="*/ 1382 w 89"/>
                  <a:gd name="T5" fmla="*/ 408 h 23"/>
                  <a:gd name="T6" fmla="*/ 716 w 89"/>
                  <a:gd name="T7" fmla="*/ 260 h 23"/>
                  <a:gd name="T8" fmla="*/ 634 w 89"/>
                  <a:gd name="T9" fmla="*/ 133 h 23"/>
                  <a:gd name="T10" fmla="*/ 92 w 89"/>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23">
                    <a:moveTo>
                      <a:pt x="0" y="2"/>
                    </a:moveTo>
                    <a:cubicBezTo>
                      <a:pt x="9" y="6"/>
                      <a:pt x="56" y="23"/>
                      <a:pt x="56" y="23"/>
                    </a:cubicBezTo>
                    <a:cubicBezTo>
                      <a:pt x="89" y="22"/>
                      <a:pt x="89" y="22"/>
                      <a:pt x="89" y="22"/>
                    </a:cubicBezTo>
                    <a:cubicBezTo>
                      <a:pt x="46" y="14"/>
                      <a:pt x="46" y="14"/>
                      <a:pt x="46" y="14"/>
                    </a:cubicBezTo>
                    <a:cubicBezTo>
                      <a:pt x="41" y="7"/>
                      <a:pt x="41" y="7"/>
                      <a:pt x="41" y="7"/>
                    </a:cubicBezTo>
                    <a:cubicBezTo>
                      <a:pt x="41" y="7"/>
                      <a:pt x="17" y="9"/>
                      <a:pt x="6" y="0"/>
                    </a:cubicBezTo>
                  </a:path>
                </a:pathLst>
              </a:custGeom>
              <a:solidFill>
                <a:srgbClr val="0091D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68" name="Freeform 478"/>
              <p:cNvSpPr>
                <a:spLocks/>
              </p:cNvSpPr>
              <p:nvPr/>
            </p:nvSpPr>
            <p:spPr bwMode="auto">
              <a:xfrm>
                <a:off x="4967" y="2165"/>
                <a:ext cx="73" cy="67"/>
              </a:xfrm>
              <a:custGeom>
                <a:avLst/>
                <a:gdLst>
                  <a:gd name="T0" fmla="*/ 0 w 29"/>
                  <a:gd name="T1" fmla="*/ 308 h 25"/>
                  <a:gd name="T2" fmla="*/ 242 w 29"/>
                  <a:gd name="T3" fmla="*/ 445 h 25"/>
                  <a:gd name="T4" fmla="*/ 413 w 29"/>
                  <a:gd name="T5" fmla="*/ 150 h 25"/>
                  <a:gd name="T6" fmla="*/ 146 w 29"/>
                  <a:gd name="T7" fmla="*/ 33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6"/>
                    </a:moveTo>
                    <a:cubicBezTo>
                      <a:pt x="2" y="17"/>
                      <a:pt x="14" y="22"/>
                      <a:pt x="15" y="23"/>
                    </a:cubicBezTo>
                    <a:cubicBezTo>
                      <a:pt x="16" y="25"/>
                      <a:pt x="29" y="17"/>
                      <a:pt x="26" y="8"/>
                    </a:cubicBezTo>
                    <a:cubicBezTo>
                      <a:pt x="24" y="0"/>
                      <a:pt x="22" y="20"/>
                      <a:pt x="9" y="17"/>
                    </a:cubicBezTo>
                  </a:path>
                </a:pathLst>
              </a:custGeom>
              <a:solidFill>
                <a:srgbClr val="0091D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69" name="Freeform 479"/>
              <p:cNvSpPr>
                <a:spLocks/>
              </p:cNvSpPr>
              <p:nvPr/>
            </p:nvSpPr>
            <p:spPr bwMode="auto">
              <a:xfrm>
                <a:off x="4587" y="2013"/>
                <a:ext cx="42" cy="30"/>
              </a:xfrm>
              <a:custGeom>
                <a:avLst/>
                <a:gdLst>
                  <a:gd name="T0" fmla="*/ 30 w 17"/>
                  <a:gd name="T1" fmla="*/ 224 h 11"/>
                  <a:gd name="T2" fmla="*/ 153 w 17"/>
                  <a:gd name="T3" fmla="*/ 202 h 11"/>
                  <a:gd name="T4" fmla="*/ 212 w 17"/>
                  <a:gd name="T5" fmla="*/ 0 h 11"/>
                  <a:gd name="T6" fmla="*/ 0 w 17"/>
                  <a:gd name="T7" fmla="*/ 142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1">
                    <a:moveTo>
                      <a:pt x="2" y="11"/>
                    </a:moveTo>
                    <a:cubicBezTo>
                      <a:pt x="4" y="11"/>
                      <a:pt x="8" y="11"/>
                      <a:pt x="10" y="10"/>
                    </a:cubicBezTo>
                    <a:cubicBezTo>
                      <a:pt x="13" y="8"/>
                      <a:pt x="17" y="3"/>
                      <a:pt x="14" y="0"/>
                    </a:cubicBezTo>
                    <a:cubicBezTo>
                      <a:pt x="12" y="7"/>
                      <a:pt x="5" y="7"/>
                      <a:pt x="0" y="7"/>
                    </a:cubicBezTo>
                  </a:path>
                </a:pathLst>
              </a:custGeom>
              <a:solidFill>
                <a:srgbClr val="0091D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70" name="Freeform 480"/>
              <p:cNvSpPr>
                <a:spLocks/>
              </p:cNvSpPr>
              <p:nvPr/>
            </p:nvSpPr>
            <p:spPr bwMode="auto">
              <a:xfrm>
                <a:off x="4844" y="2139"/>
                <a:ext cx="60" cy="32"/>
              </a:xfrm>
              <a:custGeom>
                <a:avLst/>
                <a:gdLst>
                  <a:gd name="T0" fmla="*/ 0 w 24"/>
                  <a:gd name="T1" fmla="*/ 171 h 12"/>
                  <a:gd name="T2" fmla="*/ 238 w 24"/>
                  <a:gd name="T3" fmla="*/ 227 h 12"/>
                  <a:gd name="T4" fmla="*/ 345 w 24"/>
                  <a:gd name="T5" fmla="*/ 171 h 12"/>
                  <a:gd name="T6" fmla="*/ 345 w 24"/>
                  <a:gd name="T7" fmla="*/ 0 h 12"/>
                  <a:gd name="T8" fmla="*/ 270 w 24"/>
                  <a:gd name="T9" fmla="*/ 136 h 12"/>
                  <a:gd name="T10" fmla="*/ 188 w 24"/>
                  <a:gd name="T11" fmla="*/ 136 h 12"/>
                  <a:gd name="T12" fmla="*/ 83 w 24"/>
                  <a:gd name="T13" fmla="*/ 136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2">
                    <a:moveTo>
                      <a:pt x="0" y="9"/>
                    </a:moveTo>
                    <a:cubicBezTo>
                      <a:pt x="5" y="10"/>
                      <a:pt x="10" y="12"/>
                      <a:pt x="15" y="12"/>
                    </a:cubicBezTo>
                    <a:cubicBezTo>
                      <a:pt x="18" y="12"/>
                      <a:pt x="21" y="12"/>
                      <a:pt x="22" y="9"/>
                    </a:cubicBezTo>
                    <a:cubicBezTo>
                      <a:pt x="24" y="7"/>
                      <a:pt x="24" y="2"/>
                      <a:pt x="22" y="0"/>
                    </a:cubicBezTo>
                    <a:cubicBezTo>
                      <a:pt x="20" y="2"/>
                      <a:pt x="21" y="5"/>
                      <a:pt x="17" y="7"/>
                    </a:cubicBezTo>
                    <a:cubicBezTo>
                      <a:pt x="16" y="7"/>
                      <a:pt x="14" y="7"/>
                      <a:pt x="12" y="7"/>
                    </a:cubicBezTo>
                    <a:cubicBezTo>
                      <a:pt x="10" y="7"/>
                      <a:pt x="7" y="8"/>
                      <a:pt x="5" y="7"/>
                    </a:cubicBezTo>
                  </a:path>
                </a:pathLst>
              </a:custGeom>
              <a:solidFill>
                <a:srgbClr val="0091D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71" name="Freeform 481"/>
              <p:cNvSpPr>
                <a:spLocks/>
              </p:cNvSpPr>
              <p:nvPr/>
            </p:nvSpPr>
            <p:spPr bwMode="auto">
              <a:xfrm>
                <a:off x="4469" y="1267"/>
                <a:ext cx="273" cy="173"/>
              </a:xfrm>
              <a:custGeom>
                <a:avLst/>
                <a:gdLst>
                  <a:gd name="T0" fmla="*/ 208 w 109"/>
                  <a:gd name="T1" fmla="*/ 35 h 65"/>
                  <a:gd name="T2" fmla="*/ 771 w 109"/>
                  <a:gd name="T3" fmla="*/ 511 h 65"/>
                  <a:gd name="T4" fmla="*/ 564 w 109"/>
                  <a:gd name="T5" fmla="*/ 588 h 65"/>
                  <a:gd name="T6" fmla="*/ 879 w 109"/>
                  <a:gd name="T7" fmla="*/ 942 h 65"/>
                  <a:gd name="T8" fmla="*/ 1713 w 109"/>
                  <a:gd name="T9" fmla="*/ 977 h 65"/>
                  <a:gd name="T10" fmla="*/ 1192 w 109"/>
                  <a:gd name="T11" fmla="*/ 1057 h 65"/>
                  <a:gd name="T12" fmla="*/ 1097 w 109"/>
                  <a:gd name="T13" fmla="*/ 1224 h 65"/>
                  <a:gd name="T14" fmla="*/ 741 w 109"/>
                  <a:gd name="T15" fmla="*/ 1019 h 65"/>
                  <a:gd name="T16" fmla="*/ 376 w 109"/>
                  <a:gd name="T17" fmla="*/ 772 h 65"/>
                  <a:gd name="T18" fmla="*/ 125 w 109"/>
                  <a:gd name="T19" fmla="*/ 474 h 65"/>
                  <a:gd name="T20" fmla="*/ 158 w 109"/>
                  <a:gd name="T21" fmla="*/ 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 h="65">
                    <a:moveTo>
                      <a:pt x="13" y="2"/>
                    </a:moveTo>
                    <a:cubicBezTo>
                      <a:pt x="11" y="20"/>
                      <a:pt x="38" y="22"/>
                      <a:pt x="49" y="27"/>
                    </a:cubicBezTo>
                    <a:cubicBezTo>
                      <a:pt x="47" y="31"/>
                      <a:pt x="38" y="27"/>
                      <a:pt x="36" y="31"/>
                    </a:cubicBezTo>
                    <a:cubicBezTo>
                      <a:pt x="34" y="37"/>
                      <a:pt x="49" y="50"/>
                      <a:pt x="56" y="50"/>
                    </a:cubicBezTo>
                    <a:cubicBezTo>
                      <a:pt x="64" y="50"/>
                      <a:pt x="101" y="49"/>
                      <a:pt x="109" y="52"/>
                    </a:cubicBezTo>
                    <a:cubicBezTo>
                      <a:pt x="106" y="51"/>
                      <a:pt x="79" y="54"/>
                      <a:pt x="76" y="56"/>
                    </a:cubicBezTo>
                    <a:cubicBezTo>
                      <a:pt x="73" y="59"/>
                      <a:pt x="69" y="61"/>
                      <a:pt x="70" y="65"/>
                    </a:cubicBezTo>
                    <a:cubicBezTo>
                      <a:pt x="62" y="63"/>
                      <a:pt x="55" y="58"/>
                      <a:pt x="47" y="54"/>
                    </a:cubicBezTo>
                    <a:cubicBezTo>
                      <a:pt x="40" y="50"/>
                      <a:pt x="31" y="46"/>
                      <a:pt x="24" y="41"/>
                    </a:cubicBezTo>
                    <a:cubicBezTo>
                      <a:pt x="18" y="37"/>
                      <a:pt x="12" y="31"/>
                      <a:pt x="8" y="25"/>
                    </a:cubicBezTo>
                    <a:cubicBezTo>
                      <a:pt x="4" y="19"/>
                      <a:pt x="0" y="9"/>
                      <a:pt x="10" y="0"/>
                    </a:cubicBezTo>
                  </a:path>
                </a:pathLst>
              </a:custGeom>
              <a:solidFill>
                <a:srgbClr val="0091D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72" name="Freeform 482"/>
              <p:cNvSpPr>
                <a:spLocks/>
              </p:cNvSpPr>
              <p:nvPr/>
            </p:nvSpPr>
            <p:spPr bwMode="auto">
              <a:xfrm>
                <a:off x="4632" y="1429"/>
                <a:ext cx="222" cy="62"/>
              </a:xfrm>
              <a:custGeom>
                <a:avLst/>
                <a:gdLst>
                  <a:gd name="T0" fmla="*/ 0 w 89"/>
                  <a:gd name="T1" fmla="*/ 35 h 23"/>
                  <a:gd name="T2" fmla="*/ 871 w 89"/>
                  <a:gd name="T3" fmla="*/ 450 h 23"/>
                  <a:gd name="T4" fmla="*/ 1382 w 89"/>
                  <a:gd name="T5" fmla="*/ 450 h 23"/>
                  <a:gd name="T6" fmla="*/ 716 w 89"/>
                  <a:gd name="T7" fmla="*/ 291 h 23"/>
                  <a:gd name="T8" fmla="*/ 634 w 89"/>
                  <a:gd name="T9" fmla="*/ 137 h 23"/>
                  <a:gd name="T10" fmla="*/ 92 w 89"/>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23">
                    <a:moveTo>
                      <a:pt x="0" y="2"/>
                    </a:moveTo>
                    <a:cubicBezTo>
                      <a:pt x="9" y="6"/>
                      <a:pt x="56" y="23"/>
                      <a:pt x="56" y="23"/>
                    </a:cubicBezTo>
                    <a:cubicBezTo>
                      <a:pt x="89" y="23"/>
                      <a:pt x="89" y="23"/>
                      <a:pt x="89" y="23"/>
                    </a:cubicBezTo>
                    <a:cubicBezTo>
                      <a:pt x="46" y="15"/>
                      <a:pt x="46" y="15"/>
                      <a:pt x="46" y="15"/>
                    </a:cubicBezTo>
                    <a:cubicBezTo>
                      <a:pt x="41" y="7"/>
                      <a:pt x="41" y="7"/>
                      <a:pt x="41" y="7"/>
                    </a:cubicBezTo>
                    <a:cubicBezTo>
                      <a:pt x="41" y="7"/>
                      <a:pt x="17" y="9"/>
                      <a:pt x="6" y="0"/>
                    </a:cubicBezTo>
                  </a:path>
                </a:pathLst>
              </a:custGeom>
              <a:solidFill>
                <a:srgbClr val="0091D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73" name="Freeform 483"/>
              <p:cNvSpPr>
                <a:spLocks/>
              </p:cNvSpPr>
              <p:nvPr/>
            </p:nvSpPr>
            <p:spPr bwMode="auto">
              <a:xfrm>
                <a:off x="4967" y="1523"/>
                <a:ext cx="73" cy="66"/>
              </a:xfrm>
              <a:custGeom>
                <a:avLst/>
                <a:gdLst>
                  <a:gd name="T0" fmla="*/ 0 w 29"/>
                  <a:gd name="T1" fmla="*/ 314 h 25"/>
                  <a:gd name="T2" fmla="*/ 242 w 29"/>
                  <a:gd name="T3" fmla="*/ 438 h 25"/>
                  <a:gd name="T4" fmla="*/ 413 w 29"/>
                  <a:gd name="T5" fmla="*/ 166 h 25"/>
                  <a:gd name="T6" fmla="*/ 146 w 29"/>
                  <a:gd name="T7" fmla="*/ 335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7"/>
                    </a:moveTo>
                    <a:cubicBezTo>
                      <a:pt x="2" y="17"/>
                      <a:pt x="14" y="22"/>
                      <a:pt x="15" y="24"/>
                    </a:cubicBezTo>
                    <a:cubicBezTo>
                      <a:pt x="16" y="25"/>
                      <a:pt x="29" y="17"/>
                      <a:pt x="26" y="9"/>
                    </a:cubicBezTo>
                    <a:cubicBezTo>
                      <a:pt x="24" y="0"/>
                      <a:pt x="22" y="21"/>
                      <a:pt x="9" y="18"/>
                    </a:cubicBezTo>
                  </a:path>
                </a:pathLst>
              </a:custGeom>
              <a:solidFill>
                <a:srgbClr val="0091D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74" name="Freeform 484"/>
              <p:cNvSpPr>
                <a:spLocks/>
              </p:cNvSpPr>
              <p:nvPr/>
            </p:nvSpPr>
            <p:spPr bwMode="auto">
              <a:xfrm>
                <a:off x="4587" y="1373"/>
                <a:ext cx="42" cy="30"/>
              </a:xfrm>
              <a:custGeom>
                <a:avLst/>
                <a:gdLst>
                  <a:gd name="T0" fmla="*/ 30 w 17"/>
                  <a:gd name="T1" fmla="*/ 202 h 11"/>
                  <a:gd name="T2" fmla="*/ 153 w 17"/>
                  <a:gd name="T3" fmla="*/ 185 h 11"/>
                  <a:gd name="T4" fmla="*/ 212 w 17"/>
                  <a:gd name="T5" fmla="*/ 0 h 11"/>
                  <a:gd name="T6" fmla="*/ 0 w 17"/>
                  <a:gd name="T7" fmla="*/ 12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1">
                    <a:moveTo>
                      <a:pt x="2" y="10"/>
                    </a:moveTo>
                    <a:cubicBezTo>
                      <a:pt x="4" y="11"/>
                      <a:pt x="8" y="10"/>
                      <a:pt x="10" y="9"/>
                    </a:cubicBezTo>
                    <a:cubicBezTo>
                      <a:pt x="13" y="8"/>
                      <a:pt x="17" y="3"/>
                      <a:pt x="14" y="0"/>
                    </a:cubicBezTo>
                    <a:cubicBezTo>
                      <a:pt x="12" y="7"/>
                      <a:pt x="5" y="6"/>
                      <a:pt x="0" y="6"/>
                    </a:cubicBezTo>
                  </a:path>
                </a:pathLst>
              </a:custGeom>
              <a:solidFill>
                <a:srgbClr val="0091D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75" name="Freeform 485"/>
              <p:cNvSpPr>
                <a:spLocks/>
              </p:cNvSpPr>
              <p:nvPr/>
            </p:nvSpPr>
            <p:spPr bwMode="auto">
              <a:xfrm>
                <a:off x="4729" y="1427"/>
                <a:ext cx="13" cy="37"/>
              </a:xfrm>
              <a:custGeom>
                <a:avLst/>
                <a:gdLst>
                  <a:gd name="T0" fmla="*/ 34 w 5"/>
                  <a:gd name="T1" fmla="*/ 0 h 14"/>
                  <a:gd name="T2" fmla="*/ 0 w 5"/>
                  <a:gd name="T3" fmla="*/ 259 h 14"/>
                  <a:gd name="T4" fmla="*/ 0 60000 65536"/>
                  <a:gd name="T5" fmla="*/ 0 60000 65536"/>
                </a:gdLst>
                <a:ahLst/>
                <a:cxnLst>
                  <a:cxn ang="T4">
                    <a:pos x="T0" y="T1"/>
                  </a:cxn>
                  <a:cxn ang="T5">
                    <a:pos x="T2" y="T3"/>
                  </a:cxn>
                </a:cxnLst>
                <a:rect l="0" t="0" r="r" b="b"/>
                <a:pathLst>
                  <a:path w="5" h="14">
                    <a:moveTo>
                      <a:pt x="2" y="0"/>
                    </a:moveTo>
                    <a:cubicBezTo>
                      <a:pt x="5" y="5"/>
                      <a:pt x="5" y="11"/>
                      <a:pt x="0" y="14"/>
                    </a:cubicBezTo>
                  </a:path>
                </a:pathLst>
              </a:custGeom>
              <a:solidFill>
                <a:srgbClr val="0091D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76" name="Freeform 486"/>
              <p:cNvSpPr>
                <a:spLocks/>
              </p:cNvSpPr>
              <p:nvPr/>
            </p:nvSpPr>
            <p:spPr bwMode="auto">
              <a:xfrm>
                <a:off x="4844" y="1499"/>
                <a:ext cx="60" cy="32"/>
              </a:xfrm>
              <a:custGeom>
                <a:avLst/>
                <a:gdLst>
                  <a:gd name="T0" fmla="*/ 0 w 24"/>
                  <a:gd name="T1" fmla="*/ 171 h 12"/>
                  <a:gd name="T2" fmla="*/ 238 w 24"/>
                  <a:gd name="T3" fmla="*/ 227 h 12"/>
                  <a:gd name="T4" fmla="*/ 345 w 24"/>
                  <a:gd name="T5" fmla="*/ 171 h 12"/>
                  <a:gd name="T6" fmla="*/ 345 w 24"/>
                  <a:gd name="T7" fmla="*/ 0 h 12"/>
                  <a:gd name="T8" fmla="*/ 270 w 24"/>
                  <a:gd name="T9" fmla="*/ 115 h 12"/>
                  <a:gd name="T10" fmla="*/ 188 w 24"/>
                  <a:gd name="T11" fmla="*/ 115 h 12"/>
                  <a:gd name="T12" fmla="*/ 83 w 24"/>
                  <a:gd name="T13" fmla="*/ 136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2">
                    <a:moveTo>
                      <a:pt x="0" y="9"/>
                    </a:moveTo>
                    <a:cubicBezTo>
                      <a:pt x="5" y="10"/>
                      <a:pt x="10" y="11"/>
                      <a:pt x="15" y="12"/>
                    </a:cubicBezTo>
                    <a:cubicBezTo>
                      <a:pt x="18" y="12"/>
                      <a:pt x="21" y="12"/>
                      <a:pt x="22" y="9"/>
                    </a:cubicBezTo>
                    <a:cubicBezTo>
                      <a:pt x="24" y="7"/>
                      <a:pt x="24" y="2"/>
                      <a:pt x="22" y="0"/>
                    </a:cubicBezTo>
                    <a:cubicBezTo>
                      <a:pt x="20" y="2"/>
                      <a:pt x="21" y="5"/>
                      <a:pt x="17" y="6"/>
                    </a:cubicBezTo>
                    <a:cubicBezTo>
                      <a:pt x="16" y="6"/>
                      <a:pt x="14" y="6"/>
                      <a:pt x="12" y="6"/>
                    </a:cubicBezTo>
                    <a:cubicBezTo>
                      <a:pt x="10" y="6"/>
                      <a:pt x="7" y="7"/>
                      <a:pt x="5" y="7"/>
                    </a:cubicBezTo>
                  </a:path>
                </a:pathLst>
              </a:custGeom>
              <a:solidFill>
                <a:srgbClr val="0091D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77" name="Freeform 487"/>
              <p:cNvSpPr>
                <a:spLocks/>
              </p:cNvSpPr>
              <p:nvPr/>
            </p:nvSpPr>
            <p:spPr bwMode="auto">
              <a:xfrm>
                <a:off x="4469" y="3189"/>
                <a:ext cx="273" cy="174"/>
              </a:xfrm>
              <a:custGeom>
                <a:avLst/>
                <a:gdLst>
                  <a:gd name="T0" fmla="*/ 208 w 109"/>
                  <a:gd name="T1" fmla="*/ 35 h 65"/>
                  <a:gd name="T2" fmla="*/ 771 w 109"/>
                  <a:gd name="T3" fmla="*/ 517 h 65"/>
                  <a:gd name="T4" fmla="*/ 564 w 109"/>
                  <a:gd name="T5" fmla="*/ 594 h 65"/>
                  <a:gd name="T6" fmla="*/ 879 w 109"/>
                  <a:gd name="T7" fmla="*/ 961 h 65"/>
                  <a:gd name="T8" fmla="*/ 1713 w 109"/>
                  <a:gd name="T9" fmla="*/ 996 h 65"/>
                  <a:gd name="T10" fmla="*/ 1192 w 109"/>
                  <a:gd name="T11" fmla="*/ 1076 h 65"/>
                  <a:gd name="T12" fmla="*/ 1097 w 109"/>
                  <a:gd name="T13" fmla="*/ 1247 h 65"/>
                  <a:gd name="T14" fmla="*/ 741 w 109"/>
                  <a:gd name="T15" fmla="*/ 1039 h 65"/>
                  <a:gd name="T16" fmla="*/ 376 w 109"/>
                  <a:gd name="T17" fmla="*/ 787 h 65"/>
                  <a:gd name="T18" fmla="*/ 125 w 109"/>
                  <a:gd name="T19" fmla="*/ 479 h 65"/>
                  <a:gd name="T20" fmla="*/ 158 w 109"/>
                  <a:gd name="T21" fmla="*/ 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 h="65">
                    <a:moveTo>
                      <a:pt x="13" y="2"/>
                    </a:moveTo>
                    <a:cubicBezTo>
                      <a:pt x="11" y="20"/>
                      <a:pt x="38" y="22"/>
                      <a:pt x="49" y="27"/>
                    </a:cubicBezTo>
                    <a:cubicBezTo>
                      <a:pt x="47" y="31"/>
                      <a:pt x="38" y="27"/>
                      <a:pt x="36" y="31"/>
                    </a:cubicBezTo>
                    <a:cubicBezTo>
                      <a:pt x="34" y="37"/>
                      <a:pt x="49" y="50"/>
                      <a:pt x="56" y="50"/>
                    </a:cubicBezTo>
                    <a:cubicBezTo>
                      <a:pt x="64" y="50"/>
                      <a:pt x="101" y="49"/>
                      <a:pt x="109" y="52"/>
                    </a:cubicBezTo>
                    <a:cubicBezTo>
                      <a:pt x="106" y="51"/>
                      <a:pt x="79" y="54"/>
                      <a:pt x="76" y="56"/>
                    </a:cubicBezTo>
                    <a:cubicBezTo>
                      <a:pt x="73" y="59"/>
                      <a:pt x="69" y="61"/>
                      <a:pt x="70" y="65"/>
                    </a:cubicBezTo>
                    <a:cubicBezTo>
                      <a:pt x="62" y="63"/>
                      <a:pt x="55" y="58"/>
                      <a:pt x="47" y="54"/>
                    </a:cubicBezTo>
                    <a:cubicBezTo>
                      <a:pt x="40" y="50"/>
                      <a:pt x="31" y="46"/>
                      <a:pt x="24" y="41"/>
                    </a:cubicBezTo>
                    <a:cubicBezTo>
                      <a:pt x="18" y="37"/>
                      <a:pt x="12" y="31"/>
                      <a:pt x="8" y="25"/>
                    </a:cubicBezTo>
                    <a:cubicBezTo>
                      <a:pt x="4" y="19"/>
                      <a:pt x="0" y="9"/>
                      <a:pt x="10" y="0"/>
                    </a:cubicBezTo>
                  </a:path>
                </a:pathLst>
              </a:custGeom>
              <a:solidFill>
                <a:srgbClr val="0091D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78" name="Freeform 488"/>
              <p:cNvSpPr>
                <a:spLocks/>
              </p:cNvSpPr>
              <p:nvPr/>
            </p:nvSpPr>
            <p:spPr bwMode="auto">
              <a:xfrm>
                <a:off x="4632" y="3352"/>
                <a:ext cx="222" cy="61"/>
              </a:xfrm>
              <a:custGeom>
                <a:avLst/>
                <a:gdLst>
                  <a:gd name="T0" fmla="*/ 0 w 89"/>
                  <a:gd name="T1" fmla="*/ 34 h 23"/>
                  <a:gd name="T2" fmla="*/ 871 w 89"/>
                  <a:gd name="T3" fmla="*/ 430 h 23"/>
                  <a:gd name="T4" fmla="*/ 1382 w 89"/>
                  <a:gd name="T5" fmla="*/ 430 h 23"/>
                  <a:gd name="T6" fmla="*/ 716 w 89"/>
                  <a:gd name="T7" fmla="*/ 281 h 23"/>
                  <a:gd name="T8" fmla="*/ 634 w 89"/>
                  <a:gd name="T9" fmla="*/ 133 h 23"/>
                  <a:gd name="T10" fmla="*/ 92 w 89"/>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23">
                    <a:moveTo>
                      <a:pt x="0" y="2"/>
                    </a:moveTo>
                    <a:cubicBezTo>
                      <a:pt x="9" y="6"/>
                      <a:pt x="56" y="23"/>
                      <a:pt x="56" y="23"/>
                    </a:cubicBezTo>
                    <a:cubicBezTo>
                      <a:pt x="89" y="23"/>
                      <a:pt x="89" y="23"/>
                      <a:pt x="89" y="23"/>
                    </a:cubicBezTo>
                    <a:cubicBezTo>
                      <a:pt x="46" y="15"/>
                      <a:pt x="46" y="15"/>
                      <a:pt x="46" y="15"/>
                    </a:cubicBezTo>
                    <a:cubicBezTo>
                      <a:pt x="41" y="7"/>
                      <a:pt x="41" y="7"/>
                      <a:pt x="41" y="7"/>
                    </a:cubicBezTo>
                    <a:cubicBezTo>
                      <a:pt x="41" y="7"/>
                      <a:pt x="17" y="9"/>
                      <a:pt x="6" y="0"/>
                    </a:cubicBezTo>
                  </a:path>
                </a:pathLst>
              </a:custGeom>
              <a:solidFill>
                <a:srgbClr val="0091D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79" name="Freeform 489"/>
              <p:cNvSpPr>
                <a:spLocks/>
              </p:cNvSpPr>
              <p:nvPr/>
            </p:nvSpPr>
            <p:spPr bwMode="auto">
              <a:xfrm>
                <a:off x="4967" y="3445"/>
                <a:ext cx="73" cy="67"/>
              </a:xfrm>
              <a:custGeom>
                <a:avLst/>
                <a:gdLst>
                  <a:gd name="T0" fmla="*/ 0 w 29"/>
                  <a:gd name="T1" fmla="*/ 330 h 25"/>
                  <a:gd name="T2" fmla="*/ 242 w 29"/>
                  <a:gd name="T3" fmla="*/ 461 h 25"/>
                  <a:gd name="T4" fmla="*/ 413 w 29"/>
                  <a:gd name="T5" fmla="*/ 172 h 25"/>
                  <a:gd name="T6" fmla="*/ 146 w 29"/>
                  <a:gd name="T7" fmla="*/ 346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7"/>
                    </a:moveTo>
                    <a:cubicBezTo>
                      <a:pt x="2" y="17"/>
                      <a:pt x="14" y="22"/>
                      <a:pt x="15" y="24"/>
                    </a:cubicBezTo>
                    <a:cubicBezTo>
                      <a:pt x="16" y="25"/>
                      <a:pt x="29" y="17"/>
                      <a:pt x="26" y="9"/>
                    </a:cubicBezTo>
                    <a:cubicBezTo>
                      <a:pt x="24" y="0"/>
                      <a:pt x="22" y="21"/>
                      <a:pt x="9" y="18"/>
                    </a:cubicBezTo>
                  </a:path>
                </a:pathLst>
              </a:custGeom>
              <a:solidFill>
                <a:srgbClr val="0091D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80" name="Freeform 490"/>
              <p:cNvSpPr>
                <a:spLocks/>
              </p:cNvSpPr>
              <p:nvPr/>
            </p:nvSpPr>
            <p:spPr bwMode="auto">
              <a:xfrm>
                <a:off x="4587" y="3296"/>
                <a:ext cx="42" cy="29"/>
              </a:xfrm>
              <a:custGeom>
                <a:avLst/>
                <a:gdLst>
                  <a:gd name="T0" fmla="*/ 30 w 17"/>
                  <a:gd name="T1" fmla="*/ 182 h 11"/>
                  <a:gd name="T2" fmla="*/ 153 w 17"/>
                  <a:gd name="T3" fmla="*/ 166 h 11"/>
                  <a:gd name="T4" fmla="*/ 212 w 17"/>
                  <a:gd name="T5" fmla="*/ 0 h 11"/>
                  <a:gd name="T6" fmla="*/ 0 w 17"/>
                  <a:gd name="T7" fmla="*/ 111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1">
                    <a:moveTo>
                      <a:pt x="2" y="10"/>
                    </a:moveTo>
                    <a:cubicBezTo>
                      <a:pt x="4" y="11"/>
                      <a:pt x="8" y="10"/>
                      <a:pt x="10" y="9"/>
                    </a:cubicBezTo>
                    <a:cubicBezTo>
                      <a:pt x="13" y="8"/>
                      <a:pt x="17" y="3"/>
                      <a:pt x="14" y="0"/>
                    </a:cubicBezTo>
                    <a:cubicBezTo>
                      <a:pt x="12" y="7"/>
                      <a:pt x="5" y="6"/>
                      <a:pt x="0" y="6"/>
                    </a:cubicBezTo>
                  </a:path>
                </a:pathLst>
              </a:custGeom>
              <a:solidFill>
                <a:srgbClr val="0091D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81" name="Freeform 491"/>
              <p:cNvSpPr>
                <a:spLocks/>
              </p:cNvSpPr>
              <p:nvPr/>
            </p:nvSpPr>
            <p:spPr bwMode="auto">
              <a:xfrm>
                <a:off x="4729" y="3349"/>
                <a:ext cx="13" cy="38"/>
              </a:xfrm>
              <a:custGeom>
                <a:avLst/>
                <a:gdLst>
                  <a:gd name="T0" fmla="*/ 34 w 5"/>
                  <a:gd name="T1" fmla="*/ 0 h 14"/>
                  <a:gd name="T2" fmla="*/ 0 w 5"/>
                  <a:gd name="T3" fmla="*/ 280 h 14"/>
                  <a:gd name="T4" fmla="*/ 0 60000 65536"/>
                  <a:gd name="T5" fmla="*/ 0 60000 65536"/>
                </a:gdLst>
                <a:ahLst/>
                <a:cxnLst>
                  <a:cxn ang="T4">
                    <a:pos x="T0" y="T1"/>
                  </a:cxn>
                  <a:cxn ang="T5">
                    <a:pos x="T2" y="T3"/>
                  </a:cxn>
                </a:cxnLst>
                <a:rect l="0" t="0" r="r" b="b"/>
                <a:pathLst>
                  <a:path w="5" h="14">
                    <a:moveTo>
                      <a:pt x="2" y="0"/>
                    </a:moveTo>
                    <a:cubicBezTo>
                      <a:pt x="5" y="5"/>
                      <a:pt x="5" y="11"/>
                      <a:pt x="0" y="14"/>
                    </a:cubicBezTo>
                  </a:path>
                </a:pathLst>
              </a:custGeom>
              <a:solidFill>
                <a:srgbClr val="0091D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82" name="Freeform 492"/>
              <p:cNvSpPr>
                <a:spLocks/>
              </p:cNvSpPr>
              <p:nvPr/>
            </p:nvSpPr>
            <p:spPr bwMode="auto">
              <a:xfrm>
                <a:off x="4844" y="3421"/>
                <a:ext cx="60" cy="32"/>
              </a:xfrm>
              <a:custGeom>
                <a:avLst/>
                <a:gdLst>
                  <a:gd name="T0" fmla="*/ 0 w 24"/>
                  <a:gd name="T1" fmla="*/ 171 h 12"/>
                  <a:gd name="T2" fmla="*/ 238 w 24"/>
                  <a:gd name="T3" fmla="*/ 227 h 12"/>
                  <a:gd name="T4" fmla="*/ 345 w 24"/>
                  <a:gd name="T5" fmla="*/ 171 h 12"/>
                  <a:gd name="T6" fmla="*/ 345 w 24"/>
                  <a:gd name="T7" fmla="*/ 0 h 12"/>
                  <a:gd name="T8" fmla="*/ 270 w 24"/>
                  <a:gd name="T9" fmla="*/ 115 h 12"/>
                  <a:gd name="T10" fmla="*/ 188 w 24"/>
                  <a:gd name="T11" fmla="*/ 115 h 12"/>
                  <a:gd name="T12" fmla="*/ 83 w 24"/>
                  <a:gd name="T13" fmla="*/ 136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2">
                    <a:moveTo>
                      <a:pt x="0" y="9"/>
                    </a:moveTo>
                    <a:cubicBezTo>
                      <a:pt x="5" y="10"/>
                      <a:pt x="10" y="11"/>
                      <a:pt x="15" y="12"/>
                    </a:cubicBezTo>
                    <a:cubicBezTo>
                      <a:pt x="18" y="12"/>
                      <a:pt x="21" y="12"/>
                      <a:pt x="22" y="9"/>
                    </a:cubicBezTo>
                    <a:cubicBezTo>
                      <a:pt x="24" y="7"/>
                      <a:pt x="24" y="2"/>
                      <a:pt x="22" y="0"/>
                    </a:cubicBezTo>
                    <a:cubicBezTo>
                      <a:pt x="20" y="2"/>
                      <a:pt x="21" y="5"/>
                      <a:pt x="17" y="6"/>
                    </a:cubicBezTo>
                    <a:cubicBezTo>
                      <a:pt x="16" y="6"/>
                      <a:pt x="14" y="6"/>
                      <a:pt x="12" y="6"/>
                    </a:cubicBezTo>
                    <a:cubicBezTo>
                      <a:pt x="10" y="6"/>
                      <a:pt x="7" y="7"/>
                      <a:pt x="5" y="7"/>
                    </a:cubicBezTo>
                  </a:path>
                </a:pathLst>
              </a:custGeom>
              <a:solidFill>
                <a:srgbClr val="0091D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83" name="Freeform 493"/>
              <p:cNvSpPr>
                <a:spLocks/>
              </p:cNvSpPr>
              <p:nvPr/>
            </p:nvSpPr>
            <p:spPr bwMode="auto">
              <a:xfrm>
                <a:off x="4612" y="1152"/>
                <a:ext cx="197" cy="32"/>
              </a:xfrm>
              <a:custGeom>
                <a:avLst/>
                <a:gdLst>
                  <a:gd name="T0" fmla="*/ 92 w 79"/>
                  <a:gd name="T1" fmla="*/ 0 h 12"/>
                  <a:gd name="T2" fmla="*/ 0 w 79"/>
                  <a:gd name="T3" fmla="*/ 115 h 12"/>
                  <a:gd name="T4" fmla="*/ 92 w 79"/>
                  <a:gd name="T5" fmla="*/ 227 h 12"/>
                  <a:gd name="T6" fmla="*/ 1224 w 79"/>
                  <a:gd name="T7" fmla="*/ 227 h 12"/>
                  <a:gd name="T8" fmla="*/ 1182 w 79"/>
                  <a:gd name="T9" fmla="*/ 115 h 12"/>
                  <a:gd name="T10" fmla="*/ 1224 w 79"/>
                  <a:gd name="T11" fmla="*/ 0 h 12"/>
                  <a:gd name="T12" fmla="*/ 92 w 79"/>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2">
                    <a:moveTo>
                      <a:pt x="6" y="0"/>
                    </a:moveTo>
                    <a:cubicBezTo>
                      <a:pt x="2" y="0"/>
                      <a:pt x="0" y="3"/>
                      <a:pt x="0" y="6"/>
                    </a:cubicBezTo>
                    <a:cubicBezTo>
                      <a:pt x="0" y="9"/>
                      <a:pt x="2" y="12"/>
                      <a:pt x="6" y="12"/>
                    </a:cubicBezTo>
                    <a:cubicBezTo>
                      <a:pt x="79" y="12"/>
                      <a:pt x="79" y="12"/>
                      <a:pt x="79" y="12"/>
                    </a:cubicBezTo>
                    <a:cubicBezTo>
                      <a:pt x="76" y="6"/>
                      <a:pt x="76" y="6"/>
                      <a:pt x="76" y="6"/>
                    </a:cubicBezTo>
                    <a:cubicBezTo>
                      <a:pt x="79" y="0"/>
                      <a:pt x="79" y="0"/>
                      <a:pt x="79" y="0"/>
                    </a:cubicBezTo>
                    <a:lnTo>
                      <a:pt x="6" y="0"/>
                    </a:lnTo>
                    <a:close/>
                  </a:path>
                </a:pathLst>
              </a:custGeom>
              <a:solidFill>
                <a:srgbClr val="1DB8D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84" name="Freeform 494"/>
              <p:cNvSpPr>
                <a:spLocks/>
              </p:cNvSpPr>
              <p:nvPr/>
            </p:nvSpPr>
            <p:spPr bwMode="auto">
              <a:xfrm>
                <a:off x="4486" y="1216"/>
                <a:ext cx="211" cy="32"/>
              </a:xfrm>
              <a:custGeom>
                <a:avLst/>
                <a:gdLst>
                  <a:gd name="T0" fmla="*/ 95 w 84"/>
                  <a:gd name="T1" fmla="*/ 0 h 12"/>
                  <a:gd name="T2" fmla="*/ 0 w 84"/>
                  <a:gd name="T3" fmla="*/ 115 h 12"/>
                  <a:gd name="T4" fmla="*/ 95 w 84"/>
                  <a:gd name="T5" fmla="*/ 227 h 12"/>
                  <a:gd name="T6" fmla="*/ 1331 w 84"/>
                  <a:gd name="T7" fmla="*/ 227 h 12"/>
                  <a:gd name="T8" fmla="*/ 1299 w 84"/>
                  <a:gd name="T9" fmla="*/ 115 h 12"/>
                  <a:gd name="T10" fmla="*/ 1331 w 84"/>
                  <a:gd name="T11" fmla="*/ 0 h 12"/>
                  <a:gd name="T12" fmla="*/ 95 w 8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4" h="12">
                    <a:moveTo>
                      <a:pt x="6" y="0"/>
                    </a:moveTo>
                    <a:cubicBezTo>
                      <a:pt x="3" y="0"/>
                      <a:pt x="0" y="2"/>
                      <a:pt x="0" y="6"/>
                    </a:cubicBezTo>
                    <a:cubicBezTo>
                      <a:pt x="0" y="9"/>
                      <a:pt x="3" y="12"/>
                      <a:pt x="6" y="12"/>
                    </a:cubicBezTo>
                    <a:cubicBezTo>
                      <a:pt x="84" y="12"/>
                      <a:pt x="84" y="12"/>
                      <a:pt x="84" y="12"/>
                    </a:cubicBezTo>
                    <a:cubicBezTo>
                      <a:pt x="82" y="6"/>
                      <a:pt x="82" y="6"/>
                      <a:pt x="82" y="6"/>
                    </a:cubicBezTo>
                    <a:cubicBezTo>
                      <a:pt x="84" y="0"/>
                      <a:pt x="84" y="0"/>
                      <a:pt x="84" y="0"/>
                    </a:cubicBezTo>
                    <a:lnTo>
                      <a:pt x="6" y="0"/>
                    </a:lnTo>
                    <a:close/>
                  </a:path>
                </a:pathLst>
              </a:custGeom>
              <a:solidFill>
                <a:srgbClr val="FE800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85" name="Freeform 495"/>
              <p:cNvSpPr>
                <a:spLocks/>
              </p:cNvSpPr>
              <p:nvPr/>
            </p:nvSpPr>
            <p:spPr bwMode="auto">
              <a:xfrm>
                <a:off x="4486" y="1216"/>
                <a:ext cx="211" cy="32"/>
              </a:xfrm>
              <a:custGeom>
                <a:avLst/>
                <a:gdLst>
                  <a:gd name="T0" fmla="*/ 95 w 84"/>
                  <a:gd name="T1" fmla="*/ 0 h 12"/>
                  <a:gd name="T2" fmla="*/ 0 w 84"/>
                  <a:gd name="T3" fmla="*/ 115 h 12"/>
                  <a:gd name="T4" fmla="*/ 95 w 84"/>
                  <a:gd name="T5" fmla="*/ 227 h 12"/>
                  <a:gd name="T6" fmla="*/ 1331 w 84"/>
                  <a:gd name="T7" fmla="*/ 227 h 12"/>
                  <a:gd name="T8" fmla="*/ 1299 w 84"/>
                  <a:gd name="T9" fmla="*/ 115 h 12"/>
                  <a:gd name="T10" fmla="*/ 1331 w 84"/>
                  <a:gd name="T11" fmla="*/ 0 h 12"/>
                  <a:gd name="T12" fmla="*/ 95 w 8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4" h="12">
                    <a:moveTo>
                      <a:pt x="6" y="0"/>
                    </a:moveTo>
                    <a:cubicBezTo>
                      <a:pt x="3" y="0"/>
                      <a:pt x="0" y="2"/>
                      <a:pt x="0" y="6"/>
                    </a:cubicBezTo>
                    <a:cubicBezTo>
                      <a:pt x="0" y="9"/>
                      <a:pt x="3" y="12"/>
                      <a:pt x="6" y="12"/>
                    </a:cubicBezTo>
                    <a:cubicBezTo>
                      <a:pt x="84" y="12"/>
                      <a:pt x="84" y="12"/>
                      <a:pt x="84" y="12"/>
                    </a:cubicBezTo>
                    <a:cubicBezTo>
                      <a:pt x="82" y="6"/>
                      <a:pt x="82" y="6"/>
                      <a:pt x="82" y="6"/>
                    </a:cubicBezTo>
                    <a:cubicBezTo>
                      <a:pt x="84" y="0"/>
                      <a:pt x="84" y="0"/>
                      <a:pt x="84" y="0"/>
                    </a:cubicBezTo>
                    <a:lnTo>
                      <a:pt x="6" y="0"/>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86" name="Freeform 496"/>
              <p:cNvSpPr>
                <a:spLocks/>
              </p:cNvSpPr>
              <p:nvPr/>
            </p:nvSpPr>
            <p:spPr bwMode="auto">
              <a:xfrm>
                <a:off x="4494" y="1280"/>
                <a:ext cx="120" cy="35"/>
              </a:xfrm>
              <a:custGeom>
                <a:avLst/>
                <a:gdLst>
                  <a:gd name="T0" fmla="*/ 95 w 48"/>
                  <a:gd name="T1" fmla="*/ 0 h 13"/>
                  <a:gd name="T2" fmla="*/ 0 w 48"/>
                  <a:gd name="T3" fmla="*/ 116 h 13"/>
                  <a:gd name="T4" fmla="*/ 95 w 48"/>
                  <a:gd name="T5" fmla="*/ 253 h 13"/>
                  <a:gd name="T6" fmla="*/ 750 w 48"/>
                  <a:gd name="T7" fmla="*/ 253 h 13"/>
                  <a:gd name="T8" fmla="*/ 708 w 48"/>
                  <a:gd name="T9" fmla="*/ 137 h 13"/>
                  <a:gd name="T10" fmla="*/ 750 w 48"/>
                  <a:gd name="T11" fmla="*/ 0 h 13"/>
                  <a:gd name="T12" fmla="*/ 95 w 48"/>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13">
                    <a:moveTo>
                      <a:pt x="6" y="0"/>
                    </a:moveTo>
                    <a:cubicBezTo>
                      <a:pt x="3" y="0"/>
                      <a:pt x="0" y="3"/>
                      <a:pt x="0" y="6"/>
                    </a:cubicBezTo>
                    <a:cubicBezTo>
                      <a:pt x="0" y="10"/>
                      <a:pt x="3" y="13"/>
                      <a:pt x="6" y="13"/>
                    </a:cubicBezTo>
                    <a:cubicBezTo>
                      <a:pt x="48" y="13"/>
                      <a:pt x="48" y="13"/>
                      <a:pt x="48" y="13"/>
                    </a:cubicBezTo>
                    <a:cubicBezTo>
                      <a:pt x="45" y="7"/>
                      <a:pt x="45" y="7"/>
                      <a:pt x="45" y="7"/>
                    </a:cubicBezTo>
                    <a:cubicBezTo>
                      <a:pt x="48" y="0"/>
                      <a:pt x="48" y="0"/>
                      <a:pt x="48" y="0"/>
                    </a:cubicBezTo>
                    <a:lnTo>
                      <a:pt x="6" y="0"/>
                    </a:lnTo>
                    <a:close/>
                  </a:path>
                </a:pathLst>
              </a:custGeom>
              <a:solidFill>
                <a:srgbClr val="1D2C8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87" name="Freeform 497"/>
              <p:cNvSpPr>
                <a:spLocks/>
              </p:cNvSpPr>
              <p:nvPr/>
            </p:nvSpPr>
            <p:spPr bwMode="auto">
              <a:xfrm>
                <a:off x="4757" y="1085"/>
                <a:ext cx="120" cy="32"/>
              </a:xfrm>
              <a:custGeom>
                <a:avLst/>
                <a:gdLst>
                  <a:gd name="T0" fmla="*/ 208 w 48"/>
                  <a:gd name="T1" fmla="*/ 0 h 12"/>
                  <a:gd name="T2" fmla="*/ 0 w 48"/>
                  <a:gd name="T3" fmla="*/ 227 h 12"/>
                  <a:gd name="T4" fmla="*/ 750 w 48"/>
                  <a:gd name="T5" fmla="*/ 227 h 12"/>
                  <a:gd name="T6" fmla="*/ 708 w 48"/>
                  <a:gd name="T7" fmla="*/ 115 h 12"/>
                  <a:gd name="T8" fmla="*/ 750 w 48"/>
                  <a:gd name="T9" fmla="*/ 0 h 12"/>
                  <a:gd name="T10" fmla="*/ 208 w 48"/>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2">
                    <a:moveTo>
                      <a:pt x="13" y="0"/>
                    </a:moveTo>
                    <a:cubicBezTo>
                      <a:pt x="7" y="4"/>
                      <a:pt x="3" y="8"/>
                      <a:pt x="0" y="12"/>
                    </a:cubicBezTo>
                    <a:cubicBezTo>
                      <a:pt x="48" y="12"/>
                      <a:pt x="48" y="12"/>
                      <a:pt x="48" y="12"/>
                    </a:cubicBezTo>
                    <a:cubicBezTo>
                      <a:pt x="45" y="6"/>
                      <a:pt x="45" y="6"/>
                      <a:pt x="45" y="6"/>
                    </a:cubicBezTo>
                    <a:cubicBezTo>
                      <a:pt x="48" y="0"/>
                      <a:pt x="48" y="0"/>
                      <a:pt x="48" y="0"/>
                    </a:cubicBezTo>
                    <a:lnTo>
                      <a:pt x="13" y="0"/>
                    </a:lnTo>
                    <a:close/>
                  </a:path>
                </a:pathLst>
              </a:custGeom>
              <a:solidFill>
                <a:srgbClr val="FE800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88" name="Freeform 498"/>
              <p:cNvSpPr>
                <a:spLocks/>
              </p:cNvSpPr>
              <p:nvPr/>
            </p:nvSpPr>
            <p:spPr bwMode="auto">
              <a:xfrm>
                <a:off x="4486" y="1219"/>
                <a:ext cx="201" cy="26"/>
              </a:xfrm>
              <a:custGeom>
                <a:avLst/>
                <a:gdLst>
                  <a:gd name="T0" fmla="*/ 95 w 80"/>
                  <a:gd name="T1" fmla="*/ 21 h 10"/>
                  <a:gd name="T2" fmla="*/ 1236 w 80"/>
                  <a:gd name="T3" fmla="*/ 21 h 10"/>
                  <a:gd name="T4" fmla="*/ 638 w 80"/>
                  <a:gd name="T5" fmla="*/ 68 h 10"/>
                  <a:gd name="T6" fmla="*/ 50 w 80"/>
                  <a:gd name="T7" fmla="*/ 143 h 10"/>
                  <a:gd name="T8" fmla="*/ 95 w 80"/>
                  <a:gd name="T9" fmla="*/ 21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10">
                    <a:moveTo>
                      <a:pt x="6" y="1"/>
                    </a:moveTo>
                    <a:cubicBezTo>
                      <a:pt x="78" y="1"/>
                      <a:pt x="78" y="1"/>
                      <a:pt x="78" y="1"/>
                    </a:cubicBezTo>
                    <a:cubicBezTo>
                      <a:pt x="72" y="0"/>
                      <a:pt x="80" y="2"/>
                      <a:pt x="40" y="4"/>
                    </a:cubicBezTo>
                    <a:cubicBezTo>
                      <a:pt x="15" y="5"/>
                      <a:pt x="4" y="5"/>
                      <a:pt x="3" y="8"/>
                    </a:cubicBezTo>
                    <a:cubicBezTo>
                      <a:pt x="2" y="10"/>
                      <a:pt x="0" y="1"/>
                      <a:pt x="6"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89" name="Freeform 499"/>
              <p:cNvSpPr>
                <a:spLocks/>
              </p:cNvSpPr>
              <p:nvPr/>
            </p:nvSpPr>
            <p:spPr bwMode="auto">
              <a:xfrm>
                <a:off x="4612" y="1155"/>
                <a:ext cx="197" cy="24"/>
              </a:xfrm>
              <a:custGeom>
                <a:avLst/>
                <a:gdLst>
                  <a:gd name="T0" fmla="*/ 92 w 79"/>
                  <a:gd name="T1" fmla="*/ 0 h 9"/>
                  <a:gd name="T2" fmla="*/ 1224 w 79"/>
                  <a:gd name="T3" fmla="*/ 0 h 9"/>
                  <a:gd name="T4" fmla="*/ 591 w 79"/>
                  <a:gd name="T5" fmla="*/ 56 h 9"/>
                  <a:gd name="T6" fmla="*/ 42 w 79"/>
                  <a:gd name="T7" fmla="*/ 136 h 9"/>
                  <a:gd name="T8" fmla="*/ 92 w 79"/>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9">
                    <a:moveTo>
                      <a:pt x="6" y="0"/>
                    </a:moveTo>
                    <a:cubicBezTo>
                      <a:pt x="79" y="0"/>
                      <a:pt x="79" y="0"/>
                      <a:pt x="79" y="0"/>
                    </a:cubicBezTo>
                    <a:cubicBezTo>
                      <a:pt x="73" y="0"/>
                      <a:pt x="77" y="1"/>
                      <a:pt x="38" y="3"/>
                    </a:cubicBezTo>
                    <a:cubicBezTo>
                      <a:pt x="13" y="4"/>
                      <a:pt x="3" y="5"/>
                      <a:pt x="3" y="7"/>
                    </a:cubicBezTo>
                    <a:cubicBezTo>
                      <a:pt x="1"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90" name="Freeform 500"/>
              <p:cNvSpPr>
                <a:spLocks/>
              </p:cNvSpPr>
              <p:nvPr/>
            </p:nvSpPr>
            <p:spPr bwMode="auto">
              <a:xfrm>
                <a:off x="4494" y="1285"/>
                <a:ext cx="108" cy="24"/>
              </a:xfrm>
              <a:custGeom>
                <a:avLst/>
                <a:gdLst>
                  <a:gd name="T0" fmla="*/ 113 w 43"/>
                  <a:gd name="T1" fmla="*/ 0 h 9"/>
                  <a:gd name="T2" fmla="*/ 681 w 43"/>
                  <a:gd name="T3" fmla="*/ 0 h 9"/>
                  <a:gd name="T4" fmla="*/ 63 w 43"/>
                  <a:gd name="T5" fmla="*/ 136 h 9"/>
                  <a:gd name="T6" fmla="*/ 113 w 43"/>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9">
                    <a:moveTo>
                      <a:pt x="7" y="0"/>
                    </a:moveTo>
                    <a:cubicBezTo>
                      <a:pt x="43" y="0"/>
                      <a:pt x="43" y="0"/>
                      <a:pt x="43" y="0"/>
                    </a:cubicBezTo>
                    <a:cubicBezTo>
                      <a:pt x="37" y="0"/>
                      <a:pt x="4" y="1"/>
                      <a:pt x="4" y="7"/>
                    </a:cubicBezTo>
                    <a:cubicBezTo>
                      <a:pt x="2" y="9"/>
                      <a:pt x="0"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91" name="Freeform 501"/>
              <p:cNvSpPr>
                <a:spLocks/>
              </p:cNvSpPr>
              <p:nvPr/>
            </p:nvSpPr>
            <p:spPr bwMode="auto">
              <a:xfrm>
                <a:off x="4612" y="1152"/>
                <a:ext cx="197" cy="32"/>
              </a:xfrm>
              <a:custGeom>
                <a:avLst/>
                <a:gdLst>
                  <a:gd name="T0" fmla="*/ 92 w 79"/>
                  <a:gd name="T1" fmla="*/ 0 h 12"/>
                  <a:gd name="T2" fmla="*/ 0 w 79"/>
                  <a:gd name="T3" fmla="*/ 115 h 12"/>
                  <a:gd name="T4" fmla="*/ 92 w 79"/>
                  <a:gd name="T5" fmla="*/ 227 h 12"/>
                  <a:gd name="T6" fmla="*/ 1224 w 79"/>
                  <a:gd name="T7" fmla="*/ 227 h 12"/>
                  <a:gd name="T8" fmla="*/ 1182 w 79"/>
                  <a:gd name="T9" fmla="*/ 115 h 12"/>
                  <a:gd name="T10" fmla="*/ 1224 w 79"/>
                  <a:gd name="T11" fmla="*/ 0 h 12"/>
                  <a:gd name="T12" fmla="*/ 92 w 79"/>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2">
                    <a:moveTo>
                      <a:pt x="6" y="0"/>
                    </a:moveTo>
                    <a:cubicBezTo>
                      <a:pt x="2" y="0"/>
                      <a:pt x="0" y="3"/>
                      <a:pt x="0" y="6"/>
                    </a:cubicBezTo>
                    <a:cubicBezTo>
                      <a:pt x="0" y="9"/>
                      <a:pt x="2" y="12"/>
                      <a:pt x="6" y="12"/>
                    </a:cubicBezTo>
                    <a:cubicBezTo>
                      <a:pt x="79" y="12"/>
                      <a:pt x="79" y="12"/>
                      <a:pt x="79" y="12"/>
                    </a:cubicBezTo>
                    <a:cubicBezTo>
                      <a:pt x="76" y="6"/>
                      <a:pt x="76" y="6"/>
                      <a:pt x="76" y="6"/>
                    </a:cubicBezTo>
                    <a:cubicBezTo>
                      <a:pt x="79" y="0"/>
                      <a:pt x="79" y="0"/>
                      <a:pt x="79" y="0"/>
                    </a:cubicBezTo>
                    <a:lnTo>
                      <a:pt x="6" y="0"/>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92" name="Freeform 502"/>
              <p:cNvSpPr>
                <a:spLocks/>
              </p:cNvSpPr>
              <p:nvPr/>
            </p:nvSpPr>
            <p:spPr bwMode="auto">
              <a:xfrm>
                <a:off x="4757" y="1085"/>
                <a:ext cx="120" cy="32"/>
              </a:xfrm>
              <a:custGeom>
                <a:avLst/>
                <a:gdLst>
                  <a:gd name="T0" fmla="*/ 208 w 48"/>
                  <a:gd name="T1" fmla="*/ 0 h 12"/>
                  <a:gd name="T2" fmla="*/ 0 w 48"/>
                  <a:gd name="T3" fmla="*/ 227 h 12"/>
                  <a:gd name="T4" fmla="*/ 750 w 48"/>
                  <a:gd name="T5" fmla="*/ 227 h 12"/>
                  <a:gd name="T6" fmla="*/ 708 w 48"/>
                  <a:gd name="T7" fmla="*/ 115 h 12"/>
                  <a:gd name="T8" fmla="*/ 750 w 48"/>
                  <a:gd name="T9" fmla="*/ 0 h 12"/>
                  <a:gd name="T10" fmla="*/ 208 w 48"/>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2">
                    <a:moveTo>
                      <a:pt x="13" y="0"/>
                    </a:moveTo>
                    <a:cubicBezTo>
                      <a:pt x="7" y="4"/>
                      <a:pt x="3" y="8"/>
                      <a:pt x="0" y="12"/>
                    </a:cubicBezTo>
                    <a:cubicBezTo>
                      <a:pt x="48" y="12"/>
                      <a:pt x="48" y="12"/>
                      <a:pt x="48" y="12"/>
                    </a:cubicBezTo>
                    <a:cubicBezTo>
                      <a:pt x="45" y="6"/>
                      <a:pt x="45" y="6"/>
                      <a:pt x="45" y="6"/>
                    </a:cubicBezTo>
                    <a:cubicBezTo>
                      <a:pt x="48" y="0"/>
                      <a:pt x="48" y="0"/>
                      <a:pt x="48" y="0"/>
                    </a:cubicBezTo>
                    <a:lnTo>
                      <a:pt x="13" y="0"/>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93" name="Freeform 503"/>
              <p:cNvSpPr>
                <a:spLocks/>
              </p:cNvSpPr>
              <p:nvPr/>
            </p:nvSpPr>
            <p:spPr bwMode="auto">
              <a:xfrm>
                <a:off x="4494" y="1280"/>
                <a:ext cx="120" cy="35"/>
              </a:xfrm>
              <a:custGeom>
                <a:avLst/>
                <a:gdLst>
                  <a:gd name="T0" fmla="*/ 95 w 48"/>
                  <a:gd name="T1" fmla="*/ 0 h 13"/>
                  <a:gd name="T2" fmla="*/ 0 w 48"/>
                  <a:gd name="T3" fmla="*/ 116 h 13"/>
                  <a:gd name="T4" fmla="*/ 95 w 48"/>
                  <a:gd name="T5" fmla="*/ 253 h 13"/>
                  <a:gd name="T6" fmla="*/ 750 w 48"/>
                  <a:gd name="T7" fmla="*/ 253 h 13"/>
                  <a:gd name="T8" fmla="*/ 708 w 48"/>
                  <a:gd name="T9" fmla="*/ 137 h 13"/>
                  <a:gd name="T10" fmla="*/ 750 w 48"/>
                  <a:gd name="T11" fmla="*/ 0 h 13"/>
                  <a:gd name="T12" fmla="*/ 95 w 48"/>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13">
                    <a:moveTo>
                      <a:pt x="6" y="0"/>
                    </a:moveTo>
                    <a:cubicBezTo>
                      <a:pt x="3" y="0"/>
                      <a:pt x="0" y="3"/>
                      <a:pt x="0" y="6"/>
                    </a:cubicBezTo>
                    <a:cubicBezTo>
                      <a:pt x="0" y="10"/>
                      <a:pt x="3" y="13"/>
                      <a:pt x="6" y="13"/>
                    </a:cubicBezTo>
                    <a:cubicBezTo>
                      <a:pt x="48" y="13"/>
                      <a:pt x="48" y="13"/>
                      <a:pt x="48" y="13"/>
                    </a:cubicBezTo>
                    <a:cubicBezTo>
                      <a:pt x="45" y="7"/>
                      <a:pt x="45" y="7"/>
                      <a:pt x="45" y="7"/>
                    </a:cubicBezTo>
                    <a:cubicBezTo>
                      <a:pt x="48" y="0"/>
                      <a:pt x="48" y="0"/>
                      <a:pt x="48" y="0"/>
                    </a:cubicBezTo>
                    <a:lnTo>
                      <a:pt x="6" y="0"/>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94" name="Freeform 504"/>
              <p:cNvSpPr>
                <a:spLocks/>
              </p:cNvSpPr>
              <p:nvPr/>
            </p:nvSpPr>
            <p:spPr bwMode="auto">
              <a:xfrm>
                <a:off x="4479" y="1355"/>
                <a:ext cx="140" cy="34"/>
              </a:xfrm>
              <a:custGeom>
                <a:avLst/>
                <a:gdLst>
                  <a:gd name="T0" fmla="*/ 783 w 56"/>
                  <a:gd name="T1" fmla="*/ 0 h 13"/>
                  <a:gd name="T2" fmla="*/ 875 w 56"/>
                  <a:gd name="T3" fmla="*/ 110 h 13"/>
                  <a:gd name="T4" fmla="*/ 783 w 56"/>
                  <a:gd name="T5" fmla="*/ 233 h 13"/>
                  <a:gd name="T6" fmla="*/ 0 w 56"/>
                  <a:gd name="T7" fmla="*/ 233 h 13"/>
                  <a:gd name="T8" fmla="*/ 63 w 56"/>
                  <a:gd name="T9" fmla="*/ 123 h 13"/>
                  <a:gd name="T10" fmla="*/ 0 w 56"/>
                  <a:gd name="T11" fmla="*/ 0 h 13"/>
                  <a:gd name="T12" fmla="*/ 783 w 56"/>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13">
                    <a:moveTo>
                      <a:pt x="50" y="0"/>
                    </a:moveTo>
                    <a:cubicBezTo>
                      <a:pt x="53" y="0"/>
                      <a:pt x="56" y="3"/>
                      <a:pt x="56" y="6"/>
                    </a:cubicBezTo>
                    <a:cubicBezTo>
                      <a:pt x="56" y="10"/>
                      <a:pt x="53" y="13"/>
                      <a:pt x="50" y="13"/>
                    </a:cubicBezTo>
                    <a:cubicBezTo>
                      <a:pt x="0" y="13"/>
                      <a:pt x="0" y="13"/>
                      <a:pt x="0" y="13"/>
                    </a:cubicBezTo>
                    <a:cubicBezTo>
                      <a:pt x="4" y="7"/>
                      <a:pt x="4" y="7"/>
                      <a:pt x="4" y="7"/>
                    </a:cubicBezTo>
                    <a:cubicBezTo>
                      <a:pt x="0" y="0"/>
                      <a:pt x="0" y="0"/>
                      <a:pt x="0" y="0"/>
                    </a:cubicBezTo>
                    <a:lnTo>
                      <a:pt x="50" y="0"/>
                    </a:lnTo>
                    <a:close/>
                  </a:path>
                </a:pathLst>
              </a:custGeom>
              <a:solidFill>
                <a:srgbClr val="1DB8D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95" name="Freeform 505"/>
              <p:cNvSpPr>
                <a:spLocks/>
              </p:cNvSpPr>
              <p:nvPr/>
            </p:nvSpPr>
            <p:spPr bwMode="auto">
              <a:xfrm>
                <a:off x="4461" y="1360"/>
                <a:ext cx="158" cy="24"/>
              </a:xfrm>
              <a:custGeom>
                <a:avLst/>
                <a:gdLst>
                  <a:gd name="T0" fmla="*/ 880 w 63"/>
                  <a:gd name="T1" fmla="*/ 0 h 9"/>
                  <a:gd name="T2" fmla="*/ 0 w 63"/>
                  <a:gd name="T3" fmla="*/ 0 h 9"/>
                  <a:gd name="T4" fmla="*/ 930 w 63"/>
                  <a:gd name="T5" fmla="*/ 136 h 9"/>
                  <a:gd name="T6" fmla="*/ 880 w 63"/>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9">
                    <a:moveTo>
                      <a:pt x="56" y="0"/>
                    </a:moveTo>
                    <a:cubicBezTo>
                      <a:pt x="0" y="0"/>
                      <a:pt x="0" y="0"/>
                      <a:pt x="0" y="0"/>
                    </a:cubicBezTo>
                    <a:cubicBezTo>
                      <a:pt x="6" y="0"/>
                      <a:pt x="60" y="1"/>
                      <a:pt x="59" y="7"/>
                    </a:cubicBezTo>
                    <a:cubicBezTo>
                      <a:pt x="61" y="9"/>
                      <a:pt x="63" y="0"/>
                      <a:pt x="5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96" name="Freeform 506"/>
              <p:cNvSpPr>
                <a:spLocks/>
              </p:cNvSpPr>
              <p:nvPr/>
            </p:nvSpPr>
            <p:spPr bwMode="auto">
              <a:xfrm>
                <a:off x="4479" y="1355"/>
                <a:ext cx="140" cy="34"/>
              </a:xfrm>
              <a:custGeom>
                <a:avLst/>
                <a:gdLst>
                  <a:gd name="T0" fmla="*/ 783 w 56"/>
                  <a:gd name="T1" fmla="*/ 0 h 13"/>
                  <a:gd name="T2" fmla="*/ 875 w 56"/>
                  <a:gd name="T3" fmla="*/ 110 h 13"/>
                  <a:gd name="T4" fmla="*/ 783 w 56"/>
                  <a:gd name="T5" fmla="*/ 233 h 13"/>
                  <a:gd name="T6" fmla="*/ 0 w 56"/>
                  <a:gd name="T7" fmla="*/ 233 h 13"/>
                  <a:gd name="T8" fmla="*/ 63 w 56"/>
                  <a:gd name="T9" fmla="*/ 123 h 13"/>
                  <a:gd name="T10" fmla="*/ 0 w 56"/>
                  <a:gd name="T11" fmla="*/ 0 h 13"/>
                  <a:gd name="T12" fmla="*/ 783 w 56"/>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13">
                    <a:moveTo>
                      <a:pt x="50" y="0"/>
                    </a:moveTo>
                    <a:cubicBezTo>
                      <a:pt x="53" y="0"/>
                      <a:pt x="56" y="3"/>
                      <a:pt x="56" y="6"/>
                    </a:cubicBezTo>
                    <a:cubicBezTo>
                      <a:pt x="56" y="10"/>
                      <a:pt x="53" y="13"/>
                      <a:pt x="50" y="13"/>
                    </a:cubicBezTo>
                    <a:cubicBezTo>
                      <a:pt x="0" y="13"/>
                      <a:pt x="0" y="13"/>
                      <a:pt x="0" y="13"/>
                    </a:cubicBezTo>
                    <a:cubicBezTo>
                      <a:pt x="4" y="7"/>
                      <a:pt x="4" y="7"/>
                      <a:pt x="4" y="7"/>
                    </a:cubicBezTo>
                    <a:cubicBezTo>
                      <a:pt x="0" y="0"/>
                      <a:pt x="0" y="0"/>
                      <a:pt x="0" y="0"/>
                    </a:cubicBezTo>
                    <a:lnTo>
                      <a:pt x="50" y="0"/>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97" name="Freeform 507"/>
              <p:cNvSpPr>
                <a:spLocks/>
              </p:cNvSpPr>
              <p:nvPr/>
            </p:nvSpPr>
            <p:spPr bwMode="auto">
              <a:xfrm>
                <a:off x="4699" y="1485"/>
                <a:ext cx="198" cy="35"/>
              </a:xfrm>
              <a:custGeom>
                <a:avLst/>
                <a:gdLst>
                  <a:gd name="T0" fmla="*/ 1150 w 79"/>
                  <a:gd name="T1" fmla="*/ 253 h 13"/>
                  <a:gd name="T2" fmla="*/ 1243 w 79"/>
                  <a:gd name="T3" fmla="*/ 137 h 13"/>
                  <a:gd name="T4" fmla="*/ 1150 w 79"/>
                  <a:gd name="T5" fmla="*/ 0 h 13"/>
                  <a:gd name="T6" fmla="*/ 0 w 79"/>
                  <a:gd name="T7" fmla="*/ 0 h 13"/>
                  <a:gd name="T8" fmla="*/ 50 w 79"/>
                  <a:gd name="T9" fmla="*/ 137 h 13"/>
                  <a:gd name="T10" fmla="*/ 0 w 79"/>
                  <a:gd name="T11" fmla="*/ 253 h 13"/>
                  <a:gd name="T12" fmla="*/ 1150 w 79"/>
                  <a:gd name="T13" fmla="*/ 25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3">
                    <a:moveTo>
                      <a:pt x="73" y="13"/>
                    </a:moveTo>
                    <a:cubicBezTo>
                      <a:pt x="76" y="13"/>
                      <a:pt x="79" y="10"/>
                      <a:pt x="79" y="7"/>
                    </a:cubicBezTo>
                    <a:cubicBezTo>
                      <a:pt x="79" y="3"/>
                      <a:pt x="76" y="0"/>
                      <a:pt x="73" y="0"/>
                    </a:cubicBezTo>
                    <a:cubicBezTo>
                      <a:pt x="0" y="0"/>
                      <a:pt x="0" y="0"/>
                      <a:pt x="0" y="0"/>
                    </a:cubicBezTo>
                    <a:cubicBezTo>
                      <a:pt x="3" y="7"/>
                      <a:pt x="3" y="7"/>
                      <a:pt x="3" y="7"/>
                    </a:cubicBezTo>
                    <a:cubicBezTo>
                      <a:pt x="0" y="13"/>
                      <a:pt x="0" y="13"/>
                      <a:pt x="0" y="13"/>
                    </a:cubicBezTo>
                    <a:lnTo>
                      <a:pt x="73" y="13"/>
                    </a:lnTo>
                    <a:close/>
                  </a:path>
                </a:pathLst>
              </a:custGeom>
              <a:solidFill>
                <a:srgbClr val="FE800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98" name="Freeform 508"/>
              <p:cNvSpPr>
                <a:spLocks/>
              </p:cNvSpPr>
              <p:nvPr/>
            </p:nvSpPr>
            <p:spPr bwMode="auto">
              <a:xfrm>
                <a:off x="4807" y="1549"/>
                <a:ext cx="212" cy="35"/>
              </a:xfrm>
              <a:custGeom>
                <a:avLst/>
                <a:gdLst>
                  <a:gd name="T0" fmla="*/ 0 w 85"/>
                  <a:gd name="T1" fmla="*/ 0 h 13"/>
                  <a:gd name="T2" fmla="*/ 42 w 85"/>
                  <a:gd name="T3" fmla="*/ 116 h 13"/>
                  <a:gd name="T4" fmla="*/ 0 w 85"/>
                  <a:gd name="T5" fmla="*/ 253 h 13"/>
                  <a:gd name="T6" fmla="*/ 1212 w 85"/>
                  <a:gd name="T7" fmla="*/ 253 h 13"/>
                  <a:gd name="T8" fmla="*/ 1319 w 85"/>
                  <a:gd name="T9" fmla="*/ 116 h 13"/>
                  <a:gd name="T10" fmla="*/ 1212 w 85"/>
                  <a:gd name="T11" fmla="*/ 0 h 13"/>
                  <a:gd name="T12" fmla="*/ 0 w 85"/>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 h="13">
                    <a:moveTo>
                      <a:pt x="0" y="0"/>
                    </a:moveTo>
                    <a:cubicBezTo>
                      <a:pt x="3" y="6"/>
                      <a:pt x="3" y="6"/>
                      <a:pt x="3" y="6"/>
                    </a:cubicBezTo>
                    <a:cubicBezTo>
                      <a:pt x="0" y="13"/>
                      <a:pt x="0" y="13"/>
                      <a:pt x="0" y="13"/>
                    </a:cubicBezTo>
                    <a:cubicBezTo>
                      <a:pt x="78" y="13"/>
                      <a:pt x="78" y="13"/>
                      <a:pt x="78" y="13"/>
                    </a:cubicBezTo>
                    <a:cubicBezTo>
                      <a:pt x="82" y="13"/>
                      <a:pt x="85" y="10"/>
                      <a:pt x="85" y="6"/>
                    </a:cubicBezTo>
                    <a:cubicBezTo>
                      <a:pt x="85" y="3"/>
                      <a:pt x="82" y="0"/>
                      <a:pt x="78" y="0"/>
                    </a:cubicBezTo>
                    <a:lnTo>
                      <a:pt x="0" y="0"/>
                    </a:lnTo>
                    <a:close/>
                  </a:path>
                </a:pathLst>
              </a:custGeom>
              <a:solidFill>
                <a:srgbClr val="1DB8D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99" name="Freeform 509"/>
              <p:cNvSpPr>
                <a:spLocks/>
              </p:cNvSpPr>
              <p:nvPr/>
            </p:nvSpPr>
            <p:spPr bwMode="auto">
              <a:xfrm>
                <a:off x="4852" y="1616"/>
                <a:ext cx="102" cy="32"/>
              </a:xfrm>
              <a:custGeom>
                <a:avLst/>
                <a:gdLst>
                  <a:gd name="T0" fmla="*/ 0 w 41"/>
                  <a:gd name="T1" fmla="*/ 0 h 12"/>
                  <a:gd name="T2" fmla="*/ 62 w 41"/>
                  <a:gd name="T3" fmla="*/ 136 h 12"/>
                  <a:gd name="T4" fmla="*/ 0 w 41"/>
                  <a:gd name="T5" fmla="*/ 227 h 12"/>
                  <a:gd name="T6" fmla="*/ 0 w 41"/>
                  <a:gd name="T7" fmla="*/ 227 h 12"/>
                  <a:gd name="T8" fmla="*/ 632 w 41"/>
                  <a:gd name="T9" fmla="*/ 0 h 12"/>
                  <a:gd name="T10" fmla="*/ 0 w 4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2">
                    <a:moveTo>
                      <a:pt x="0" y="0"/>
                    </a:moveTo>
                    <a:cubicBezTo>
                      <a:pt x="4" y="7"/>
                      <a:pt x="4" y="7"/>
                      <a:pt x="4" y="7"/>
                    </a:cubicBezTo>
                    <a:cubicBezTo>
                      <a:pt x="0" y="12"/>
                      <a:pt x="0" y="12"/>
                      <a:pt x="0" y="12"/>
                    </a:cubicBezTo>
                    <a:cubicBezTo>
                      <a:pt x="0" y="12"/>
                      <a:pt x="0" y="12"/>
                      <a:pt x="0" y="12"/>
                    </a:cubicBezTo>
                    <a:cubicBezTo>
                      <a:pt x="15" y="8"/>
                      <a:pt x="29" y="4"/>
                      <a:pt x="41" y="0"/>
                    </a:cubicBezTo>
                    <a:lnTo>
                      <a:pt x="0" y="0"/>
                    </a:lnTo>
                    <a:close/>
                  </a:path>
                </a:pathLst>
              </a:custGeom>
              <a:solidFill>
                <a:srgbClr val="1D2C8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00" name="Freeform 510"/>
              <p:cNvSpPr>
                <a:spLocks/>
              </p:cNvSpPr>
              <p:nvPr/>
            </p:nvSpPr>
            <p:spPr bwMode="auto">
              <a:xfrm>
                <a:off x="4562" y="1419"/>
                <a:ext cx="175" cy="34"/>
              </a:xfrm>
              <a:custGeom>
                <a:avLst/>
                <a:gdLst>
                  <a:gd name="T0" fmla="*/ 63 w 70"/>
                  <a:gd name="T1" fmla="*/ 123 h 13"/>
                  <a:gd name="T2" fmla="*/ 0 w 70"/>
                  <a:gd name="T3" fmla="*/ 233 h 13"/>
                  <a:gd name="T4" fmla="*/ 988 w 70"/>
                  <a:gd name="T5" fmla="*/ 233 h 13"/>
                  <a:gd name="T6" fmla="*/ 1095 w 70"/>
                  <a:gd name="T7" fmla="*/ 123 h 13"/>
                  <a:gd name="T8" fmla="*/ 988 w 70"/>
                  <a:gd name="T9" fmla="*/ 0 h 13"/>
                  <a:gd name="T10" fmla="*/ 0 w 70"/>
                  <a:gd name="T11" fmla="*/ 0 h 13"/>
                  <a:gd name="T12" fmla="*/ 63 w 70"/>
                  <a:gd name="T13" fmla="*/ 12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13">
                    <a:moveTo>
                      <a:pt x="4" y="7"/>
                    </a:moveTo>
                    <a:cubicBezTo>
                      <a:pt x="0" y="13"/>
                      <a:pt x="0" y="13"/>
                      <a:pt x="0" y="13"/>
                    </a:cubicBezTo>
                    <a:cubicBezTo>
                      <a:pt x="63" y="13"/>
                      <a:pt x="63" y="13"/>
                      <a:pt x="63" y="13"/>
                    </a:cubicBezTo>
                    <a:cubicBezTo>
                      <a:pt x="67" y="13"/>
                      <a:pt x="70" y="10"/>
                      <a:pt x="70" y="7"/>
                    </a:cubicBezTo>
                    <a:cubicBezTo>
                      <a:pt x="70" y="3"/>
                      <a:pt x="67" y="0"/>
                      <a:pt x="63" y="0"/>
                    </a:cubicBezTo>
                    <a:cubicBezTo>
                      <a:pt x="0" y="0"/>
                      <a:pt x="0" y="0"/>
                      <a:pt x="0" y="0"/>
                    </a:cubicBezTo>
                    <a:lnTo>
                      <a:pt x="4" y="7"/>
                    </a:lnTo>
                    <a:close/>
                  </a:path>
                </a:pathLst>
              </a:custGeom>
              <a:solidFill>
                <a:srgbClr val="E2004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01" name="Freeform 511"/>
              <p:cNvSpPr>
                <a:spLocks/>
              </p:cNvSpPr>
              <p:nvPr/>
            </p:nvSpPr>
            <p:spPr bwMode="auto">
              <a:xfrm>
                <a:off x="4474" y="1549"/>
                <a:ext cx="563" cy="395"/>
              </a:xfrm>
              <a:custGeom>
                <a:avLst/>
                <a:gdLst>
                  <a:gd name="T0" fmla="*/ 0 w 225"/>
                  <a:gd name="T1" fmla="*/ 2813 h 148"/>
                  <a:gd name="T2" fmla="*/ 1879 w 225"/>
                  <a:gd name="T3" fmla="*/ 1481 h 148"/>
                  <a:gd name="T4" fmla="*/ 3526 w 225"/>
                  <a:gd name="T5" fmla="*/ 593 h 148"/>
                  <a:gd name="T6" fmla="*/ 3526 w 225"/>
                  <a:gd name="T7" fmla="*/ 0 h 148"/>
                  <a:gd name="T8" fmla="*/ 1879 w 225"/>
                  <a:gd name="T9" fmla="*/ 891 h 148"/>
                  <a:gd name="T10" fmla="*/ 0 w 225"/>
                  <a:gd name="T11" fmla="*/ 2223 h 148"/>
                  <a:gd name="T12" fmla="*/ 0 w 225"/>
                  <a:gd name="T13" fmla="*/ 2813 h 1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8">
                    <a:moveTo>
                      <a:pt x="0" y="148"/>
                    </a:moveTo>
                    <a:cubicBezTo>
                      <a:pt x="0" y="120"/>
                      <a:pt x="66" y="97"/>
                      <a:pt x="120" y="78"/>
                    </a:cubicBezTo>
                    <a:cubicBezTo>
                      <a:pt x="176" y="59"/>
                      <a:pt x="225" y="51"/>
                      <a:pt x="225" y="31"/>
                    </a:cubicBezTo>
                    <a:cubicBezTo>
                      <a:pt x="225" y="0"/>
                      <a:pt x="225" y="0"/>
                      <a:pt x="225" y="0"/>
                    </a:cubicBezTo>
                    <a:cubicBezTo>
                      <a:pt x="225" y="21"/>
                      <a:pt x="176" y="28"/>
                      <a:pt x="120" y="47"/>
                    </a:cubicBezTo>
                    <a:cubicBezTo>
                      <a:pt x="66" y="66"/>
                      <a:pt x="0" y="89"/>
                      <a:pt x="0" y="117"/>
                    </a:cubicBezTo>
                    <a:lnTo>
                      <a:pt x="0" y="148"/>
                    </a:lnTo>
                    <a:close/>
                  </a:path>
                </a:pathLst>
              </a:custGeom>
              <a:solidFill>
                <a:srgbClr val="89D2F1"/>
              </a:solidFill>
              <a:ln w="7938" cap="rnd">
                <a:solidFill>
                  <a:srgbClr val="000000"/>
                </a:solidFill>
                <a:prstDash val="solid"/>
                <a:round/>
                <a:headEnd/>
                <a:tailEnd/>
              </a:ln>
            </p:spPr>
            <p:txBody>
              <a:bodyPr/>
              <a:lstStyle/>
              <a:p>
                <a:endParaRPr lang="en-US" sz="1350"/>
              </a:p>
            </p:txBody>
          </p:sp>
          <p:sp>
            <p:nvSpPr>
              <p:cNvPr id="302" name="Freeform 512"/>
              <p:cNvSpPr>
                <a:spLocks/>
              </p:cNvSpPr>
              <p:nvPr/>
            </p:nvSpPr>
            <p:spPr bwMode="auto">
              <a:xfrm>
                <a:off x="4474" y="915"/>
                <a:ext cx="563" cy="397"/>
              </a:xfrm>
              <a:custGeom>
                <a:avLst/>
                <a:gdLst>
                  <a:gd name="T0" fmla="*/ 0 w 225"/>
                  <a:gd name="T1" fmla="*/ 2819 h 149"/>
                  <a:gd name="T2" fmla="*/ 1879 w 225"/>
                  <a:gd name="T3" fmla="*/ 1492 h 149"/>
                  <a:gd name="T4" fmla="*/ 3526 w 225"/>
                  <a:gd name="T5" fmla="*/ 589 h 149"/>
                  <a:gd name="T6" fmla="*/ 3526 w 225"/>
                  <a:gd name="T7" fmla="*/ 0 h 149"/>
                  <a:gd name="T8" fmla="*/ 1879 w 225"/>
                  <a:gd name="T9" fmla="*/ 909 h 149"/>
                  <a:gd name="T10" fmla="*/ 0 w 225"/>
                  <a:gd name="T11" fmla="*/ 2230 h 149"/>
                  <a:gd name="T12" fmla="*/ 0 w 225"/>
                  <a:gd name="T13" fmla="*/ 281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6" y="98"/>
                      <a:pt x="120" y="79"/>
                    </a:cubicBezTo>
                    <a:cubicBezTo>
                      <a:pt x="176" y="59"/>
                      <a:pt x="225" y="52"/>
                      <a:pt x="225" y="31"/>
                    </a:cubicBezTo>
                    <a:cubicBezTo>
                      <a:pt x="225" y="0"/>
                      <a:pt x="225" y="0"/>
                      <a:pt x="225" y="0"/>
                    </a:cubicBezTo>
                    <a:cubicBezTo>
                      <a:pt x="225" y="21"/>
                      <a:pt x="176" y="28"/>
                      <a:pt x="120" y="48"/>
                    </a:cubicBezTo>
                    <a:cubicBezTo>
                      <a:pt x="66" y="67"/>
                      <a:pt x="0" y="90"/>
                      <a:pt x="0" y="118"/>
                    </a:cubicBezTo>
                    <a:lnTo>
                      <a:pt x="0" y="149"/>
                    </a:lnTo>
                    <a:close/>
                  </a:path>
                </a:pathLst>
              </a:custGeom>
              <a:solidFill>
                <a:srgbClr val="89D2F1"/>
              </a:solidFill>
              <a:ln w="7938" cap="rnd">
                <a:solidFill>
                  <a:srgbClr val="000000"/>
                </a:solidFill>
                <a:prstDash val="solid"/>
                <a:round/>
                <a:headEnd/>
                <a:tailEnd/>
              </a:ln>
            </p:spPr>
            <p:txBody>
              <a:bodyPr/>
              <a:lstStyle/>
              <a:p>
                <a:endParaRPr lang="en-US" sz="1350"/>
              </a:p>
            </p:txBody>
          </p:sp>
          <p:sp>
            <p:nvSpPr>
              <p:cNvPr id="303" name="Freeform 513"/>
              <p:cNvSpPr>
                <a:spLocks/>
              </p:cNvSpPr>
              <p:nvPr/>
            </p:nvSpPr>
            <p:spPr bwMode="auto">
              <a:xfrm>
                <a:off x="4489" y="1592"/>
                <a:ext cx="533" cy="243"/>
              </a:xfrm>
              <a:custGeom>
                <a:avLst/>
                <a:gdLst>
                  <a:gd name="T0" fmla="*/ 3338 w 213"/>
                  <a:gd name="T1" fmla="*/ 0 h 91"/>
                  <a:gd name="T2" fmla="*/ 1804 w 213"/>
                  <a:gd name="T3" fmla="*/ 764 h 91"/>
                  <a:gd name="T4" fmla="*/ 0 w 213"/>
                  <a:gd name="T5" fmla="*/ 1733 h 91"/>
                  <a:gd name="T6" fmla="*/ 1804 w 213"/>
                  <a:gd name="T7" fmla="*/ 684 h 91"/>
                  <a:gd name="T8" fmla="*/ 3338 w 213"/>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3" h="91">
                    <a:moveTo>
                      <a:pt x="213" y="0"/>
                    </a:moveTo>
                    <a:cubicBezTo>
                      <a:pt x="197" y="13"/>
                      <a:pt x="158" y="24"/>
                      <a:pt x="115" y="40"/>
                    </a:cubicBezTo>
                    <a:cubicBezTo>
                      <a:pt x="71" y="55"/>
                      <a:pt x="18" y="70"/>
                      <a:pt x="0" y="91"/>
                    </a:cubicBezTo>
                    <a:cubicBezTo>
                      <a:pt x="18" y="70"/>
                      <a:pt x="71" y="51"/>
                      <a:pt x="115" y="36"/>
                    </a:cubicBezTo>
                    <a:cubicBezTo>
                      <a:pt x="158" y="21"/>
                      <a:pt x="197" y="13"/>
                      <a:pt x="213"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04" name="Freeform 514"/>
              <p:cNvSpPr>
                <a:spLocks/>
              </p:cNvSpPr>
              <p:nvPr/>
            </p:nvSpPr>
            <p:spPr bwMode="auto">
              <a:xfrm>
                <a:off x="4489" y="960"/>
                <a:ext cx="533" cy="243"/>
              </a:xfrm>
              <a:custGeom>
                <a:avLst/>
                <a:gdLst>
                  <a:gd name="T0" fmla="*/ 3338 w 213"/>
                  <a:gd name="T1" fmla="*/ 0 h 91"/>
                  <a:gd name="T2" fmla="*/ 1804 w 213"/>
                  <a:gd name="T3" fmla="*/ 742 h 91"/>
                  <a:gd name="T4" fmla="*/ 0 w 213"/>
                  <a:gd name="T5" fmla="*/ 1733 h 91"/>
                  <a:gd name="T6" fmla="*/ 1804 w 213"/>
                  <a:gd name="T7" fmla="*/ 684 h 91"/>
                  <a:gd name="T8" fmla="*/ 3338 w 213"/>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3" h="91">
                    <a:moveTo>
                      <a:pt x="213" y="0"/>
                    </a:moveTo>
                    <a:cubicBezTo>
                      <a:pt x="197" y="13"/>
                      <a:pt x="158" y="24"/>
                      <a:pt x="115" y="39"/>
                    </a:cubicBezTo>
                    <a:cubicBezTo>
                      <a:pt x="71" y="55"/>
                      <a:pt x="18" y="69"/>
                      <a:pt x="0" y="91"/>
                    </a:cubicBezTo>
                    <a:cubicBezTo>
                      <a:pt x="18" y="69"/>
                      <a:pt x="71" y="51"/>
                      <a:pt x="115" y="36"/>
                    </a:cubicBezTo>
                    <a:cubicBezTo>
                      <a:pt x="158" y="20"/>
                      <a:pt x="197" y="13"/>
                      <a:pt x="213"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05" name="Freeform 515"/>
              <p:cNvSpPr>
                <a:spLocks/>
              </p:cNvSpPr>
              <p:nvPr/>
            </p:nvSpPr>
            <p:spPr bwMode="auto">
              <a:xfrm>
                <a:off x="4824" y="1440"/>
                <a:ext cx="193" cy="91"/>
              </a:xfrm>
              <a:custGeom>
                <a:avLst/>
                <a:gdLst>
                  <a:gd name="T0" fmla="*/ 0 w 77"/>
                  <a:gd name="T1" fmla="*/ 0 h 34"/>
                  <a:gd name="T2" fmla="*/ 1213 w 77"/>
                  <a:gd name="T3" fmla="*/ 653 h 34"/>
                  <a:gd name="T4" fmla="*/ 709 w 77"/>
                  <a:gd name="T5" fmla="*/ 343 h 34"/>
                  <a:gd name="T6" fmla="*/ 0 w 77"/>
                  <a:gd name="T7" fmla="*/ 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 h="34">
                    <a:moveTo>
                      <a:pt x="0" y="0"/>
                    </a:moveTo>
                    <a:cubicBezTo>
                      <a:pt x="10" y="3"/>
                      <a:pt x="66" y="22"/>
                      <a:pt x="77" y="34"/>
                    </a:cubicBezTo>
                    <a:cubicBezTo>
                      <a:pt x="70" y="30"/>
                      <a:pt x="50" y="20"/>
                      <a:pt x="45" y="18"/>
                    </a:cubicBezTo>
                    <a:cubicBezTo>
                      <a:pt x="41" y="16"/>
                      <a:pt x="0" y="0"/>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06" name="Freeform 516"/>
              <p:cNvSpPr>
                <a:spLocks/>
              </p:cNvSpPr>
              <p:nvPr/>
            </p:nvSpPr>
            <p:spPr bwMode="auto">
              <a:xfrm>
                <a:off x="4824" y="2077"/>
                <a:ext cx="193" cy="91"/>
              </a:xfrm>
              <a:custGeom>
                <a:avLst/>
                <a:gdLst>
                  <a:gd name="T0" fmla="*/ 0 w 77"/>
                  <a:gd name="T1" fmla="*/ 0 h 34"/>
                  <a:gd name="T2" fmla="*/ 1213 w 77"/>
                  <a:gd name="T3" fmla="*/ 653 h 34"/>
                  <a:gd name="T4" fmla="*/ 709 w 77"/>
                  <a:gd name="T5" fmla="*/ 343 h 34"/>
                  <a:gd name="T6" fmla="*/ 0 w 77"/>
                  <a:gd name="T7" fmla="*/ 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 h="34">
                    <a:moveTo>
                      <a:pt x="0" y="0"/>
                    </a:moveTo>
                    <a:cubicBezTo>
                      <a:pt x="10" y="3"/>
                      <a:pt x="66" y="22"/>
                      <a:pt x="77" y="34"/>
                    </a:cubicBezTo>
                    <a:cubicBezTo>
                      <a:pt x="70" y="30"/>
                      <a:pt x="50" y="20"/>
                      <a:pt x="45" y="18"/>
                    </a:cubicBezTo>
                    <a:cubicBezTo>
                      <a:pt x="41" y="16"/>
                      <a:pt x="0" y="0"/>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07" name="Freeform 517"/>
              <p:cNvSpPr>
                <a:spLocks/>
              </p:cNvSpPr>
              <p:nvPr/>
            </p:nvSpPr>
            <p:spPr bwMode="auto">
              <a:xfrm>
                <a:off x="4824" y="2717"/>
                <a:ext cx="193" cy="91"/>
              </a:xfrm>
              <a:custGeom>
                <a:avLst/>
                <a:gdLst>
                  <a:gd name="T0" fmla="*/ 0 w 77"/>
                  <a:gd name="T1" fmla="*/ 0 h 34"/>
                  <a:gd name="T2" fmla="*/ 1213 w 77"/>
                  <a:gd name="T3" fmla="*/ 653 h 34"/>
                  <a:gd name="T4" fmla="*/ 709 w 77"/>
                  <a:gd name="T5" fmla="*/ 367 h 34"/>
                  <a:gd name="T6" fmla="*/ 0 w 77"/>
                  <a:gd name="T7" fmla="*/ 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 h="34">
                    <a:moveTo>
                      <a:pt x="0" y="0"/>
                    </a:moveTo>
                    <a:cubicBezTo>
                      <a:pt x="10" y="3"/>
                      <a:pt x="66" y="23"/>
                      <a:pt x="77" y="34"/>
                    </a:cubicBezTo>
                    <a:cubicBezTo>
                      <a:pt x="70" y="31"/>
                      <a:pt x="50" y="21"/>
                      <a:pt x="45" y="19"/>
                    </a:cubicBezTo>
                    <a:cubicBezTo>
                      <a:pt x="41" y="17"/>
                      <a:pt x="0" y="0"/>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08" name="Freeform 518"/>
              <p:cNvSpPr>
                <a:spLocks/>
              </p:cNvSpPr>
              <p:nvPr/>
            </p:nvSpPr>
            <p:spPr bwMode="auto">
              <a:xfrm>
                <a:off x="4824" y="3360"/>
                <a:ext cx="193" cy="91"/>
              </a:xfrm>
              <a:custGeom>
                <a:avLst/>
                <a:gdLst>
                  <a:gd name="T0" fmla="*/ 0 w 77"/>
                  <a:gd name="T1" fmla="*/ 0 h 34"/>
                  <a:gd name="T2" fmla="*/ 1213 w 77"/>
                  <a:gd name="T3" fmla="*/ 653 h 34"/>
                  <a:gd name="T4" fmla="*/ 709 w 77"/>
                  <a:gd name="T5" fmla="*/ 367 h 34"/>
                  <a:gd name="T6" fmla="*/ 0 w 77"/>
                  <a:gd name="T7" fmla="*/ 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 h="34">
                    <a:moveTo>
                      <a:pt x="0" y="0"/>
                    </a:moveTo>
                    <a:cubicBezTo>
                      <a:pt x="10" y="3"/>
                      <a:pt x="66" y="23"/>
                      <a:pt x="77" y="34"/>
                    </a:cubicBezTo>
                    <a:cubicBezTo>
                      <a:pt x="70" y="31"/>
                      <a:pt x="50" y="21"/>
                      <a:pt x="45" y="19"/>
                    </a:cubicBezTo>
                    <a:cubicBezTo>
                      <a:pt x="41" y="17"/>
                      <a:pt x="0" y="0"/>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09" name="Freeform 519"/>
              <p:cNvSpPr>
                <a:spLocks/>
              </p:cNvSpPr>
              <p:nvPr/>
            </p:nvSpPr>
            <p:spPr bwMode="auto">
              <a:xfrm>
                <a:off x="4699" y="1485"/>
                <a:ext cx="198" cy="35"/>
              </a:xfrm>
              <a:custGeom>
                <a:avLst/>
                <a:gdLst>
                  <a:gd name="T0" fmla="*/ 1150 w 79"/>
                  <a:gd name="T1" fmla="*/ 253 h 13"/>
                  <a:gd name="T2" fmla="*/ 1243 w 79"/>
                  <a:gd name="T3" fmla="*/ 137 h 13"/>
                  <a:gd name="T4" fmla="*/ 1150 w 79"/>
                  <a:gd name="T5" fmla="*/ 0 h 13"/>
                  <a:gd name="T6" fmla="*/ 0 w 79"/>
                  <a:gd name="T7" fmla="*/ 0 h 13"/>
                  <a:gd name="T8" fmla="*/ 50 w 79"/>
                  <a:gd name="T9" fmla="*/ 137 h 13"/>
                  <a:gd name="T10" fmla="*/ 0 w 79"/>
                  <a:gd name="T11" fmla="*/ 253 h 13"/>
                  <a:gd name="T12" fmla="*/ 1150 w 79"/>
                  <a:gd name="T13" fmla="*/ 25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3">
                    <a:moveTo>
                      <a:pt x="73" y="13"/>
                    </a:moveTo>
                    <a:cubicBezTo>
                      <a:pt x="76" y="13"/>
                      <a:pt x="79" y="10"/>
                      <a:pt x="79" y="7"/>
                    </a:cubicBezTo>
                    <a:cubicBezTo>
                      <a:pt x="79" y="3"/>
                      <a:pt x="76" y="0"/>
                      <a:pt x="73" y="0"/>
                    </a:cubicBezTo>
                    <a:cubicBezTo>
                      <a:pt x="0" y="0"/>
                      <a:pt x="0" y="0"/>
                      <a:pt x="0" y="0"/>
                    </a:cubicBezTo>
                    <a:cubicBezTo>
                      <a:pt x="3" y="7"/>
                      <a:pt x="3" y="7"/>
                      <a:pt x="3" y="7"/>
                    </a:cubicBezTo>
                    <a:cubicBezTo>
                      <a:pt x="0" y="13"/>
                      <a:pt x="0" y="13"/>
                      <a:pt x="0" y="13"/>
                    </a:cubicBezTo>
                    <a:lnTo>
                      <a:pt x="73" y="13"/>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310" name="Freeform 520"/>
              <p:cNvSpPr>
                <a:spLocks/>
              </p:cNvSpPr>
              <p:nvPr/>
            </p:nvSpPr>
            <p:spPr bwMode="auto">
              <a:xfrm>
                <a:off x="4562" y="1419"/>
                <a:ext cx="175" cy="34"/>
              </a:xfrm>
              <a:custGeom>
                <a:avLst/>
                <a:gdLst>
                  <a:gd name="T0" fmla="*/ 63 w 70"/>
                  <a:gd name="T1" fmla="*/ 123 h 13"/>
                  <a:gd name="T2" fmla="*/ 0 w 70"/>
                  <a:gd name="T3" fmla="*/ 233 h 13"/>
                  <a:gd name="T4" fmla="*/ 988 w 70"/>
                  <a:gd name="T5" fmla="*/ 233 h 13"/>
                  <a:gd name="T6" fmla="*/ 1095 w 70"/>
                  <a:gd name="T7" fmla="*/ 123 h 13"/>
                  <a:gd name="T8" fmla="*/ 988 w 70"/>
                  <a:gd name="T9" fmla="*/ 0 h 13"/>
                  <a:gd name="T10" fmla="*/ 0 w 70"/>
                  <a:gd name="T11" fmla="*/ 0 h 13"/>
                  <a:gd name="T12" fmla="*/ 63 w 70"/>
                  <a:gd name="T13" fmla="*/ 12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13">
                    <a:moveTo>
                      <a:pt x="4" y="7"/>
                    </a:moveTo>
                    <a:cubicBezTo>
                      <a:pt x="0" y="13"/>
                      <a:pt x="0" y="13"/>
                      <a:pt x="0" y="13"/>
                    </a:cubicBezTo>
                    <a:cubicBezTo>
                      <a:pt x="63" y="13"/>
                      <a:pt x="63" y="13"/>
                      <a:pt x="63" y="13"/>
                    </a:cubicBezTo>
                    <a:cubicBezTo>
                      <a:pt x="67" y="13"/>
                      <a:pt x="70" y="10"/>
                      <a:pt x="70" y="7"/>
                    </a:cubicBezTo>
                    <a:cubicBezTo>
                      <a:pt x="70" y="3"/>
                      <a:pt x="67" y="0"/>
                      <a:pt x="63" y="0"/>
                    </a:cubicBezTo>
                    <a:cubicBezTo>
                      <a:pt x="0" y="0"/>
                      <a:pt x="0" y="0"/>
                      <a:pt x="0" y="0"/>
                    </a:cubicBezTo>
                    <a:lnTo>
                      <a:pt x="4" y="7"/>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311" name="Freeform 521"/>
              <p:cNvSpPr>
                <a:spLocks/>
              </p:cNvSpPr>
              <p:nvPr/>
            </p:nvSpPr>
            <p:spPr bwMode="auto">
              <a:xfrm>
                <a:off x="4572" y="1424"/>
                <a:ext cx="142" cy="11"/>
              </a:xfrm>
              <a:custGeom>
                <a:avLst/>
                <a:gdLst>
                  <a:gd name="T0" fmla="*/ 0 w 57"/>
                  <a:gd name="T1" fmla="*/ 0 h 4"/>
                  <a:gd name="T2" fmla="*/ 882 w 57"/>
                  <a:gd name="T3" fmla="*/ 0 h 4"/>
                  <a:gd name="T4" fmla="*/ 30 w 57"/>
                  <a:gd name="T5" fmla="*/ 83 h 4"/>
                  <a:gd name="T6" fmla="*/ 0 60000 65536"/>
                  <a:gd name="T7" fmla="*/ 0 60000 65536"/>
                  <a:gd name="T8" fmla="*/ 0 60000 65536"/>
                </a:gdLst>
                <a:ahLst/>
                <a:cxnLst>
                  <a:cxn ang="T6">
                    <a:pos x="T0" y="T1"/>
                  </a:cxn>
                  <a:cxn ang="T7">
                    <a:pos x="T2" y="T3"/>
                  </a:cxn>
                  <a:cxn ang="T8">
                    <a:pos x="T4" y="T5"/>
                  </a:cxn>
                </a:cxnLst>
                <a:rect l="0" t="0" r="r" b="b"/>
                <a:pathLst>
                  <a:path w="57" h="4">
                    <a:moveTo>
                      <a:pt x="0" y="0"/>
                    </a:moveTo>
                    <a:cubicBezTo>
                      <a:pt x="57" y="0"/>
                      <a:pt x="57" y="0"/>
                      <a:pt x="57" y="0"/>
                    </a:cubicBezTo>
                    <a:cubicBezTo>
                      <a:pt x="49" y="1"/>
                      <a:pt x="2" y="3"/>
                      <a:pt x="2" y="4"/>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12" name="Freeform 522"/>
              <p:cNvSpPr>
                <a:spLocks/>
              </p:cNvSpPr>
              <p:nvPr/>
            </p:nvSpPr>
            <p:spPr bwMode="auto">
              <a:xfrm>
                <a:off x="4707" y="1491"/>
                <a:ext cx="162" cy="10"/>
              </a:xfrm>
              <a:custGeom>
                <a:avLst/>
                <a:gdLst>
                  <a:gd name="T0" fmla="*/ 0 w 65"/>
                  <a:gd name="T1" fmla="*/ 0 h 4"/>
                  <a:gd name="T2" fmla="*/ 1007 w 65"/>
                  <a:gd name="T3" fmla="*/ 0 h 4"/>
                  <a:gd name="T4" fmla="*/ 12 w 65"/>
                  <a:gd name="T5" fmla="*/ 63 h 4"/>
                  <a:gd name="T6" fmla="*/ 0 60000 65536"/>
                  <a:gd name="T7" fmla="*/ 0 60000 65536"/>
                  <a:gd name="T8" fmla="*/ 0 60000 65536"/>
                </a:gdLst>
                <a:ahLst/>
                <a:cxnLst>
                  <a:cxn ang="T6">
                    <a:pos x="T0" y="T1"/>
                  </a:cxn>
                  <a:cxn ang="T7">
                    <a:pos x="T2" y="T3"/>
                  </a:cxn>
                  <a:cxn ang="T8">
                    <a:pos x="T4" y="T5"/>
                  </a:cxn>
                </a:cxnLst>
                <a:rect l="0" t="0" r="r" b="b"/>
                <a:pathLst>
                  <a:path w="65" h="4">
                    <a:moveTo>
                      <a:pt x="0" y="0"/>
                    </a:moveTo>
                    <a:cubicBezTo>
                      <a:pt x="65" y="0"/>
                      <a:pt x="65" y="0"/>
                      <a:pt x="65" y="0"/>
                    </a:cubicBezTo>
                    <a:cubicBezTo>
                      <a:pt x="57" y="0"/>
                      <a:pt x="2" y="2"/>
                      <a:pt x="1" y="4"/>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13" name="Freeform 523"/>
              <p:cNvSpPr>
                <a:spLocks/>
              </p:cNvSpPr>
              <p:nvPr/>
            </p:nvSpPr>
            <p:spPr bwMode="auto">
              <a:xfrm>
                <a:off x="4817" y="1555"/>
                <a:ext cx="162" cy="10"/>
              </a:xfrm>
              <a:custGeom>
                <a:avLst/>
                <a:gdLst>
                  <a:gd name="T0" fmla="*/ 0 w 65"/>
                  <a:gd name="T1" fmla="*/ 0 h 4"/>
                  <a:gd name="T2" fmla="*/ 1007 w 65"/>
                  <a:gd name="T3" fmla="*/ 0 h 4"/>
                  <a:gd name="T4" fmla="*/ 12 w 65"/>
                  <a:gd name="T5" fmla="*/ 63 h 4"/>
                  <a:gd name="T6" fmla="*/ 0 60000 65536"/>
                  <a:gd name="T7" fmla="*/ 0 60000 65536"/>
                  <a:gd name="T8" fmla="*/ 0 60000 65536"/>
                </a:gdLst>
                <a:ahLst/>
                <a:cxnLst>
                  <a:cxn ang="T6">
                    <a:pos x="T0" y="T1"/>
                  </a:cxn>
                  <a:cxn ang="T7">
                    <a:pos x="T2" y="T3"/>
                  </a:cxn>
                  <a:cxn ang="T8">
                    <a:pos x="T4" y="T5"/>
                  </a:cxn>
                </a:cxnLst>
                <a:rect l="0" t="0" r="r" b="b"/>
                <a:pathLst>
                  <a:path w="65" h="4">
                    <a:moveTo>
                      <a:pt x="0" y="0"/>
                    </a:moveTo>
                    <a:cubicBezTo>
                      <a:pt x="65" y="0"/>
                      <a:pt x="65" y="0"/>
                      <a:pt x="65" y="0"/>
                    </a:cubicBezTo>
                    <a:cubicBezTo>
                      <a:pt x="57" y="0"/>
                      <a:pt x="1" y="2"/>
                      <a:pt x="1" y="4"/>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14" name="Freeform 524"/>
              <p:cNvSpPr>
                <a:spLocks/>
              </p:cNvSpPr>
              <p:nvPr/>
            </p:nvSpPr>
            <p:spPr bwMode="auto">
              <a:xfrm>
                <a:off x="4862" y="1621"/>
                <a:ext cx="60" cy="8"/>
              </a:xfrm>
              <a:custGeom>
                <a:avLst/>
                <a:gdLst>
                  <a:gd name="T0" fmla="*/ 0 w 24"/>
                  <a:gd name="T1" fmla="*/ 0 h 3"/>
                  <a:gd name="T2" fmla="*/ 375 w 24"/>
                  <a:gd name="T3" fmla="*/ 0 h 3"/>
                  <a:gd name="T4" fmla="*/ 33 w 24"/>
                  <a:gd name="T5" fmla="*/ 56 h 3"/>
                  <a:gd name="T6" fmla="*/ 0 60000 65536"/>
                  <a:gd name="T7" fmla="*/ 0 60000 65536"/>
                  <a:gd name="T8" fmla="*/ 0 60000 65536"/>
                </a:gdLst>
                <a:ahLst/>
                <a:cxnLst>
                  <a:cxn ang="T6">
                    <a:pos x="T0" y="T1"/>
                  </a:cxn>
                  <a:cxn ang="T7">
                    <a:pos x="T2" y="T3"/>
                  </a:cxn>
                  <a:cxn ang="T8">
                    <a:pos x="T4" y="T5"/>
                  </a:cxn>
                </a:cxnLst>
                <a:rect l="0" t="0" r="r" b="b"/>
                <a:pathLst>
                  <a:path w="24" h="3">
                    <a:moveTo>
                      <a:pt x="0" y="0"/>
                    </a:moveTo>
                    <a:cubicBezTo>
                      <a:pt x="24" y="0"/>
                      <a:pt x="24" y="0"/>
                      <a:pt x="24" y="0"/>
                    </a:cubicBezTo>
                    <a:cubicBezTo>
                      <a:pt x="16" y="0"/>
                      <a:pt x="2" y="2"/>
                      <a:pt x="2" y="3"/>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15" name="Freeform 525"/>
              <p:cNvSpPr>
                <a:spLocks/>
              </p:cNvSpPr>
              <p:nvPr/>
            </p:nvSpPr>
            <p:spPr bwMode="auto">
              <a:xfrm>
                <a:off x="4807" y="1549"/>
                <a:ext cx="212" cy="35"/>
              </a:xfrm>
              <a:custGeom>
                <a:avLst/>
                <a:gdLst>
                  <a:gd name="T0" fmla="*/ 0 w 85"/>
                  <a:gd name="T1" fmla="*/ 0 h 13"/>
                  <a:gd name="T2" fmla="*/ 42 w 85"/>
                  <a:gd name="T3" fmla="*/ 116 h 13"/>
                  <a:gd name="T4" fmla="*/ 0 w 85"/>
                  <a:gd name="T5" fmla="*/ 253 h 13"/>
                  <a:gd name="T6" fmla="*/ 1212 w 85"/>
                  <a:gd name="T7" fmla="*/ 253 h 13"/>
                  <a:gd name="T8" fmla="*/ 1319 w 85"/>
                  <a:gd name="T9" fmla="*/ 116 h 13"/>
                  <a:gd name="T10" fmla="*/ 1212 w 85"/>
                  <a:gd name="T11" fmla="*/ 0 h 13"/>
                  <a:gd name="T12" fmla="*/ 0 w 85"/>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 h="13">
                    <a:moveTo>
                      <a:pt x="0" y="0"/>
                    </a:moveTo>
                    <a:cubicBezTo>
                      <a:pt x="3" y="6"/>
                      <a:pt x="3" y="6"/>
                      <a:pt x="3" y="6"/>
                    </a:cubicBezTo>
                    <a:cubicBezTo>
                      <a:pt x="0" y="13"/>
                      <a:pt x="0" y="13"/>
                      <a:pt x="0" y="13"/>
                    </a:cubicBezTo>
                    <a:cubicBezTo>
                      <a:pt x="78" y="13"/>
                      <a:pt x="78" y="13"/>
                      <a:pt x="78" y="13"/>
                    </a:cubicBezTo>
                    <a:cubicBezTo>
                      <a:pt x="82" y="13"/>
                      <a:pt x="85" y="10"/>
                      <a:pt x="85" y="6"/>
                    </a:cubicBezTo>
                    <a:cubicBezTo>
                      <a:pt x="85" y="3"/>
                      <a:pt x="82" y="0"/>
                      <a:pt x="78" y="0"/>
                    </a:cubicBezTo>
                    <a:lnTo>
                      <a:pt x="0" y="0"/>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316" name="Freeform 526"/>
              <p:cNvSpPr>
                <a:spLocks/>
              </p:cNvSpPr>
              <p:nvPr/>
            </p:nvSpPr>
            <p:spPr bwMode="auto">
              <a:xfrm>
                <a:off x="4852" y="1616"/>
                <a:ext cx="102" cy="32"/>
              </a:xfrm>
              <a:custGeom>
                <a:avLst/>
                <a:gdLst>
                  <a:gd name="T0" fmla="*/ 0 w 41"/>
                  <a:gd name="T1" fmla="*/ 0 h 12"/>
                  <a:gd name="T2" fmla="*/ 62 w 41"/>
                  <a:gd name="T3" fmla="*/ 136 h 12"/>
                  <a:gd name="T4" fmla="*/ 0 w 41"/>
                  <a:gd name="T5" fmla="*/ 227 h 12"/>
                  <a:gd name="T6" fmla="*/ 0 w 41"/>
                  <a:gd name="T7" fmla="*/ 227 h 12"/>
                  <a:gd name="T8" fmla="*/ 632 w 41"/>
                  <a:gd name="T9" fmla="*/ 0 h 12"/>
                  <a:gd name="T10" fmla="*/ 0 w 4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2">
                    <a:moveTo>
                      <a:pt x="0" y="0"/>
                    </a:moveTo>
                    <a:cubicBezTo>
                      <a:pt x="4" y="7"/>
                      <a:pt x="4" y="7"/>
                      <a:pt x="4" y="7"/>
                    </a:cubicBezTo>
                    <a:cubicBezTo>
                      <a:pt x="0" y="12"/>
                      <a:pt x="0" y="12"/>
                      <a:pt x="0" y="12"/>
                    </a:cubicBezTo>
                    <a:cubicBezTo>
                      <a:pt x="0" y="12"/>
                      <a:pt x="0" y="12"/>
                      <a:pt x="0" y="12"/>
                    </a:cubicBezTo>
                    <a:cubicBezTo>
                      <a:pt x="15" y="8"/>
                      <a:pt x="29" y="4"/>
                      <a:pt x="41" y="0"/>
                    </a:cubicBezTo>
                    <a:lnTo>
                      <a:pt x="0" y="0"/>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317" name="Freeform 527"/>
              <p:cNvSpPr>
                <a:spLocks/>
              </p:cNvSpPr>
              <p:nvPr/>
            </p:nvSpPr>
            <p:spPr bwMode="auto">
              <a:xfrm>
                <a:off x="4582" y="2013"/>
                <a:ext cx="42" cy="30"/>
              </a:xfrm>
              <a:custGeom>
                <a:avLst/>
                <a:gdLst>
                  <a:gd name="T0" fmla="*/ 30 w 17"/>
                  <a:gd name="T1" fmla="*/ 202 h 11"/>
                  <a:gd name="T2" fmla="*/ 166 w 17"/>
                  <a:gd name="T3" fmla="*/ 185 h 11"/>
                  <a:gd name="T4" fmla="*/ 212 w 17"/>
                  <a:gd name="T5" fmla="*/ 0 h 11"/>
                  <a:gd name="T6" fmla="*/ 0 w 17"/>
                  <a:gd name="T7" fmla="*/ 12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1">
                    <a:moveTo>
                      <a:pt x="2" y="10"/>
                    </a:moveTo>
                    <a:cubicBezTo>
                      <a:pt x="5" y="11"/>
                      <a:pt x="9" y="10"/>
                      <a:pt x="11" y="9"/>
                    </a:cubicBezTo>
                    <a:cubicBezTo>
                      <a:pt x="13" y="7"/>
                      <a:pt x="17" y="2"/>
                      <a:pt x="14" y="0"/>
                    </a:cubicBezTo>
                    <a:cubicBezTo>
                      <a:pt x="13" y="7"/>
                      <a:pt x="6" y="6"/>
                      <a:pt x="0" y="6"/>
                    </a:cubicBezTo>
                  </a:path>
                </a:pathLst>
              </a:custGeom>
              <a:solidFill>
                <a:srgbClr val="0091D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18" name="Freeform 528"/>
              <p:cNvSpPr>
                <a:spLocks/>
              </p:cNvSpPr>
              <p:nvPr/>
            </p:nvSpPr>
            <p:spPr bwMode="auto">
              <a:xfrm>
                <a:off x="4489" y="1920"/>
                <a:ext cx="123" cy="32"/>
              </a:xfrm>
              <a:custGeom>
                <a:avLst/>
                <a:gdLst>
                  <a:gd name="T0" fmla="*/ 113 w 49"/>
                  <a:gd name="T1" fmla="*/ 0 h 12"/>
                  <a:gd name="T2" fmla="*/ 0 w 49"/>
                  <a:gd name="T3" fmla="*/ 115 h 12"/>
                  <a:gd name="T4" fmla="*/ 113 w 49"/>
                  <a:gd name="T5" fmla="*/ 227 h 12"/>
                  <a:gd name="T6" fmla="*/ 776 w 49"/>
                  <a:gd name="T7" fmla="*/ 227 h 12"/>
                  <a:gd name="T8" fmla="*/ 713 w 49"/>
                  <a:gd name="T9" fmla="*/ 136 h 12"/>
                  <a:gd name="T10" fmla="*/ 776 w 49"/>
                  <a:gd name="T11" fmla="*/ 0 h 12"/>
                  <a:gd name="T12" fmla="*/ 113 w 49"/>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12">
                    <a:moveTo>
                      <a:pt x="7" y="0"/>
                    </a:moveTo>
                    <a:cubicBezTo>
                      <a:pt x="3" y="0"/>
                      <a:pt x="0" y="3"/>
                      <a:pt x="0" y="6"/>
                    </a:cubicBezTo>
                    <a:cubicBezTo>
                      <a:pt x="0" y="10"/>
                      <a:pt x="3" y="12"/>
                      <a:pt x="7" y="12"/>
                    </a:cubicBezTo>
                    <a:cubicBezTo>
                      <a:pt x="49" y="12"/>
                      <a:pt x="49" y="12"/>
                      <a:pt x="49" y="12"/>
                    </a:cubicBezTo>
                    <a:cubicBezTo>
                      <a:pt x="45" y="7"/>
                      <a:pt x="45" y="7"/>
                      <a:pt x="45" y="7"/>
                    </a:cubicBezTo>
                    <a:cubicBezTo>
                      <a:pt x="49" y="0"/>
                      <a:pt x="49" y="0"/>
                      <a:pt x="49" y="0"/>
                    </a:cubicBezTo>
                    <a:lnTo>
                      <a:pt x="7" y="0"/>
                    </a:lnTo>
                    <a:close/>
                  </a:path>
                </a:pathLst>
              </a:custGeom>
              <a:solidFill>
                <a:srgbClr val="1DB8D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19" name="Freeform 529"/>
              <p:cNvSpPr>
                <a:spLocks/>
              </p:cNvSpPr>
              <p:nvPr/>
            </p:nvSpPr>
            <p:spPr bwMode="auto">
              <a:xfrm>
                <a:off x="4491" y="1925"/>
                <a:ext cx="108" cy="24"/>
              </a:xfrm>
              <a:custGeom>
                <a:avLst/>
                <a:gdLst>
                  <a:gd name="T0" fmla="*/ 113 w 43"/>
                  <a:gd name="T1" fmla="*/ 0 h 9"/>
                  <a:gd name="T2" fmla="*/ 681 w 43"/>
                  <a:gd name="T3" fmla="*/ 0 h 9"/>
                  <a:gd name="T4" fmla="*/ 50 w 43"/>
                  <a:gd name="T5" fmla="*/ 136 h 9"/>
                  <a:gd name="T6" fmla="*/ 113 w 43"/>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9">
                    <a:moveTo>
                      <a:pt x="7" y="0"/>
                    </a:moveTo>
                    <a:cubicBezTo>
                      <a:pt x="43" y="0"/>
                      <a:pt x="43" y="0"/>
                      <a:pt x="43" y="0"/>
                    </a:cubicBezTo>
                    <a:cubicBezTo>
                      <a:pt x="37" y="0"/>
                      <a:pt x="3" y="1"/>
                      <a:pt x="3" y="7"/>
                    </a:cubicBezTo>
                    <a:cubicBezTo>
                      <a:pt x="2" y="9"/>
                      <a:pt x="0"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20" name="Freeform 530"/>
              <p:cNvSpPr>
                <a:spLocks/>
              </p:cNvSpPr>
              <p:nvPr/>
            </p:nvSpPr>
            <p:spPr bwMode="auto">
              <a:xfrm>
                <a:off x="4489" y="1920"/>
                <a:ext cx="123" cy="32"/>
              </a:xfrm>
              <a:custGeom>
                <a:avLst/>
                <a:gdLst>
                  <a:gd name="T0" fmla="*/ 113 w 49"/>
                  <a:gd name="T1" fmla="*/ 0 h 12"/>
                  <a:gd name="T2" fmla="*/ 0 w 49"/>
                  <a:gd name="T3" fmla="*/ 115 h 12"/>
                  <a:gd name="T4" fmla="*/ 113 w 49"/>
                  <a:gd name="T5" fmla="*/ 227 h 12"/>
                  <a:gd name="T6" fmla="*/ 776 w 49"/>
                  <a:gd name="T7" fmla="*/ 227 h 12"/>
                  <a:gd name="T8" fmla="*/ 713 w 49"/>
                  <a:gd name="T9" fmla="*/ 136 h 12"/>
                  <a:gd name="T10" fmla="*/ 776 w 49"/>
                  <a:gd name="T11" fmla="*/ 0 h 12"/>
                  <a:gd name="T12" fmla="*/ 113 w 49"/>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12">
                    <a:moveTo>
                      <a:pt x="7" y="0"/>
                    </a:moveTo>
                    <a:cubicBezTo>
                      <a:pt x="3" y="0"/>
                      <a:pt x="0" y="3"/>
                      <a:pt x="0" y="6"/>
                    </a:cubicBezTo>
                    <a:cubicBezTo>
                      <a:pt x="0" y="10"/>
                      <a:pt x="3" y="12"/>
                      <a:pt x="7" y="12"/>
                    </a:cubicBezTo>
                    <a:cubicBezTo>
                      <a:pt x="49" y="12"/>
                      <a:pt x="49" y="12"/>
                      <a:pt x="49" y="12"/>
                    </a:cubicBezTo>
                    <a:cubicBezTo>
                      <a:pt x="45" y="7"/>
                      <a:pt x="45" y="7"/>
                      <a:pt x="45" y="7"/>
                    </a:cubicBezTo>
                    <a:cubicBezTo>
                      <a:pt x="49" y="0"/>
                      <a:pt x="49" y="0"/>
                      <a:pt x="49" y="0"/>
                    </a:cubicBezTo>
                    <a:lnTo>
                      <a:pt x="7" y="0"/>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321" name="Freeform 531"/>
              <p:cNvSpPr>
                <a:spLocks/>
              </p:cNvSpPr>
              <p:nvPr/>
            </p:nvSpPr>
            <p:spPr bwMode="auto">
              <a:xfrm>
                <a:off x="4476" y="1995"/>
                <a:ext cx="141" cy="32"/>
              </a:xfrm>
              <a:custGeom>
                <a:avLst/>
                <a:gdLst>
                  <a:gd name="T0" fmla="*/ 798 w 56"/>
                  <a:gd name="T1" fmla="*/ 0 h 12"/>
                  <a:gd name="T2" fmla="*/ 894 w 56"/>
                  <a:gd name="T3" fmla="*/ 115 h 12"/>
                  <a:gd name="T4" fmla="*/ 798 w 56"/>
                  <a:gd name="T5" fmla="*/ 227 h 12"/>
                  <a:gd name="T6" fmla="*/ 0 w 56"/>
                  <a:gd name="T7" fmla="*/ 227 h 12"/>
                  <a:gd name="T8" fmla="*/ 50 w 56"/>
                  <a:gd name="T9" fmla="*/ 136 h 12"/>
                  <a:gd name="T10" fmla="*/ 0 w 56"/>
                  <a:gd name="T11" fmla="*/ 0 h 12"/>
                  <a:gd name="T12" fmla="*/ 798 w 5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12">
                    <a:moveTo>
                      <a:pt x="50" y="0"/>
                    </a:moveTo>
                    <a:cubicBezTo>
                      <a:pt x="53" y="0"/>
                      <a:pt x="56" y="3"/>
                      <a:pt x="56" y="6"/>
                    </a:cubicBezTo>
                    <a:cubicBezTo>
                      <a:pt x="56" y="10"/>
                      <a:pt x="53" y="12"/>
                      <a:pt x="50" y="12"/>
                    </a:cubicBezTo>
                    <a:cubicBezTo>
                      <a:pt x="0" y="12"/>
                      <a:pt x="0" y="12"/>
                      <a:pt x="0" y="12"/>
                    </a:cubicBezTo>
                    <a:cubicBezTo>
                      <a:pt x="3" y="7"/>
                      <a:pt x="3" y="7"/>
                      <a:pt x="3" y="7"/>
                    </a:cubicBezTo>
                    <a:cubicBezTo>
                      <a:pt x="0" y="0"/>
                      <a:pt x="0" y="0"/>
                      <a:pt x="0" y="0"/>
                    </a:cubicBezTo>
                    <a:lnTo>
                      <a:pt x="50" y="0"/>
                    </a:lnTo>
                    <a:close/>
                  </a:path>
                </a:pathLst>
              </a:custGeom>
              <a:solidFill>
                <a:srgbClr val="E2004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22" name="Freeform 532"/>
              <p:cNvSpPr>
                <a:spLocks/>
              </p:cNvSpPr>
              <p:nvPr/>
            </p:nvSpPr>
            <p:spPr bwMode="auto">
              <a:xfrm>
                <a:off x="4489" y="2000"/>
                <a:ext cx="125" cy="24"/>
              </a:xfrm>
              <a:custGeom>
                <a:avLst/>
                <a:gdLst>
                  <a:gd name="T0" fmla="*/ 688 w 50"/>
                  <a:gd name="T1" fmla="*/ 0 h 9"/>
                  <a:gd name="T2" fmla="*/ 0 w 50"/>
                  <a:gd name="T3" fmla="*/ 0 h 9"/>
                  <a:gd name="T4" fmla="*/ 738 w 50"/>
                  <a:gd name="T5" fmla="*/ 136 h 9"/>
                  <a:gd name="T6" fmla="*/ 688 w 5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 h="9">
                    <a:moveTo>
                      <a:pt x="44" y="0"/>
                    </a:moveTo>
                    <a:cubicBezTo>
                      <a:pt x="0" y="0"/>
                      <a:pt x="0" y="0"/>
                      <a:pt x="0" y="0"/>
                    </a:cubicBezTo>
                    <a:cubicBezTo>
                      <a:pt x="6" y="0"/>
                      <a:pt x="47" y="1"/>
                      <a:pt x="47" y="7"/>
                    </a:cubicBezTo>
                    <a:cubicBezTo>
                      <a:pt x="48" y="9"/>
                      <a:pt x="50" y="0"/>
                      <a:pt x="44"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23" name="Freeform 533"/>
              <p:cNvSpPr>
                <a:spLocks/>
              </p:cNvSpPr>
              <p:nvPr/>
            </p:nvSpPr>
            <p:spPr bwMode="auto">
              <a:xfrm>
                <a:off x="4476" y="1995"/>
                <a:ext cx="141" cy="32"/>
              </a:xfrm>
              <a:custGeom>
                <a:avLst/>
                <a:gdLst>
                  <a:gd name="T0" fmla="*/ 798 w 56"/>
                  <a:gd name="T1" fmla="*/ 0 h 12"/>
                  <a:gd name="T2" fmla="*/ 894 w 56"/>
                  <a:gd name="T3" fmla="*/ 115 h 12"/>
                  <a:gd name="T4" fmla="*/ 798 w 56"/>
                  <a:gd name="T5" fmla="*/ 227 h 12"/>
                  <a:gd name="T6" fmla="*/ 0 w 56"/>
                  <a:gd name="T7" fmla="*/ 227 h 12"/>
                  <a:gd name="T8" fmla="*/ 50 w 56"/>
                  <a:gd name="T9" fmla="*/ 136 h 12"/>
                  <a:gd name="T10" fmla="*/ 0 w 56"/>
                  <a:gd name="T11" fmla="*/ 0 h 12"/>
                  <a:gd name="T12" fmla="*/ 798 w 5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12">
                    <a:moveTo>
                      <a:pt x="50" y="0"/>
                    </a:moveTo>
                    <a:cubicBezTo>
                      <a:pt x="53" y="0"/>
                      <a:pt x="56" y="3"/>
                      <a:pt x="56" y="6"/>
                    </a:cubicBezTo>
                    <a:cubicBezTo>
                      <a:pt x="56" y="10"/>
                      <a:pt x="53" y="12"/>
                      <a:pt x="50" y="12"/>
                    </a:cubicBezTo>
                    <a:cubicBezTo>
                      <a:pt x="0" y="12"/>
                      <a:pt x="0" y="12"/>
                      <a:pt x="0" y="12"/>
                    </a:cubicBezTo>
                    <a:cubicBezTo>
                      <a:pt x="3" y="7"/>
                      <a:pt x="3" y="7"/>
                      <a:pt x="3" y="7"/>
                    </a:cubicBezTo>
                    <a:cubicBezTo>
                      <a:pt x="0" y="0"/>
                      <a:pt x="0" y="0"/>
                      <a:pt x="0" y="0"/>
                    </a:cubicBezTo>
                    <a:lnTo>
                      <a:pt x="50" y="0"/>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324" name="Freeform 534"/>
              <p:cNvSpPr>
                <a:spLocks/>
              </p:cNvSpPr>
              <p:nvPr/>
            </p:nvSpPr>
            <p:spPr bwMode="auto">
              <a:xfrm>
                <a:off x="4694" y="2125"/>
                <a:ext cx="198" cy="35"/>
              </a:xfrm>
              <a:custGeom>
                <a:avLst/>
                <a:gdLst>
                  <a:gd name="T0" fmla="*/ 1150 w 79"/>
                  <a:gd name="T1" fmla="*/ 253 h 13"/>
                  <a:gd name="T2" fmla="*/ 1243 w 79"/>
                  <a:gd name="T3" fmla="*/ 116 h 13"/>
                  <a:gd name="T4" fmla="*/ 1150 w 79"/>
                  <a:gd name="T5" fmla="*/ 0 h 13"/>
                  <a:gd name="T6" fmla="*/ 0 w 79"/>
                  <a:gd name="T7" fmla="*/ 0 h 13"/>
                  <a:gd name="T8" fmla="*/ 63 w 79"/>
                  <a:gd name="T9" fmla="*/ 137 h 13"/>
                  <a:gd name="T10" fmla="*/ 0 w 79"/>
                  <a:gd name="T11" fmla="*/ 253 h 13"/>
                  <a:gd name="T12" fmla="*/ 1150 w 79"/>
                  <a:gd name="T13" fmla="*/ 25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3">
                    <a:moveTo>
                      <a:pt x="73" y="13"/>
                    </a:moveTo>
                    <a:cubicBezTo>
                      <a:pt x="77" y="13"/>
                      <a:pt x="79" y="10"/>
                      <a:pt x="79" y="6"/>
                    </a:cubicBezTo>
                    <a:cubicBezTo>
                      <a:pt x="79" y="3"/>
                      <a:pt x="77" y="0"/>
                      <a:pt x="73" y="0"/>
                    </a:cubicBezTo>
                    <a:cubicBezTo>
                      <a:pt x="0" y="0"/>
                      <a:pt x="0" y="0"/>
                      <a:pt x="0" y="0"/>
                    </a:cubicBezTo>
                    <a:cubicBezTo>
                      <a:pt x="4" y="7"/>
                      <a:pt x="4" y="7"/>
                      <a:pt x="4" y="7"/>
                    </a:cubicBezTo>
                    <a:cubicBezTo>
                      <a:pt x="0" y="13"/>
                      <a:pt x="0" y="13"/>
                      <a:pt x="0" y="13"/>
                    </a:cubicBezTo>
                    <a:lnTo>
                      <a:pt x="73" y="13"/>
                    </a:lnTo>
                    <a:close/>
                  </a:path>
                </a:pathLst>
              </a:custGeom>
              <a:solidFill>
                <a:srgbClr val="1D2C8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25" name="Freeform 535"/>
              <p:cNvSpPr>
                <a:spLocks/>
              </p:cNvSpPr>
              <p:nvPr/>
            </p:nvSpPr>
            <p:spPr bwMode="auto">
              <a:xfrm>
                <a:off x="4804" y="2189"/>
                <a:ext cx="210" cy="32"/>
              </a:xfrm>
              <a:custGeom>
                <a:avLst/>
                <a:gdLst>
                  <a:gd name="T0" fmla="*/ 0 w 84"/>
                  <a:gd name="T1" fmla="*/ 0 h 12"/>
                  <a:gd name="T2" fmla="*/ 50 w 84"/>
                  <a:gd name="T3" fmla="*/ 115 h 12"/>
                  <a:gd name="T4" fmla="*/ 0 w 84"/>
                  <a:gd name="T5" fmla="*/ 227 h 12"/>
                  <a:gd name="T6" fmla="*/ 1220 w 84"/>
                  <a:gd name="T7" fmla="*/ 227 h 12"/>
                  <a:gd name="T8" fmla="*/ 1313 w 84"/>
                  <a:gd name="T9" fmla="*/ 115 h 12"/>
                  <a:gd name="T10" fmla="*/ 1220 w 84"/>
                  <a:gd name="T11" fmla="*/ 0 h 12"/>
                  <a:gd name="T12" fmla="*/ 0 w 8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4" h="12">
                    <a:moveTo>
                      <a:pt x="0" y="0"/>
                    </a:moveTo>
                    <a:cubicBezTo>
                      <a:pt x="3" y="6"/>
                      <a:pt x="3" y="6"/>
                      <a:pt x="3" y="6"/>
                    </a:cubicBezTo>
                    <a:cubicBezTo>
                      <a:pt x="0" y="12"/>
                      <a:pt x="0" y="12"/>
                      <a:pt x="0" y="12"/>
                    </a:cubicBezTo>
                    <a:cubicBezTo>
                      <a:pt x="78" y="12"/>
                      <a:pt x="78" y="12"/>
                      <a:pt x="78" y="12"/>
                    </a:cubicBezTo>
                    <a:cubicBezTo>
                      <a:pt x="81" y="12"/>
                      <a:pt x="84" y="10"/>
                      <a:pt x="84" y="6"/>
                    </a:cubicBezTo>
                    <a:cubicBezTo>
                      <a:pt x="84" y="3"/>
                      <a:pt x="81" y="0"/>
                      <a:pt x="78" y="0"/>
                    </a:cubicBezTo>
                    <a:lnTo>
                      <a:pt x="0" y="0"/>
                    </a:lnTo>
                    <a:close/>
                  </a:path>
                </a:pathLst>
              </a:custGeom>
              <a:solidFill>
                <a:srgbClr val="E2004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26" name="Freeform 536"/>
              <p:cNvSpPr>
                <a:spLocks/>
              </p:cNvSpPr>
              <p:nvPr/>
            </p:nvSpPr>
            <p:spPr bwMode="auto">
              <a:xfrm>
                <a:off x="4849" y="2253"/>
                <a:ext cx="100" cy="35"/>
              </a:xfrm>
              <a:custGeom>
                <a:avLst/>
                <a:gdLst>
                  <a:gd name="T0" fmla="*/ 0 w 40"/>
                  <a:gd name="T1" fmla="*/ 0 h 13"/>
                  <a:gd name="T2" fmla="*/ 50 w 40"/>
                  <a:gd name="T3" fmla="*/ 137 h 13"/>
                  <a:gd name="T4" fmla="*/ 0 w 40"/>
                  <a:gd name="T5" fmla="*/ 253 h 13"/>
                  <a:gd name="T6" fmla="*/ 0 w 40"/>
                  <a:gd name="T7" fmla="*/ 253 h 13"/>
                  <a:gd name="T8" fmla="*/ 625 w 40"/>
                  <a:gd name="T9" fmla="*/ 0 h 13"/>
                  <a:gd name="T10" fmla="*/ 0 w 40"/>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 h="13">
                    <a:moveTo>
                      <a:pt x="0" y="0"/>
                    </a:moveTo>
                    <a:cubicBezTo>
                      <a:pt x="3" y="7"/>
                      <a:pt x="3" y="7"/>
                      <a:pt x="3" y="7"/>
                    </a:cubicBezTo>
                    <a:cubicBezTo>
                      <a:pt x="0" y="13"/>
                      <a:pt x="0" y="13"/>
                      <a:pt x="0" y="13"/>
                    </a:cubicBezTo>
                    <a:cubicBezTo>
                      <a:pt x="0" y="13"/>
                      <a:pt x="0" y="13"/>
                      <a:pt x="0" y="13"/>
                    </a:cubicBezTo>
                    <a:cubicBezTo>
                      <a:pt x="15" y="8"/>
                      <a:pt x="29" y="4"/>
                      <a:pt x="40" y="0"/>
                    </a:cubicBezTo>
                    <a:lnTo>
                      <a:pt x="0" y="0"/>
                    </a:lnTo>
                    <a:close/>
                  </a:path>
                </a:pathLst>
              </a:custGeom>
              <a:solidFill>
                <a:srgbClr val="1DB8D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27" name="Freeform 537"/>
              <p:cNvSpPr>
                <a:spLocks/>
              </p:cNvSpPr>
              <p:nvPr/>
            </p:nvSpPr>
            <p:spPr bwMode="auto">
              <a:xfrm>
                <a:off x="4557" y="2059"/>
                <a:ext cx="175" cy="34"/>
              </a:xfrm>
              <a:custGeom>
                <a:avLst/>
                <a:gdLst>
                  <a:gd name="T0" fmla="*/ 63 w 70"/>
                  <a:gd name="T1" fmla="*/ 123 h 13"/>
                  <a:gd name="T2" fmla="*/ 0 w 70"/>
                  <a:gd name="T3" fmla="*/ 233 h 13"/>
                  <a:gd name="T4" fmla="*/ 1000 w 70"/>
                  <a:gd name="T5" fmla="*/ 233 h 13"/>
                  <a:gd name="T6" fmla="*/ 1095 w 70"/>
                  <a:gd name="T7" fmla="*/ 110 h 13"/>
                  <a:gd name="T8" fmla="*/ 1000 w 70"/>
                  <a:gd name="T9" fmla="*/ 0 h 13"/>
                  <a:gd name="T10" fmla="*/ 0 w 70"/>
                  <a:gd name="T11" fmla="*/ 0 h 13"/>
                  <a:gd name="T12" fmla="*/ 63 w 70"/>
                  <a:gd name="T13" fmla="*/ 12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13">
                    <a:moveTo>
                      <a:pt x="4" y="7"/>
                    </a:moveTo>
                    <a:cubicBezTo>
                      <a:pt x="0" y="13"/>
                      <a:pt x="0" y="13"/>
                      <a:pt x="0" y="13"/>
                    </a:cubicBezTo>
                    <a:cubicBezTo>
                      <a:pt x="64" y="13"/>
                      <a:pt x="64" y="13"/>
                      <a:pt x="64" y="13"/>
                    </a:cubicBezTo>
                    <a:cubicBezTo>
                      <a:pt x="67" y="13"/>
                      <a:pt x="70" y="10"/>
                      <a:pt x="70" y="6"/>
                    </a:cubicBezTo>
                    <a:cubicBezTo>
                      <a:pt x="70" y="3"/>
                      <a:pt x="67" y="0"/>
                      <a:pt x="64" y="0"/>
                    </a:cubicBezTo>
                    <a:cubicBezTo>
                      <a:pt x="0" y="0"/>
                      <a:pt x="0" y="0"/>
                      <a:pt x="0" y="0"/>
                    </a:cubicBezTo>
                    <a:lnTo>
                      <a:pt x="4" y="7"/>
                    </a:lnTo>
                    <a:close/>
                  </a:path>
                </a:pathLst>
              </a:custGeom>
              <a:solidFill>
                <a:srgbClr val="FE800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28" name="Freeform 538"/>
              <p:cNvSpPr>
                <a:spLocks/>
              </p:cNvSpPr>
              <p:nvPr/>
            </p:nvSpPr>
            <p:spPr bwMode="auto">
              <a:xfrm>
                <a:off x="4694" y="2125"/>
                <a:ext cx="198" cy="35"/>
              </a:xfrm>
              <a:custGeom>
                <a:avLst/>
                <a:gdLst>
                  <a:gd name="T0" fmla="*/ 1150 w 79"/>
                  <a:gd name="T1" fmla="*/ 253 h 13"/>
                  <a:gd name="T2" fmla="*/ 1243 w 79"/>
                  <a:gd name="T3" fmla="*/ 116 h 13"/>
                  <a:gd name="T4" fmla="*/ 1150 w 79"/>
                  <a:gd name="T5" fmla="*/ 0 h 13"/>
                  <a:gd name="T6" fmla="*/ 0 w 79"/>
                  <a:gd name="T7" fmla="*/ 0 h 13"/>
                  <a:gd name="T8" fmla="*/ 63 w 79"/>
                  <a:gd name="T9" fmla="*/ 137 h 13"/>
                  <a:gd name="T10" fmla="*/ 0 w 79"/>
                  <a:gd name="T11" fmla="*/ 253 h 13"/>
                  <a:gd name="T12" fmla="*/ 1150 w 79"/>
                  <a:gd name="T13" fmla="*/ 25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3">
                    <a:moveTo>
                      <a:pt x="73" y="13"/>
                    </a:moveTo>
                    <a:cubicBezTo>
                      <a:pt x="77" y="13"/>
                      <a:pt x="79" y="10"/>
                      <a:pt x="79" y="6"/>
                    </a:cubicBezTo>
                    <a:cubicBezTo>
                      <a:pt x="79" y="3"/>
                      <a:pt x="77" y="0"/>
                      <a:pt x="73" y="0"/>
                    </a:cubicBezTo>
                    <a:cubicBezTo>
                      <a:pt x="0" y="0"/>
                      <a:pt x="0" y="0"/>
                      <a:pt x="0" y="0"/>
                    </a:cubicBezTo>
                    <a:cubicBezTo>
                      <a:pt x="4" y="7"/>
                      <a:pt x="4" y="7"/>
                      <a:pt x="4" y="7"/>
                    </a:cubicBezTo>
                    <a:cubicBezTo>
                      <a:pt x="0" y="13"/>
                      <a:pt x="0" y="13"/>
                      <a:pt x="0" y="13"/>
                    </a:cubicBezTo>
                    <a:lnTo>
                      <a:pt x="73" y="13"/>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329" name="Freeform 539"/>
              <p:cNvSpPr>
                <a:spLocks/>
              </p:cNvSpPr>
              <p:nvPr/>
            </p:nvSpPr>
            <p:spPr bwMode="auto">
              <a:xfrm>
                <a:off x="4557" y="2059"/>
                <a:ext cx="175" cy="34"/>
              </a:xfrm>
              <a:custGeom>
                <a:avLst/>
                <a:gdLst>
                  <a:gd name="T0" fmla="*/ 63 w 70"/>
                  <a:gd name="T1" fmla="*/ 123 h 13"/>
                  <a:gd name="T2" fmla="*/ 0 w 70"/>
                  <a:gd name="T3" fmla="*/ 233 h 13"/>
                  <a:gd name="T4" fmla="*/ 1000 w 70"/>
                  <a:gd name="T5" fmla="*/ 233 h 13"/>
                  <a:gd name="T6" fmla="*/ 1095 w 70"/>
                  <a:gd name="T7" fmla="*/ 110 h 13"/>
                  <a:gd name="T8" fmla="*/ 1000 w 70"/>
                  <a:gd name="T9" fmla="*/ 0 h 13"/>
                  <a:gd name="T10" fmla="*/ 0 w 70"/>
                  <a:gd name="T11" fmla="*/ 0 h 13"/>
                  <a:gd name="T12" fmla="*/ 63 w 70"/>
                  <a:gd name="T13" fmla="*/ 12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13">
                    <a:moveTo>
                      <a:pt x="4" y="7"/>
                    </a:moveTo>
                    <a:cubicBezTo>
                      <a:pt x="0" y="13"/>
                      <a:pt x="0" y="13"/>
                      <a:pt x="0" y="13"/>
                    </a:cubicBezTo>
                    <a:cubicBezTo>
                      <a:pt x="64" y="13"/>
                      <a:pt x="64" y="13"/>
                      <a:pt x="64" y="13"/>
                    </a:cubicBezTo>
                    <a:cubicBezTo>
                      <a:pt x="67" y="13"/>
                      <a:pt x="70" y="10"/>
                      <a:pt x="70" y="6"/>
                    </a:cubicBezTo>
                    <a:cubicBezTo>
                      <a:pt x="70" y="3"/>
                      <a:pt x="67" y="0"/>
                      <a:pt x="64" y="0"/>
                    </a:cubicBezTo>
                    <a:cubicBezTo>
                      <a:pt x="0" y="0"/>
                      <a:pt x="0" y="0"/>
                      <a:pt x="0" y="0"/>
                    </a:cubicBezTo>
                    <a:lnTo>
                      <a:pt x="4" y="7"/>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330" name="Freeform 540"/>
              <p:cNvSpPr>
                <a:spLocks/>
              </p:cNvSpPr>
              <p:nvPr/>
            </p:nvSpPr>
            <p:spPr bwMode="auto">
              <a:xfrm>
                <a:off x="4569" y="2064"/>
                <a:ext cx="140" cy="11"/>
              </a:xfrm>
              <a:custGeom>
                <a:avLst/>
                <a:gdLst>
                  <a:gd name="T0" fmla="*/ 0 w 56"/>
                  <a:gd name="T1" fmla="*/ 0 h 4"/>
                  <a:gd name="T2" fmla="*/ 875 w 56"/>
                  <a:gd name="T3" fmla="*/ 0 h 4"/>
                  <a:gd name="T4" fmla="*/ 20 w 56"/>
                  <a:gd name="T5" fmla="*/ 83 h 4"/>
                  <a:gd name="T6" fmla="*/ 0 60000 65536"/>
                  <a:gd name="T7" fmla="*/ 0 60000 65536"/>
                  <a:gd name="T8" fmla="*/ 0 60000 65536"/>
                </a:gdLst>
                <a:ahLst/>
                <a:cxnLst>
                  <a:cxn ang="T6">
                    <a:pos x="T0" y="T1"/>
                  </a:cxn>
                  <a:cxn ang="T7">
                    <a:pos x="T2" y="T3"/>
                  </a:cxn>
                  <a:cxn ang="T8">
                    <a:pos x="T4" y="T5"/>
                  </a:cxn>
                </a:cxnLst>
                <a:rect l="0" t="0" r="r" b="b"/>
                <a:pathLst>
                  <a:path w="56" h="4">
                    <a:moveTo>
                      <a:pt x="0" y="0"/>
                    </a:moveTo>
                    <a:cubicBezTo>
                      <a:pt x="56" y="0"/>
                      <a:pt x="56" y="0"/>
                      <a:pt x="56" y="0"/>
                    </a:cubicBezTo>
                    <a:cubicBezTo>
                      <a:pt x="48" y="0"/>
                      <a:pt x="2" y="2"/>
                      <a:pt x="1" y="4"/>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31" name="Freeform 541"/>
              <p:cNvSpPr>
                <a:spLocks/>
              </p:cNvSpPr>
              <p:nvPr/>
            </p:nvSpPr>
            <p:spPr bwMode="auto">
              <a:xfrm>
                <a:off x="4702" y="2131"/>
                <a:ext cx="165" cy="8"/>
              </a:xfrm>
              <a:custGeom>
                <a:avLst/>
                <a:gdLst>
                  <a:gd name="T0" fmla="*/ 0 w 66"/>
                  <a:gd name="T1" fmla="*/ 0 h 3"/>
                  <a:gd name="T2" fmla="*/ 1033 w 66"/>
                  <a:gd name="T3" fmla="*/ 0 h 3"/>
                  <a:gd name="T4" fmla="*/ 33 w 66"/>
                  <a:gd name="T5" fmla="*/ 56 h 3"/>
                  <a:gd name="T6" fmla="*/ 0 60000 65536"/>
                  <a:gd name="T7" fmla="*/ 0 60000 65536"/>
                  <a:gd name="T8" fmla="*/ 0 60000 65536"/>
                </a:gdLst>
                <a:ahLst/>
                <a:cxnLst>
                  <a:cxn ang="T6">
                    <a:pos x="T0" y="T1"/>
                  </a:cxn>
                  <a:cxn ang="T7">
                    <a:pos x="T2" y="T3"/>
                  </a:cxn>
                  <a:cxn ang="T8">
                    <a:pos x="T4" y="T5"/>
                  </a:cxn>
                </a:cxnLst>
                <a:rect l="0" t="0" r="r" b="b"/>
                <a:pathLst>
                  <a:path w="66" h="3">
                    <a:moveTo>
                      <a:pt x="0" y="0"/>
                    </a:moveTo>
                    <a:cubicBezTo>
                      <a:pt x="66" y="0"/>
                      <a:pt x="66" y="0"/>
                      <a:pt x="66" y="0"/>
                    </a:cubicBezTo>
                    <a:cubicBezTo>
                      <a:pt x="58" y="0"/>
                      <a:pt x="2" y="2"/>
                      <a:pt x="2" y="3"/>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32" name="Freeform 542"/>
              <p:cNvSpPr>
                <a:spLocks/>
              </p:cNvSpPr>
              <p:nvPr/>
            </p:nvSpPr>
            <p:spPr bwMode="auto">
              <a:xfrm>
                <a:off x="4812" y="2195"/>
                <a:ext cx="162" cy="8"/>
              </a:xfrm>
              <a:custGeom>
                <a:avLst/>
                <a:gdLst>
                  <a:gd name="T0" fmla="*/ 0 w 65"/>
                  <a:gd name="T1" fmla="*/ 0 h 3"/>
                  <a:gd name="T2" fmla="*/ 1007 w 65"/>
                  <a:gd name="T3" fmla="*/ 0 h 3"/>
                  <a:gd name="T4" fmla="*/ 12 w 65"/>
                  <a:gd name="T5" fmla="*/ 56 h 3"/>
                  <a:gd name="T6" fmla="*/ 0 60000 65536"/>
                  <a:gd name="T7" fmla="*/ 0 60000 65536"/>
                  <a:gd name="T8" fmla="*/ 0 60000 65536"/>
                </a:gdLst>
                <a:ahLst/>
                <a:cxnLst>
                  <a:cxn ang="T6">
                    <a:pos x="T0" y="T1"/>
                  </a:cxn>
                  <a:cxn ang="T7">
                    <a:pos x="T2" y="T3"/>
                  </a:cxn>
                  <a:cxn ang="T8">
                    <a:pos x="T4" y="T5"/>
                  </a:cxn>
                </a:cxnLst>
                <a:rect l="0" t="0" r="r" b="b"/>
                <a:pathLst>
                  <a:path w="65" h="3">
                    <a:moveTo>
                      <a:pt x="0" y="0"/>
                    </a:moveTo>
                    <a:cubicBezTo>
                      <a:pt x="65" y="0"/>
                      <a:pt x="65" y="0"/>
                      <a:pt x="65" y="0"/>
                    </a:cubicBezTo>
                    <a:cubicBezTo>
                      <a:pt x="57" y="0"/>
                      <a:pt x="2" y="2"/>
                      <a:pt x="1" y="3"/>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33" name="Freeform 543"/>
              <p:cNvSpPr>
                <a:spLocks/>
              </p:cNvSpPr>
              <p:nvPr/>
            </p:nvSpPr>
            <p:spPr bwMode="auto">
              <a:xfrm>
                <a:off x="4859" y="2259"/>
                <a:ext cx="60" cy="10"/>
              </a:xfrm>
              <a:custGeom>
                <a:avLst/>
                <a:gdLst>
                  <a:gd name="T0" fmla="*/ 0 w 24"/>
                  <a:gd name="T1" fmla="*/ 0 h 4"/>
                  <a:gd name="T2" fmla="*/ 375 w 24"/>
                  <a:gd name="T3" fmla="*/ 0 h 4"/>
                  <a:gd name="T4" fmla="*/ 20 w 24"/>
                  <a:gd name="T5" fmla="*/ 63 h 4"/>
                  <a:gd name="T6" fmla="*/ 0 60000 65536"/>
                  <a:gd name="T7" fmla="*/ 0 60000 65536"/>
                  <a:gd name="T8" fmla="*/ 0 60000 65536"/>
                </a:gdLst>
                <a:ahLst/>
                <a:cxnLst>
                  <a:cxn ang="T6">
                    <a:pos x="T0" y="T1"/>
                  </a:cxn>
                  <a:cxn ang="T7">
                    <a:pos x="T2" y="T3"/>
                  </a:cxn>
                  <a:cxn ang="T8">
                    <a:pos x="T4" y="T5"/>
                  </a:cxn>
                </a:cxnLst>
                <a:rect l="0" t="0" r="r" b="b"/>
                <a:pathLst>
                  <a:path w="24" h="4">
                    <a:moveTo>
                      <a:pt x="0" y="0"/>
                    </a:moveTo>
                    <a:cubicBezTo>
                      <a:pt x="24" y="0"/>
                      <a:pt x="24" y="0"/>
                      <a:pt x="24" y="0"/>
                    </a:cubicBezTo>
                    <a:cubicBezTo>
                      <a:pt x="16" y="0"/>
                      <a:pt x="1" y="2"/>
                      <a:pt x="1" y="4"/>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34" name="Freeform 544"/>
              <p:cNvSpPr>
                <a:spLocks/>
              </p:cNvSpPr>
              <p:nvPr/>
            </p:nvSpPr>
            <p:spPr bwMode="auto">
              <a:xfrm>
                <a:off x="4804" y="2189"/>
                <a:ext cx="210" cy="32"/>
              </a:xfrm>
              <a:custGeom>
                <a:avLst/>
                <a:gdLst>
                  <a:gd name="T0" fmla="*/ 0 w 84"/>
                  <a:gd name="T1" fmla="*/ 0 h 12"/>
                  <a:gd name="T2" fmla="*/ 50 w 84"/>
                  <a:gd name="T3" fmla="*/ 115 h 12"/>
                  <a:gd name="T4" fmla="*/ 0 w 84"/>
                  <a:gd name="T5" fmla="*/ 227 h 12"/>
                  <a:gd name="T6" fmla="*/ 1220 w 84"/>
                  <a:gd name="T7" fmla="*/ 227 h 12"/>
                  <a:gd name="T8" fmla="*/ 1313 w 84"/>
                  <a:gd name="T9" fmla="*/ 115 h 12"/>
                  <a:gd name="T10" fmla="*/ 1220 w 84"/>
                  <a:gd name="T11" fmla="*/ 0 h 12"/>
                  <a:gd name="T12" fmla="*/ 0 w 8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4" h="12">
                    <a:moveTo>
                      <a:pt x="0" y="0"/>
                    </a:moveTo>
                    <a:cubicBezTo>
                      <a:pt x="3" y="6"/>
                      <a:pt x="3" y="6"/>
                      <a:pt x="3" y="6"/>
                    </a:cubicBezTo>
                    <a:cubicBezTo>
                      <a:pt x="0" y="12"/>
                      <a:pt x="0" y="12"/>
                      <a:pt x="0" y="12"/>
                    </a:cubicBezTo>
                    <a:cubicBezTo>
                      <a:pt x="78" y="12"/>
                      <a:pt x="78" y="12"/>
                      <a:pt x="78" y="12"/>
                    </a:cubicBezTo>
                    <a:cubicBezTo>
                      <a:pt x="81" y="12"/>
                      <a:pt x="84" y="10"/>
                      <a:pt x="84" y="6"/>
                    </a:cubicBezTo>
                    <a:cubicBezTo>
                      <a:pt x="84" y="3"/>
                      <a:pt x="81" y="0"/>
                      <a:pt x="78" y="0"/>
                    </a:cubicBezTo>
                    <a:lnTo>
                      <a:pt x="0" y="0"/>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335" name="Freeform 545"/>
              <p:cNvSpPr>
                <a:spLocks/>
              </p:cNvSpPr>
              <p:nvPr/>
            </p:nvSpPr>
            <p:spPr bwMode="auto">
              <a:xfrm>
                <a:off x="4849" y="2253"/>
                <a:ext cx="100" cy="35"/>
              </a:xfrm>
              <a:custGeom>
                <a:avLst/>
                <a:gdLst>
                  <a:gd name="T0" fmla="*/ 0 w 40"/>
                  <a:gd name="T1" fmla="*/ 0 h 13"/>
                  <a:gd name="T2" fmla="*/ 50 w 40"/>
                  <a:gd name="T3" fmla="*/ 137 h 13"/>
                  <a:gd name="T4" fmla="*/ 0 w 40"/>
                  <a:gd name="T5" fmla="*/ 253 h 13"/>
                  <a:gd name="T6" fmla="*/ 0 w 40"/>
                  <a:gd name="T7" fmla="*/ 253 h 13"/>
                  <a:gd name="T8" fmla="*/ 625 w 40"/>
                  <a:gd name="T9" fmla="*/ 0 h 13"/>
                  <a:gd name="T10" fmla="*/ 0 w 40"/>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 h="13">
                    <a:moveTo>
                      <a:pt x="0" y="0"/>
                    </a:moveTo>
                    <a:cubicBezTo>
                      <a:pt x="3" y="7"/>
                      <a:pt x="3" y="7"/>
                      <a:pt x="3" y="7"/>
                    </a:cubicBezTo>
                    <a:cubicBezTo>
                      <a:pt x="0" y="13"/>
                      <a:pt x="0" y="13"/>
                      <a:pt x="0" y="13"/>
                    </a:cubicBezTo>
                    <a:cubicBezTo>
                      <a:pt x="0" y="13"/>
                      <a:pt x="0" y="13"/>
                      <a:pt x="0" y="13"/>
                    </a:cubicBezTo>
                    <a:cubicBezTo>
                      <a:pt x="15" y="8"/>
                      <a:pt x="29" y="4"/>
                      <a:pt x="40" y="0"/>
                    </a:cubicBezTo>
                    <a:lnTo>
                      <a:pt x="0" y="0"/>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336" name="Freeform 546"/>
              <p:cNvSpPr>
                <a:spLocks/>
              </p:cNvSpPr>
              <p:nvPr/>
            </p:nvSpPr>
            <p:spPr bwMode="auto">
              <a:xfrm>
                <a:off x="4607" y="3072"/>
                <a:ext cx="197" cy="32"/>
              </a:xfrm>
              <a:custGeom>
                <a:avLst/>
                <a:gdLst>
                  <a:gd name="T0" fmla="*/ 92 w 79"/>
                  <a:gd name="T1" fmla="*/ 0 h 12"/>
                  <a:gd name="T2" fmla="*/ 0 w 79"/>
                  <a:gd name="T3" fmla="*/ 115 h 12"/>
                  <a:gd name="T4" fmla="*/ 92 w 79"/>
                  <a:gd name="T5" fmla="*/ 227 h 12"/>
                  <a:gd name="T6" fmla="*/ 1224 w 79"/>
                  <a:gd name="T7" fmla="*/ 227 h 12"/>
                  <a:gd name="T8" fmla="*/ 1194 w 79"/>
                  <a:gd name="T9" fmla="*/ 115 h 12"/>
                  <a:gd name="T10" fmla="*/ 1224 w 79"/>
                  <a:gd name="T11" fmla="*/ 0 h 12"/>
                  <a:gd name="T12" fmla="*/ 92 w 79"/>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2">
                    <a:moveTo>
                      <a:pt x="6" y="0"/>
                    </a:moveTo>
                    <a:cubicBezTo>
                      <a:pt x="3" y="0"/>
                      <a:pt x="0" y="3"/>
                      <a:pt x="0" y="6"/>
                    </a:cubicBezTo>
                    <a:cubicBezTo>
                      <a:pt x="0" y="10"/>
                      <a:pt x="3" y="12"/>
                      <a:pt x="6" y="12"/>
                    </a:cubicBezTo>
                    <a:cubicBezTo>
                      <a:pt x="79" y="12"/>
                      <a:pt x="79" y="12"/>
                      <a:pt x="79" y="12"/>
                    </a:cubicBezTo>
                    <a:cubicBezTo>
                      <a:pt x="77" y="6"/>
                      <a:pt x="77" y="6"/>
                      <a:pt x="77" y="6"/>
                    </a:cubicBezTo>
                    <a:cubicBezTo>
                      <a:pt x="79" y="0"/>
                      <a:pt x="79" y="0"/>
                      <a:pt x="79" y="0"/>
                    </a:cubicBezTo>
                    <a:lnTo>
                      <a:pt x="6" y="0"/>
                    </a:lnTo>
                    <a:close/>
                  </a:path>
                </a:pathLst>
              </a:custGeom>
              <a:solidFill>
                <a:srgbClr val="1DB8D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37" name="Freeform 547"/>
              <p:cNvSpPr>
                <a:spLocks/>
              </p:cNvSpPr>
              <p:nvPr/>
            </p:nvSpPr>
            <p:spPr bwMode="auto">
              <a:xfrm>
                <a:off x="4484" y="3136"/>
                <a:ext cx="210" cy="32"/>
              </a:xfrm>
              <a:custGeom>
                <a:avLst/>
                <a:gdLst>
                  <a:gd name="T0" fmla="*/ 95 w 84"/>
                  <a:gd name="T1" fmla="*/ 0 h 12"/>
                  <a:gd name="T2" fmla="*/ 0 w 84"/>
                  <a:gd name="T3" fmla="*/ 115 h 12"/>
                  <a:gd name="T4" fmla="*/ 95 w 84"/>
                  <a:gd name="T5" fmla="*/ 227 h 12"/>
                  <a:gd name="T6" fmla="*/ 1313 w 84"/>
                  <a:gd name="T7" fmla="*/ 227 h 12"/>
                  <a:gd name="T8" fmla="*/ 1270 w 84"/>
                  <a:gd name="T9" fmla="*/ 115 h 12"/>
                  <a:gd name="T10" fmla="*/ 1313 w 84"/>
                  <a:gd name="T11" fmla="*/ 0 h 12"/>
                  <a:gd name="T12" fmla="*/ 95 w 8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4" h="12">
                    <a:moveTo>
                      <a:pt x="6" y="0"/>
                    </a:moveTo>
                    <a:cubicBezTo>
                      <a:pt x="2" y="0"/>
                      <a:pt x="0" y="2"/>
                      <a:pt x="0" y="6"/>
                    </a:cubicBezTo>
                    <a:cubicBezTo>
                      <a:pt x="0" y="9"/>
                      <a:pt x="2" y="12"/>
                      <a:pt x="6" y="12"/>
                    </a:cubicBezTo>
                    <a:cubicBezTo>
                      <a:pt x="84" y="12"/>
                      <a:pt x="84" y="12"/>
                      <a:pt x="84" y="12"/>
                    </a:cubicBezTo>
                    <a:cubicBezTo>
                      <a:pt x="81" y="6"/>
                      <a:pt x="81" y="6"/>
                      <a:pt x="81" y="6"/>
                    </a:cubicBezTo>
                    <a:cubicBezTo>
                      <a:pt x="84" y="0"/>
                      <a:pt x="84" y="0"/>
                      <a:pt x="84" y="0"/>
                    </a:cubicBezTo>
                    <a:lnTo>
                      <a:pt x="6" y="0"/>
                    </a:lnTo>
                    <a:close/>
                  </a:path>
                </a:pathLst>
              </a:custGeom>
              <a:solidFill>
                <a:srgbClr val="E2004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38" name="Freeform 548"/>
              <p:cNvSpPr>
                <a:spLocks/>
              </p:cNvSpPr>
              <p:nvPr/>
            </p:nvSpPr>
            <p:spPr bwMode="auto">
              <a:xfrm>
                <a:off x="4484" y="3136"/>
                <a:ext cx="210" cy="32"/>
              </a:xfrm>
              <a:custGeom>
                <a:avLst/>
                <a:gdLst>
                  <a:gd name="T0" fmla="*/ 95 w 84"/>
                  <a:gd name="T1" fmla="*/ 0 h 12"/>
                  <a:gd name="T2" fmla="*/ 0 w 84"/>
                  <a:gd name="T3" fmla="*/ 115 h 12"/>
                  <a:gd name="T4" fmla="*/ 95 w 84"/>
                  <a:gd name="T5" fmla="*/ 227 h 12"/>
                  <a:gd name="T6" fmla="*/ 1313 w 84"/>
                  <a:gd name="T7" fmla="*/ 227 h 12"/>
                  <a:gd name="T8" fmla="*/ 1270 w 84"/>
                  <a:gd name="T9" fmla="*/ 115 h 12"/>
                  <a:gd name="T10" fmla="*/ 1313 w 84"/>
                  <a:gd name="T11" fmla="*/ 0 h 12"/>
                  <a:gd name="T12" fmla="*/ 95 w 8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4" h="12">
                    <a:moveTo>
                      <a:pt x="6" y="0"/>
                    </a:moveTo>
                    <a:cubicBezTo>
                      <a:pt x="2" y="0"/>
                      <a:pt x="0" y="2"/>
                      <a:pt x="0" y="6"/>
                    </a:cubicBezTo>
                    <a:cubicBezTo>
                      <a:pt x="0" y="9"/>
                      <a:pt x="2" y="12"/>
                      <a:pt x="6" y="12"/>
                    </a:cubicBezTo>
                    <a:cubicBezTo>
                      <a:pt x="84" y="12"/>
                      <a:pt x="84" y="12"/>
                      <a:pt x="84" y="12"/>
                    </a:cubicBezTo>
                    <a:cubicBezTo>
                      <a:pt x="81" y="6"/>
                      <a:pt x="81" y="6"/>
                      <a:pt x="81" y="6"/>
                    </a:cubicBezTo>
                    <a:cubicBezTo>
                      <a:pt x="84" y="0"/>
                      <a:pt x="84" y="0"/>
                      <a:pt x="84" y="0"/>
                    </a:cubicBezTo>
                    <a:lnTo>
                      <a:pt x="6" y="0"/>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339" name="Freeform 549"/>
              <p:cNvSpPr>
                <a:spLocks/>
              </p:cNvSpPr>
              <p:nvPr/>
            </p:nvSpPr>
            <p:spPr bwMode="auto">
              <a:xfrm>
                <a:off x="4754" y="3005"/>
                <a:ext cx="118" cy="32"/>
              </a:xfrm>
              <a:custGeom>
                <a:avLst/>
                <a:gdLst>
                  <a:gd name="T0" fmla="*/ 188 w 47"/>
                  <a:gd name="T1" fmla="*/ 0 h 12"/>
                  <a:gd name="T2" fmla="*/ 0 w 47"/>
                  <a:gd name="T3" fmla="*/ 227 h 12"/>
                  <a:gd name="T4" fmla="*/ 743 w 47"/>
                  <a:gd name="T5" fmla="*/ 227 h 12"/>
                  <a:gd name="T6" fmla="*/ 713 w 47"/>
                  <a:gd name="T7" fmla="*/ 115 h 12"/>
                  <a:gd name="T8" fmla="*/ 743 w 47"/>
                  <a:gd name="T9" fmla="*/ 0 h 12"/>
                  <a:gd name="T10" fmla="*/ 188 w 47"/>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12">
                    <a:moveTo>
                      <a:pt x="12" y="0"/>
                    </a:moveTo>
                    <a:cubicBezTo>
                      <a:pt x="7" y="4"/>
                      <a:pt x="3" y="8"/>
                      <a:pt x="0" y="12"/>
                    </a:cubicBezTo>
                    <a:cubicBezTo>
                      <a:pt x="47" y="12"/>
                      <a:pt x="47" y="12"/>
                      <a:pt x="47" y="12"/>
                    </a:cubicBezTo>
                    <a:cubicBezTo>
                      <a:pt x="45" y="6"/>
                      <a:pt x="45" y="6"/>
                      <a:pt x="45" y="6"/>
                    </a:cubicBezTo>
                    <a:cubicBezTo>
                      <a:pt x="47" y="0"/>
                      <a:pt x="47" y="0"/>
                      <a:pt x="47" y="0"/>
                    </a:cubicBezTo>
                    <a:lnTo>
                      <a:pt x="12" y="0"/>
                    </a:lnTo>
                    <a:close/>
                  </a:path>
                </a:pathLst>
              </a:custGeom>
              <a:solidFill>
                <a:srgbClr val="E2004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40" name="Freeform 550"/>
              <p:cNvSpPr>
                <a:spLocks/>
              </p:cNvSpPr>
              <p:nvPr/>
            </p:nvSpPr>
            <p:spPr bwMode="auto">
              <a:xfrm>
                <a:off x="4481" y="3141"/>
                <a:ext cx="201" cy="24"/>
              </a:xfrm>
              <a:custGeom>
                <a:avLst/>
                <a:gdLst>
                  <a:gd name="T0" fmla="*/ 113 w 80"/>
                  <a:gd name="T1" fmla="*/ 0 h 9"/>
                  <a:gd name="T2" fmla="*/ 1249 w 80"/>
                  <a:gd name="T3" fmla="*/ 0 h 9"/>
                  <a:gd name="T4" fmla="*/ 651 w 80"/>
                  <a:gd name="T5" fmla="*/ 56 h 9"/>
                  <a:gd name="T6" fmla="*/ 63 w 80"/>
                  <a:gd name="T7" fmla="*/ 136 h 9"/>
                  <a:gd name="T8" fmla="*/ 113 w 80"/>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9">
                    <a:moveTo>
                      <a:pt x="7" y="0"/>
                    </a:moveTo>
                    <a:cubicBezTo>
                      <a:pt x="79" y="0"/>
                      <a:pt x="79" y="0"/>
                      <a:pt x="79" y="0"/>
                    </a:cubicBezTo>
                    <a:cubicBezTo>
                      <a:pt x="73" y="0"/>
                      <a:pt x="80" y="1"/>
                      <a:pt x="41" y="3"/>
                    </a:cubicBezTo>
                    <a:cubicBezTo>
                      <a:pt x="16" y="4"/>
                      <a:pt x="4" y="5"/>
                      <a:pt x="4" y="7"/>
                    </a:cubicBezTo>
                    <a:cubicBezTo>
                      <a:pt x="2" y="9"/>
                      <a:pt x="0"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41" name="Freeform 551"/>
              <p:cNvSpPr>
                <a:spLocks/>
              </p:cNvSpPr>
              <p:nvPr/>
            </p:nvSpPr>
            <p:spPr bwMode="auto">
              <a:xfrm>
                <a:off x="4607" y="3075"/>
                <a:ext cx="197" cy="24"/>
              </a:xfrm>
              <a:custGeom>
                <a:avLst/>
                <a:gdLst>
                  <a:gd name="T0" fmla="*/ 105 w 79"/>
                  <a:gd name="T1" fmla="*/ 0 h 9"/>
                  <a:gd name="T2" fmla="*/ 1224 w 79"/>
                  <a:gd name="T3" fmla="*/ 0 h 9"/>
                  <a:gd name="T4" fmla="*/ 591 w 79"/>
                  <a:gd name="T5" fmla="*/ 56 h 9"/>
                  <a:gd name="T6" fmla="*/ 42 w 79"/>
                  <a:gd name="T7" fmla="*/ 149 h 9"/>
                  <a:gd name="T8" fmla="*/ 105 w 79"/>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9">
                    <a:moveTo>
                      <a:pt x="7" y="0"/>
                    </a:moveTo>
                    <a:cubicBezTo>
                      <a:pt x="79" y="0"/>
                      <a:pt x="79" y="0"/>
                      <a:pt x="79" y="0"/>
                    </a:cubicBezTo>
                    <a:cubicBezTo>
                      <a:pt x="73" y="0"/>
                      <a:pt x="78" y="1"/>
                      <a:pt x="38" y="3"/>
                    </a:cubicBezTo>
                    <a:cubicBezTo>
                      <a:pt x="13" y="4"/>
                      <a:pt x="4" y="5"/>
                      <a:pt x="3" y="8"/>
                    </a:cubicBezTo>
                    <a:cubicBezTo>
                      <a:pt x="2" y="9"/>
                      <a:pt x="0"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42" name="Freeform 552"/>
              <p:cNvSpPr>
                <a:spLocks/>
              </p:cNvSpPr>
              <p:nvPr/>
            </p:nvSpPr>
            <p:spPr bwMode="auto">
              <a:xfrm>
                <a:off x="4607" y="3072"/>
                <a:ext cx="197" cy="32"/>
              </a:xfrm>
              <a:custGeom>
                <a:avLst/>
                <a:gdLst>
                  <a:gd name="T0" fmla="*/ 92 w 79"/>
                  <a:gd name="T1" fmla="*/ 0 h 12"/>
                  <a:gd name="T2" fmla="*/ 0 w 79"/>
                  <a:gd name="T3" fmla="*/ 115 h 12"/>
                  <a:gd name="T4" fmla="*/ 92 w 79"/>
                  <a:gd name="T5" fmla="*/ 227 h 12"/>
                  <a:gd name="T6" fmla="*/ 1224 w 79"/>
                  <a:gd name="T7" fmla="*/ 227 h 12"/>
                  <a:gd name="T8" fmla="*/ 1194 w 79"/>
                  <a:gd name="T9" fmla="*/ 115 h 12"/>
                  <a:gd name="T10" fmla="*/ 1224 w 79"/>
                  <a:gd name="T11" fmla="*/ 0 h 12"/>
                  <a:gd name="T12" fmla="*/ 92 w 79"/>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2">
                    <a:moveTo>
                      <a:pt x="6" y="0"/>
                    </a:moveTo>
                    <a:cubicBezTo>
                      <a:pt x="3" y="0"/>
                      <a:pt x="0" y="3"/>
                      <a:pt x="0" y="6"/>
                    </a:cubicBezTo>
                    <a:cubicBezTo>
                      <a:pt x="0" y="10"/>
                      <a:pt x="3" y="12"/>
                      <a:pt x="6" y="12"/>
                    </a:cubicBezTo>
                    <a:cubicBezTo>
                      <a:pt x="79" y="12"/>
                      <a:pt x="79" y="12"/>
                      <a:pt x="79" y="12"/>
                    </a:cubicBezTo>
                    <a:cubicBezTo>
                      <a:pt x="77" y="6"/>
                      <a:pt x="77" y="6"/>
                      <a:pt x="77" y="6"/>
                    </a:cubicBezTo>
                    <a:cubicBezTo>
                      <a:pt x="79" y="0"/>
                      <a:pt x="79" y="0"/>
                      <a:pt x="79" y="0"/>
                    </a:cubicBezTo>
                    <a:lnTo>
                      <a:pt x="6" y="0"/>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343" name="Freeform 553"/>
              <p:cNvSpPr>
                <a:spLocks/>
              </p:cNvSpPr>
              <p:nvPr/>
            </p:nvSpPr>
            <p:spPr bwMode="auto">
              <a:xfrm>
                <a:off x="4754" y="3005"/>
                <a:ext cx="118" cy="32"/>
              </a:xfrm>
              <a:custGeom>
                <a:avLst/>
                <a:gdLst>
                  <a:gd name="T0" fmla="*/ 188 w 47"/>
                  <a:gd name="T1" fmla="*/ 0 h 12"/>
                  <a:gd name="T2" fmla="*/ 0 w 47"/>
                  <a:gd name="T3" fmla="*/ 227 h 12"/>
                  <a:gd name="T4" fmla="*/ 743 w 47"/>
                  <a:gd name="T5" fmla="*/ 227 h 12"/>
                  <a:gd name="T6" fmla="*/ 713 w 47"/>
                  <a:gd name="T7" fmla="*/ 115 h 12"/>
                  <a:gd name="T8" fmla="*/ 743 w 47"/>
                  <a:gd name="T9" fmla="*/ 0 h 12"/>
                  <a:gd name="T10" fmla="*/ 188 w 47"/>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12">
                    <a:moveTo>
                      <a:pt x="12" y="0"/>
                    </a:moveTo>
                    <a:cubicBezTo>
                      <a:pt x="7" y="4"/>
                      <a:pt x="3" y="8"/>
                      <a:pt x="0" y="12"/>
                    </a:cubicBezTo>
                    <a:cubicBezTo>
                      <a:pt x="47" y="12"/>
                      <a:pt x="47" y="12"/>
                      <a:pt x="47" y="12"/>
                    </a:cubicBezTo>
                    <a:cubicBezTo>
                      <a:pt x="45" y="6"/>
                      <a:pt x="45" y="6"/>
                      <a:pt x="45" y="6"/>
                    </a:cubicBezTo>
                    <a:cubicBezTo>
                      <a:pt x="47" y="0"/>
                      <a:pt x="47" y="0"/>
                      <a:pt x="47" y="0"/>
                    </a:cubicBezTo>
                    <a:lnTo>
                      <a:pt x="12" y="0"/>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344" name="Freeform 554"/>
              <p:cNvSpPr>
                <a:spLocks/>
              </p:cNvSpPr>
              <p:nvPr/>
            </p:nvSpPr>
            <p:spPr bwMode="auto">
              <a:xfrm>
                <a:off x="4469" y="2547"/>
                <a:ext cx="273" cy="173"/>
              </a:xfrm>
              <a:custGeom>
                <a:avLst/>
                <a:gdLst>
                  <a:gd name="T0" fmla="*/ 208 w 109"/>
                  <a:gd name="T1" fmla="*/ 35 h 65"/>
                  <a:gd name="T2" fmla="*/ 771 w 109"/>
                  <a:gd name="T3" fmla="*/ 511 h 65"/>
                  <a:gd name="T4" fmla="*/ 564 w 109"/>
                  <a:gd name="T5" fmla="*/ 602 h 65"/>
                  <a:gd name="T6" fmla="*/ 879 w 109"/>
                  <a:gd name="T7" fmla="*/ 942 h 65"/>
                  <a:gd name="T8" fmla="*/ 1713 w 109"/>
                  <a:gd name="T9" fmla="*/ 977 h 65"/>
                  <a:gd name="T10" fmla="*/ 1192 w 109"/>
                  <a:gd name="T11" fmla="*/ 1057 h 65"/>
                  <a:gd name="T12" fmla="*/ 1097 w 109"/>
                  <a:gd name="T13" fmla="*/ 1224 h 65"/>
                  <a:gd name="T14" fmla="*/ 741 w 109"/>
                  <a:gd name="T15" fmla="*/ 1019 h 65"/>
                  <a:gd name="T16" fmla="*/ 376 w 109"/>
                  <a:gd name="T17" fmla="*/ 793 h 65"/>
                  <a:gd name="T18" fmla="*/ 125 w 109"/>
                  <a:gd name="T19" fmla="*/ 474 h 65"/>
                  <a:gd name="T20" fmla="*/ 158 w 109"/>
                  <a:gd name="T21" fmla="*/ 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 h="65">
                    <a:moveTo>
                      <a:pt x="13" y="2"/>
                    </a:moveTo>
                    <a:cubicBezTo>
                      <a:pt x="11" y="21"/>
                      <a:pt x="38" y="23"/>
                      <a:pt x="49" y="27"/>
                    </a:cubicBezTo>
                    <a:cubicBezTo>
                      <a:pt x="47" y="31"/>
                      <a:pt x="38" y="27"/>
                      <a:pt x="36" y="32"/>
                    </a:cubicBezTo>
                    <a:cubicBezTo>
                      <a:pt x="34" y="37"/>
                      <a:pt x="49" y="50"/>
                      <a:pt x="56" y="50"/>
                    </a:cubicBezTo>
                    <a:cubicBezTo>
                      <a:pt x="64" y="50"/>
                      <a:pt x="101" y="50"/>
                      <a:pt x="109" y="52"/>
                    </a:cubicBezTo>
                    <a:cubicBezTo>
                      <a:pt x="106" y="52"/>
                      <a:pt x="79" y="54"/>
                      <a:pt x="76" y="56"/>
                    </a:cubicBezTo>
                    <a:cubicBezTo>
                      <a:pt x="73" y="59"/>
                      <a:pt x="69" y="62"/>
                      <a:pt x="70" y="65"/>
                    </a:cubicBezTo>
                    <a:cubicBezTo>
                      <a:pt x="62" y="64"/>
                      <a:pt x="55" y="58"/>
                      <a:pt x="47" y="54"/>
                    </a:cubicBezTo>
                    <a:cubicBezTo>
                      <a:pt x="40" y="51"/>
                      <a:pt x="31" y="46"/>
                      <a:pt x="24" y="42"/>
                    </a:cubicBezTo>
                    <a:cubicBezTo>
                      <a:pt x="18" y="37"/>
                      <a:pt x="12" y="31"/>
                      <a:pt x="8" y="25"/>
                    </a:cubicBezTo>
                    <a:cubicBezTo>
                      <a:pt x="4" y="20"/>
                      <a:pt x="0" y="10"/>
                      <a:pt x="10" y="0"/>
                    </a:cubicBezTo>
                  </a:path>
                </a:pathLst>
              </a:custGeom>
              <a:solidFill>
                <a:srgbClr val="0091D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45" name="Freeform 555"/>
              <p:cNvSpPr>
                <a:spLocks/>
              </p:cNvSpPr>
              <p:nvPr/>
            </p:nvSpPr>
            <p:spPr bwMode="auto">
              <a:xfrm>
                <a:off x="4632" y="2712"/>
                <a:ext cx="222" cy="61"/>
              </a:xfrm>
              <a:custGeom>
                <a:avLst/>
                <a:gdLst>
                  <a:gd name="T0" fmla="*/ 0 w 89"/>
                  <a:gd name="T1" fmla="*/ 34 h 23"/>
                  <a:gd name="T2" fmla="*/ 871 w 89"/>
                  <a:gd name="T3" fmla="*/ 430 h 23"/>
                  <a:gd name="T4" fmla="*/ 1382 w 89"/>
                  <a:gd name="T5" fmla="*/ 408 h 23"/>
                  <a:gd name="T6" fmla="*/ 716 w 89"/>
                  <a:gd name="T7" fmla="*/ 260 h 23"/>
                  <a:gd name="T8" fmla="*/ 634 w 89"/>
                  <a:gd name="T9" fmla="*/ 133 h 23"/>
                  <a:gd name="T10" fmla="*/ 92 w 89"/>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23">
                    <a:moveTo>
                      <a:pt x="0" y="2"/>
                    </a:moveTo>
                    <a:cubicBezTo>
                      <a:pt x="9" y="6"/>
                      <a:pt x="56" y="23"/>
                      <a:pt x="56" y="23"/>
                    </a:cubicBezTo>
                    <a:cubicBezTo>
                      <a:pt x="89" y="22"/>
                      <a:pt x="89" y="22"/>
                      <a:pt x="89" y="22"/>
                    </a:cubicBezTo>
                    <a:cubicBezTo>
                      <a:pt x="46" y="14"/>
                      <a:pt x="46" y="14"/>
                      <a:pt x="46" y="14"/>
                    </a:cubicBezTo>
                    <a:cubicBezTo>
                      <a:pt x="41" y="7"/>
                      <a:pt x="41" y="7"/>
                      <a:pt x="41" y="7"/>
                    </a:cubicBezTo>
                    <a:cubicBezTo>
                      <a:pt x="41" y="7"/>
                      <a:pt x="17" y="9"/>
                      <a:pt x="6" y="0"/>
                    </a:cubicBezTo>
                  </a:path>
                </a:pathLst>
              </a:custGeom>
              <a:solidFill>
                <a:srgbClr val="0091D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46" name="Freeform 556"/>
              <p:cNvSpPr>
                <a:spLocks/>
              </p:cNvSpPr>
              <p:nvPr/>
            </p:nvSpPr>
            <p:spPr bwMode="auto">
              <a:xfrm>
                <a:off x="4967" y="2805"/>
                <a:ext cx="73" cy="67"/>
              </a:xfrm>
              <a:custGeom>
                <a:avLst/>
                <a:gdLst>
                  <a:gd name="T0" fmla="*/ 0 w 29"/>
                  <a:gd name="T1" fmla="*/ 308 h 25"/>
                  <a:gd name="T2" fmla="*/ 242 w 29"/>
                  <a:gd name="T3" fmla="*/ 445 h 25"/>
                  <a:gd name="T4" fmla="*/ 413 w 29"/>
                  <a:gd name="T5" fmla="*/ 150 h 25"/>
                  <a:gd name="T6" fmla="*/ 146 w 29"/>
                  <a:gd name="T7" fmla="*/ 33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6"/>
                    </a:moveTo>
                    <a:cubicBezTo>
                      <a:pt x="2" y="17"/>
                      <a:pt x="14" y="22"/>
                      <a:pt x="15" y="23"/>
                    </a:cubicBezTo>
                    <a:cubicBezTo>
                      <a:pt x="16" y="25"/>
                      <a:pt x="29" y="17"/>
                      <a:pt x="26" y="8"/>
                    </a:cubicBezTo>
                    <a:cubicBezTo>
                      <a:pt x="24" y="0"/>
                      <a:pt x="22" y="20"/>
                      <a:pt x="9" y="17"/>
                    </a:cubicBezTo>
                  </a:path>
                </a:pathLst>
              </a:custGeom>
              <a:solidFill>
                <a:srgbClr val="0091D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47" name="Freeform 557"/>
              <p:cNvSpPr>
                <a:spLocks/>
              </p:cNvSpPr>
              <p:nvPr/>
            </p:nvSpPr>
            <p:spPr bwMode="auto">
              <a:xfrm>
                <a:off x="4587" y="2653"/>
                <a:ext cx="42" cy="30"/>
              </a:xfrm>
              <a:custGeom>
                <a:avLst/>
                <a:gdLst>
                  <a:gd name="T0" fmla="*/ 30 w 17"/>
                  <a:gd name="T1" fmla="*/ 202 h 11"/>
                  <a:gd name="T2" fmla="*/ 153 w 17"/>
                  <a:gd name="T3" fmla="*/ 185 h 11"/>
                  <a:gd name="T4" fmla="*/ 212 w 17"/>
                  <a:gd name="T5" fmla="*/ 0 h 11"/>
                  <a:gd name="T6" fmla="*/ 0 w 17"/>
                  <a:gd name="T7" fmla="*/ 142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1">
                    <a:moveTo>
                      <a:pt x="2" y="10"/>
                    </a:moveTo>
                    <a:cubicBezTo>
                      <a:pt x="4" y="11"/>
                      <a:pt x="8" y="11"/>
                      <a:pt x="10" y="9"/>
                    </a:cubicBezTo>
                    <a:cubicBezTo>
                      <a:pt x="13" y="8"/>
                      <a:pt x="17" y="3"/>
                      <a:pt x="14" y="0"/>
                    </a:cubicBezTo>
                    <a:cubicBezTo>
                      <a:pt x="12" y="7"/>
                      <a:pt x="5" y="7"/>
                      <a:pt x="0" y="7"/>
                    </a:cubicBezTo>
                  </a:path>
                </a:pathLst>
              </a:custGeom>
              <a:solidFill>
                <a:srgbClr val="0091D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48" name="Freeform 558"/>
              <p:cNvSpPr>
                <a:spLocks/>
              </p:cNvSpPr>
              <p:nvPr/>
            </p:nvSpPr>
            <p:spPr bwMode="auto">
              <a:xfrm>
                <a:off x="4729" y="2707"/>
                <a:ext cx="13" cy="40"/>
              </a:xfrm>
              <a:custGeom>
                <a:avLst/>
                <a:gdLst>
                  <a:gd name="T0" fmla="*/ 34 w 5"/>
                  <a:gd name="T1" fmla="*/ 0 h 15"/>
                  <a:gd name="T2" fmla="*/ 0 w 5"/>
                  <a:gd name="T3" fmla="*/ 285 h 15"/>
                  <a:gd name="T4" fmla="*/ 0 60000 65536"/>
                  <a:gd name="T5" fmla="*/ 0 60000 65536"/>
                </a:gdLst>
                <a:ahLst/>
                <a:cxnLst>
                  <a:cxn ang="T4">
                    <a:pos x="T0" y="T1"/>
                  </a:cxn>
                  <a:cxn ang="T5">
                    <a:pos x="T2" y="T3"/>
                  </a:cxn>
                </a:cxnLst>
                <a:rect l="0" t="0" r="r" b="b"/>
                <a:pathLst>
                  <a:path w="5" h="15">
                    <a:moveTo>
                      <a:pt x="2" y="0"/>
                    </a:moveTo>
                    <a:cubicBezTo>
                      <a:pt x="5" y="6"/>
                      <a:pt x="5" y="12"/>
                      <a:pt x="0" y="15"/>
                    </a:cubicBezTo>
                  </a:path>
                </a:pathLst>
              </a:custGeom>
              <a:solidFill>
                <a:srgbClr val="0091D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49" name="Freeform 559"/>
              <p:cNvSpPr>
                <a:spLocks/>
              </p:cNvSpPr>
              <p:nvPr/>
            </p:nvSpPr>
            <p:spPr bwMode="auto">
              <a:xfrm>
                <a:off x="4844" y="2779"/>
                <a:ext cx="60" cy="32"/>
              </a:xfrm>
              <a:custGeom>
                <a:avLst/>
                <a:gdLst>
                  <a:gd name="T0" fmla="*/ 0 w 24"/>
                  <a:gd name="T1" fmla="*/ 171 h 12"/>
                  <a:gd name="T2" fmla="*/ 238 w 24"/>
                  <a:gd name="T3" fmla="*/ 227 h 12"/>
                  <a:gd name="T4" fmla="*/ 345 w 24"/>
                  <a:gd name="T5" fmla="*/ 171 h 12"/>
                  <a:gd name="T6" fmla="*/ 345 w 24"/>
                  <a:gd name="T7" fmla="*/ 0 h 12"/>
                  <a:gd name="T8" fmla="*/ 270 w 24"/>
                  <a:gd name="T9" fmla="*/ 115 h 12"/>
                  <a:gd name="T10" fmla="*/ 188 w 24"/>
                  <a:gd name="T11" fmla="*/ 136 h 12"/>
                  <a:gd name="T12" fmla="*/ 83 w 24"/>
                  <a:gd name="T13" fmla="*/ 136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2">
                    <a:moveTo>
                      <a:pt x="0" y="9"/>
                    </a:moveTo>
                    <a:cubicBezTo>
                      <a:pt x="5" y="10"/>
                      <a:pt x="10" y="12"/>
                      <a:pt x="15" y="12"/>
                    </a:cubicBezTo>
                    <a:cubicBezTo>
                      <a:pt x="18" y="12"/>
                      <a:pt x="21" y="12"/>
                      <a:pt x="22" y="9"/>
                    </a:cubicBezTo>
                    <a:cubicBezTo>
                      <a:pt x="24" y="7"/>
                      <a:pt x="24" y="2"/>
                      <a:pt x="22" y="0"/>
                    </a:cubicBezTo>
                    <a:cubicBezTo>
                      <a:pt x="20" y="2"/>
                      <a:pt x="21" y="5"/>
                      <a:pt x="17" y="6"/>
                    </a:cubicBezTo>
                    <a:cubicBezTo>
                      <a:pt x="16" y="7"/>
                      <a:pt x="14" y="7"/>
                      <a:pt x="12" y="7"/>
                    </a:cubicBezTo>
                    <a:cubicBezTo>
                      <a:pt x="10" y="7"/>
                      <a:pt x="7" y="7"/>
                      <a:pt x="5" y="7"/>
                    </a:cubicBezTo>
                  </a:path>
                </a:pathLst>
              </a:custGeom>
              <a:solidFill>
                <a:srgbClr val="0091D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50" name="Freeform 560"/>
              <p:cNvSpPr>
                <a:spLocks/>
              </p:cNvSpPr>
              <p:nvPr/>
            </p:nvSpPr>
            <p:spPr bwMode="auto">
              <a:xfrm>
                <a:off x="4612" y="2432"/>
                <a:ext cx="197" cy="35"/>
              </a:xfrm>
              <a:custGeom>
                <a:avLst/>
                <a:gdLst>
                  <a:gd name="T0" fmla="*/ 92 w 79"/>
                  <a:gd name="T1" fmla="*/ 0 h 13"/>
                  <a:gd name="T2" fmla="*/ 0 w 79"/>
                  <a:gd name="T3" fmla="*/ 116 h 13"/>
                  <a:gd name="T4" fmla="*/ 92 w 79"/>
                  <a:gd name="T5" fmla="*/ 253 h 13"/>
                  <a:gd name="T6" fmla="*/ 1224 w 79"/>
                  <a:gd name="T7" fmla="*/ 253 h 13"/>
                  <a:gd name="T8" fmla="*/ 1182 w 79"/>
                  <a:gd name="T9" fmla="*/ 137 h 13"/>
                  <a:gd name="T10" fmla="*/ 1224 w 79"/>
                  <a:gd name="T11" fmla="*/ 0 h 13"/>
                  <a:gd name="T12" fmla="*/ 92 w 79"/>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3">
                    <a:moveTo>
                      <a:pt x="6" y="0"/>
                    </a:moveTo>
                    <a:cubicBezTo>
                      <a:pt x="2" y="0"/>
                      <a:pt x="0" y="3"/>
                      <a:pt x="0" y="6"/>
                    </a:cubicBezTo>
                    <a:cubicBezTo>
                      <a:pt x="0" y="10"/>
                      <a:pt x="2" y="13"/>
                      <a:pt x="6" y="13"/>
                    </a:cubicBezTo>
                    <a:cubicBezTo>
                      <a:pt x="79" y="13"/>
                      <a:pt x="79" y="13"/>
                      <a:pt x="79" y="13"/>
                    </a:cubicBezTo>
                    <a:cubicBezTo>
                      <a:pt x="76" y="7"/>
                      <a:pt x="76" y="7"/>
                      <a:pt x="76" y="7"/>
                    </a:cubicBezTo>
                    <a:cubicBezTo>
                      <a:pt x="79" y="0"/>
                      <a:pt x="79" y="0"/>
                      <a:pt x="79" y="0"/>
                    </a:cubicBezTo>
                    <a:lnTo>
                      <a:pt x="6" y="0"/>
                    </a:lnTo>
                    <a:close/>
                  </a:path>
                </a:pathLst>
              </a:custGeom>
              <a:solidFill>
                <a:srgbClr val="1D2C8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51" name="Freeform 561"/>
              <p:cNvSpPr>
                <a:spLocks/>
              </p:cNvSpPr>
              <p:nvPr/>
            </p:nvSpPr>
            <p:spPr bwMode="auto">
              <a:xfrm>
                <a:off x="4486" y="2496"/>
                <a:ext cx="211" cy="32"/>
              </a:xfrm>
              <a:custGeom>
                <a:avLst/>
                <a:gdLst>
                  <a:gd name="T0" fmla="*/ 95 w 84"/>
                  <a:gd name="T1" fmla="*/ 0 h 12"/>
                  <a:gd name="T2" fmla="*/ 0 w 84"/>
                  <a:gd name="T3" fmla="*/ 115 h 12"/>
                  <a:gd name="T4" fmla="*/ 95 w 84"/>
                  <a:gd name="T5" fmla="*/ 227 h 12"/>
                  <a:gd name="T6" fmla="*/ 1331 w 84"/>
                  <a:gd name="T7" fmla="*/ 227 h 12"/>
                  <a:gd name="T8" fmla="*/ 1299 w 84"/>
                  <a:gd name="T9" fmla="*/ 115 h 12"/>
                  <a:gd name="T10" fmla="*/ 1331 w 84"/>
                  <a:gd name="T11" fmla="*/ 0 h 12"/>
                  <a:gd name="T12" fmla="*/ 95 w 8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4" h="12">
                    <a:moveTo>
                      <a:pt x="6" y="0"/>
                    </a:moveTo>
                    <a:cubicBezTo>
                      <a:pt x="3" y="0"/>
                      <a:pt x="0" y="3"/>
                      <a:pt x="0" y="6"/>
                    </a:cubicBezTo>
                    <a:cubicBezTo>
                      <a:pt x="0" y="10"/>
                      <a:pt x="3" y="12"/>
                      <a:pt x="6" y="12"/>
                    </a:cubicBezTo>
                    <a:cubicBezTo>
                      <a:pt x="84" y="12"/>
                      <a:pt x="84" y="12"/>
                      <a:pt x="84" y="12"/>
                    </a:cubicBezTo>
                    <a:cubicBezTo>
                      <a:pt x="82" y="6"/>
                      <a:pt x="82" y="6"/>
                      <a:pt x="82" y="6"/>
                    </a:cubicBezTo>
                    <a:cubicBezTo>
                      <a:pt x="84" y="0"/>
                      <a:pt x="84" y="0"/>
                      <a:pt x="84" y="0"/>
                    </a:cubicBezTo>
                    <a:lnTo>
                      <a:pt x="6" y="0"/>
                    </a:lnTo>
                    <a:close/>
                  </a:path>
                </a:pathLst>
              </a:custGeom>
              <a:solidFill>
                <a:srgbClr val="FFEC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52" name="Freeform 562"/>
              <p:cNvSpPr>
                <a:spLocks/>
              </p:cNvSpPr>
              <p:nvPr/>
            </p:nvSpPr>
            <p:spPr bwMode="auto">
              <a:xfrm>
                <a:off x="4486" y="2496"/>
                <a:ext cx="211" cy="32"/>
              </a:xfrm>
              <a:custGeom>
                <a:avLst/>
                <a:gdLst>
                  <a:gd name="T0" fmla="*/ 95 w 84"/>
                  <a:gd name="T1" fmla="*/ 0 h 12"/>
                  <a:gd name="T2" fmla="*/ 0 w 84"/>
                  <a:gd name="T3" fmla="*/ 115 h 12"/>
                  <a:gd name="T4" fmla="*/ 95 w 84"/>
                  <a:gd name="T5" fmla="*/ 227 h 12"/>
                  <a:gd name="T6" fmla="*/ 1331 w 84"/>
                  <a:gd name="T7" fmla="*/ 227 h 12"/>
                  <a:gd name="T8" fmla="*/ 1299 w 84"/>
                  <a:gd name="T9" fmla="*/ 115 h 12"/>
                  <a:gd name="T10" fmla="*/ 1331 w 84"/>
                  <a:gd name="T11" fmla="*/ 0 h 12"/>
                  <a:gd name="T12" fmla="*/ 95 w 8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4" h="12">
                    <a:moveTo>
                      <a:pt x="6" y="0"/>
                    </a:moveTo>
                    <a:cubicBezTo>
                      <a:pt x="3" y="0"/>
                      <a:pt x="0" y="3"/>
                      <a:pt x="0" y="6"/>
                    </a:cubicBezTo>
                    <a:cubicBezTo>
                      <a:pt x="0" y="10"/>
                      <a:pt x="3" y="12"/>
                      <a:pt x="6" y="12"/>
                    </a:cubicBezTo>
                    <a:cubicBezTo>
                      <a:pt x="84" y="12"/>
                      <a:pt x="84" y="12"/>
                      <a:pt x="84" y="12"/>
                    </a:cubicBezTo>
                    <a:cubicBezTo>
                      <a:pt x="82" y="6"/>
                      <a:pt x="82" y="6"/>
                      <a:pt x="82" y="6"/>
                    </a:cubicBezTo>
                    <a:cubicBezTo>
                      <a:pt x="84" y="0"/>
                      <a:pt x="84" y="0"/>
                      <a:pt x="84" y="0"/>
                    </a:cubicBezTo>
                    <a:lnTo>
                      <a:pt x="6" y="0"/>
                    </a:lnTo>
                    <a:close/>
                  </a:path>
                </a:pathLst>
              </a:custGeom>
              <a:solidFill>
                <a:srgbClr val="FE8002"/>
              </a:solidFill>
              <a:ln w="4763" cap="rnd">
                <a:solidFill>
                  <a:srgbClr val="000000"/>
                </a:solidFill>
                <a:prstDash val="solid"/>
                <a:round/>
                <a:headEnd/>
                <a:tailEnd/>
              </a:ln>
            </p:spPr>
            <p:txBody>
              <a:bodyPr/>
              <a:lstStyle/>
              <a:p>
                <a:endParaRPr lang="en-US" sz="1350"/>
              </a:p>
            </p:txBody>
          </p:sp>
          <p:sp>
            <p:nvSpPr>
              <p:cNvPr id="353" name="Freeform 563"/>
              <p:cNvSpPr>
                <a:spLocks/>
              </p:cNvSpPr>
              <p:nvPr/>
            </p:nvSpPr>
            <p:spPr bwMode="auto">
              <a:xfrm>
                <a:off x="4494" y="2563"/>
                <a:ext cx="120" cy="32"/>
              </a:xfrm>
              <a:custGeom>
                <a:avLst/>
                <a:gdLst>
                  <a:gd name="T0" fmla="*/ 95 w 48"/>
                  <a:gd name="T1" fmla="*/ 0 h 12"/>
                  <a:gd name="T2" fmla="*/ 0 w 48"/>
                  <a:gd name="T3" fmla="*/ 115 h 12"/>
                  <a:gd name="T4" fmla="*/ 95 w 48"/>
                  <a:gd name="T5" fmla="*/ 227 h 12"/>
                  <a:gd name="T6" fmla="*/ 750 w 48"/>
                  <a:gd name="T7" fmla="*/ 227 h 12"/>
                  <a:gd name="T8" fmla="*/ 708 w 48"/>
                  <a:gd name="T9" fmla="*/ 115 h 12"/>
                  <a:gd name="T10" fmla="*/ 750 w 48"/>
                  <a:gd name="T11" fmla="*/ 0 h 12"/>
                  <a:gd name="T12" fmla="*/ 95 w 48"/>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12">
                    <a:moveTo>
                      <a:pt x="6" y="0"/>
                    </a:moveTo>
                    <a:cubicBezTo>
                      <a:pt x="3" y="0"/>
                      <a:pt x="0" y="2"/>
                      <a:pt x="0" y="6"/>
                    </a:cubicBezTo>
                    <a:cubicBezTo>
                      <a:pt x="0" y="9"/>
                      <a:pt x="3" y="12"/>
                      <a:pt x="6" y="12"/>
                    </a:cubicBezTo>
                    <a:cubicBezTo>
                      <a:pt x="48" y="12"/>
                      <a:pt x="48" y="12"/>
                      <a:pt x="48" y="12"/>
                    </a:cubicBezTo>
                    <a:cubicBezTo>
                      <a:pt x="45" y="6"/>
                      <a:pt x="45" y="6"/>
                      <a:pt x="45" y="6"/>
                    </a:cubicBezTo>
                    <a:cubicBezTo>
                      <a:pt x="48" y="0"/>
                      <a:pt x="48" y="0"/>
                      <a:pt x="48" y="0"/>
                    </a:cubicBezTo>
                    <a:lnTo>
                      <a:pt x="6" y="0"/>
                    </a:lnTo>
                    <a:close/>
                  </a:path>
                </a:pathLst>
              </a:custGeom>
              <a:solidFill>
                <a:srgbClr val="1D2C8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54" name="Freeform 564"/>
              <p:cNvSpPr>
                <a:spLocks/>
              </p:cNvSpPr>
              <p:nvPr/>
            </p:nvSpPr>
            <p:spPr bwMode="auto">
              <a:xfrm>
                <a:off x="4757" y="2365"/>
                <a:ext cx="120" cy="35"/>
              </a:xfrm>
              <a:custGeom>
                <a:avLst/>
                <a:gdLst>
                  <a:gd name="T0" fmla="*/ 208 w 48"/>
                  <a:gd name="T1" fmla="*/ 0 h 13"/>
                  <a:gd name="T2" fmla="*/ 0 w 48"/>
                  <a:gd name="T3" fmla="*/ 253 h 13"/>
                  <a:gd name="T4" fmla="*/ 750 w 48"/>
                  <a:gd name="T5" fmla="*/ 253 h 13"/>
                  <a:gd name="T6" fmla="*/ 708 w 48"/>
                  <a:gd name="T7" fmla="*/ 137 h 13"/>
                  <a:gd name="T8" fmla="*/ 750 w 48"/>
                  <a:gd name="T9" fmla="*/ 0 h 13"/>
                  <a:gd name="T10" fmla="*/ 208 w 48"/>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3">
                    <a:moveTo>
                      <a:pt x="13" y="0"/>
                    </a:moveTo>
                    <a:cubicBezTo>
                      <a:pt x="7" y="4"/>
                      <a:pt x="3" y="8"/>
                      <a:pt x="0" y="13"/>
                    </a:cubicBezTo>
                    <a:cubicBezTo>
                      <a:pt x="48" y="13"/>
                      <a:pt x="48" y="13"/>
                      <a:pt x="48" y="13"/>
                    </a:cubicBezTo>
                    <a:cubicBezTo>
                      <a:pt x="45" y="7"/>
                      <a:pt x="45" y="7"/>
                      <a:pt x="45" y="7"/>
                    </a:cubicBezTo>
                    <a:cubicBezTo>
                      <a:pt x="48" y="0"/>
                      <a:pt x="48" y="0"/>
                      <a:pt x="48" y="0"/>
                    </a:cubicBezTo>
                    <a:lnTo>
                      <a:pt x="13" y="0"/>
                    </a:lnTo>
                    <a:close/>
                  </a:path>
                </a:pathLst>
              </a:custGeom>
              <a:solidFill>
                <a:srgbClr val="FE800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55" name="Freeform 565"/>
              <p:cNvSpPr>
                <a:spLocks/>
              </p:cNvSpPr>
              <p:nvPr/>
            </p:nvSpPr>
            <p:spPr bwMode="auto">
              <a:xfrm>
                <a:off x="4486" y="2501"/>
                <a:ext cx="201" cy="24"/>
              </a:xfrm>
              <a:custGeom>
                <a:avLst/>
                <a:gdLst>
                  <a:gd name="T0" fmla="*/ 95 w 80"/>
                  <a:gd name="T1" fmla="*/ 0 h 9"/>
                  <a:gd name="T2" fmla="*/ 1236 w 80"/>
                  <a:gd name="T3" fmla="*/ 0 h 9"/>
                  <a:gd name="T4" fmla="*/ 638 w 80"/>
                  <a:gd name="T5" fmla="*/ 56 h 9"/>
                  <a:gd name="T6" fmla="*/ 50 w 80"/>
                  <a:gd name="T7" fmla="*/ 136 h 9"/>
                  <a:gd name="T8" fmla="*/ 95 w 80"/>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9">
                    <a:moveTo>
                      <a:pt x="6" y="0"/>
                    </a:moveTo>
                    <a:cubicBezTo>
                      <a:pt x="78" y="0"/>
                      <a:pt x="78" y="0"/>
                      <a:pt x="78" y="0"/>
                    </a:cubicBezTo>
                    <a:cubicBezTo>
                      <a:pt x="72" y="0"/>
                      <a:pt x="80" y="2"/>
                      <a:pt x="40" y="3"/>
                    </a:cubicBezTo>
                    <a:cubicBezTo>
                      <a:pt x="15" y="4"/>
                      <a:pt x="4"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56" name="Freeform 566"/>
              <p:cNvSpPr>
                <a:spLocks/>
              </p:cNvSpPr>
              <p:nvPr/>
            </p:nvSpPr>
            <p:spPr bwMode="auto">
              <a:xfrm>
                <a:off x="4612" y="2435"/>
                <a:ext cx="197" cy="26"/>
              </a:xfrm>
              <a:custGeom>
                <a:avLst/>
                <a:gdLst>
                  <a:gd name="T0" fmla="*/ 92 w 79"/>
                  <a:gd name="T1" fmla="*/ 21 h 10"/>
                  <a:gd name="T2" fmla="*/ 1224 w 79"/>
                  <a:gd name="T3" fmla="*/ 21 h 10"/>
                  <a:gd name="T4" fmla="*/ 591 w 79"/>
                  <a:gd name="T5" fmla="*/ 55 h 10"/>
                  <a:gd name="T6" fmla="*/ 42 w 79"/>
                  <a:gd name="T7" fmla="*/ 143 h 10"/>
                  <a:gd name="T8" fmla="*/ 92 w 79"/>
                  <a:gd name="T9" fmla="*/ 21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10">
                    <a:moveTo>
                      <a:pt x="6" y="1"/>
                    </a:moveTo>
                    <a:cubicBezTo>
                      <a:pt x="79" y="1"/>
                      <a:pt x="79" y="1"/>
                      <a:pt x="79" y="1"/>
                    </a:cubicBezTo>
                    <a:cubicBezTo>
                      <a:pt x="73" y="0"/>
                      <a:pt x="77" y="1"/>
                      <a:pt x="38" y="3"/>
                    </a:cubicBezTo>
                    <a:cubicBezTo>
                      <a:pt x="13" y="4"/>
                      <a:pt x="3" y="6"/>
                      <a:pt x="3" y="8"/>
                    </a:cubicBezTo>
                    <a:cubicBezTo>
                      <a:pt x="1" y="10"/>
                      <a:pt x="0" y="1"/>
                      <a:pt x="6"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57" name="Freeform 567"/>
              <p:cNvSpPr>
                <a:spLocks/>
              </p:cNvSpPr>
              <p:nvPr/>
            </p:nvSpPr>
            <p:spPr bwMode="auto">
              <a:xfrm>
                <a:off x="4494" y="2565"/>
                <a:ext cx="108" cy="24"/>
              </a:xfrm>
              <a:custGeom>
                <a:avLst/>
                <a:gdLst>
                  <a:gd name="T0" fmla="*/ 113 w 43"/>
                  <a:gd name="T1" fmla="*/ 0 h 9"/>
                  <a:gd name="T2" fmla="*/ 681 w 43"/>
                  <a:gd name="T3" fmla="*/ 0 h 9"/>
                  <a:gd name="T4" fmla="*/ 63 w 43"/>
                  <a:gd name="T5" fmla="*/ 149 h 9"/>
                  <a:gd name="T6" fmla="*/ 113 w 43"/>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9">
                    <a:moveTo>
                      <a:pt x="7" y="0"/>
                    </a:moveTo>
                    <a:cubicBezTo>
                      <a:pt x="43" y="0"/>
                      <a:pt x="43" y="0"/>
                      <a:pt x="43" y="0"/>
                    </a:cubicBezTo>
                    <a:cubicBezTo>
                      <a:pt x="37" y="0"/>
                      <a:pt x="4" y="2"/>
                      <a:pt x="4" y="8"/>
                    </a:cubicBezTo>
                    <a:cubicBezTo>
                      <a:pt x="2" y="9"/>
                      <a:pt x="0"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58" name="Freeform 568"/>
              <p:cNvSpPr>
                <a:spLocks/>
              </p:cNvSpPr>
              <p:nvPr/>
            </p:nvSpPr>
            <p:spPr bwMode="auto">
              <a:xfrm>
                <a:off x="4612" y="2432"/>
                <a:ext cx="197" cy="35"/>
              </a:xfrm>
              <a:custGeom>
                <a:avLst/>
                <a:gdLst>
                  <a:gd name="T0" fmla="*/ 92 w 79"/>
                  <a:gd name="T1" fmla="*/ 0 h 13"/>
                  <a:gd name="T2" fmla="*/ 0 w 79"/>
                  <a:gd name="T3" fmla="*/ 116 h 13"/>
                  <a:gd name="T4" fmla="*/ 92 w 79"/>
                  <a:gd name="T5" fmla="*/ 253 h 13"/>
                  <a:gd name="T6" fmla="*/ 1224 w 79"/>
                  <a:gd name="T7" fmla="*/ 253 h 13"/>
                  <a:gd name="T8" fmla="*/ 1182 w 79"/>
                  <a:gd name="T9" fmla="*/ 137 h 13"/>
                  <a:gd name="T10" fmla="*/ 1224 w 79"/>
                  <a:gd name="T11" fmla="*/ 0 h 13"/>
                  <a:gd name="T12" fmla="*/ 92 w 79"/>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3">
                    <a:moveTo>
                      <a:pt x="6" y="0"/>
                    </a:moveTo>
                    <a:cubicBezTo>
                      <a:pt x="2" y="0"/>
                      <a:pt x="0" y="3"/>
                      <a:pt x="0" y="6"/>
                    </a:cubicBezTo>
                    <a:cubicBezTo>
                      <a:pt x="0" y="10"/>
                      <a:pt x="2" y="13"/>
                      <a:pt x="6" y="13"/>
                    </a:cubicBezTo>
                    <a:cubicBezTo>
                      <a:pt x="79" y="13"/>
                      <a:pt x="79" y="13"/>
                      <a:pt x="79" y="13"/>
                    </a:cubicBezTo>
                    <a:cubicBezTo>
                      <a:pt x="76" y="7"/>
                      <a:pt x="76" y="7"/>
                      <a:pt x="76" y="7"/>
                    </a:cubicBezTo>
                    <a:cubicBezTo>
                      <a:pt x="79" y="0"/>
                      <a:pt x="79" y="0"/>
                      <a:pt x="79" y="0"/>
                    </a:cubicBezTo>
                    <a:lnTo>
                      <a:pt x="6" y="0"/>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359" name="Freeform 569"/>
              <p:cNvSpPr>
                <a:spLocks/>
              </p:cNvSpPr>
              <p:nvPr/>
            </p:nvSpPr>
            <p:spPr bwMode="auto">
              <a:xfrm>
                <a:off x="4757" y="2365"/>
                <a:ext cx="120" cy="35"/>
              </a:xfrm>
              <a:custGeom>
                <a:avLst/>
                <a:gdLst>
                  <a:gd name="T0" fmla="*/ 208 w 48"/>
                  <a:gd name="T1" fmla="*/ 0 h 13"/>
                  <a:gd name="T2" fmla="*/ 0 w 48"/>
                  <a:gd name="T3" fmla="*/ 253 h 13"/>
                  <a:gd name="T4" fmla="*/ 750 w 48"/>
                  <a:gd name="T5" fmla="*/ 253 h 13"/>
                  <a:gd name="T6" fmla="*/ 708 w 48"/>
                  <a:gd name="T7" fmla="*/ 137 h 13"/>
                  <a:gd name="T8" fmla="*/ 750 w 48"/>
                  <a:gd name="T9" fmla="*/ 0 h 13"/>
                  <a:gd name="T10" fmla="*/ 208 w 48"/>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3">
                    <a:moveTo>
                      <a:pt x="13" y="0"/>
                    </a:moveTo>
                    <a:cubicBezTo>
                      <a:pt x="7" y="4"/>
                      <a:pt x="3" y="8"/>
                      <a:pt x="0" y="13"/>
                    </a:cubicBezTo>
                    <a:cubicBezTo>
                      <a:pt x="48" y="13"/>
                      <a:pt x="48" y="13"/>
                      <a:pt x="48" y="13"/>
                    </a:cubicBezTo>
                    <a:cubicBezTo>
                      <a:pt x="45" y="7"/>
                      <a:pt x="45" y="7"/>
                      <a:pt x="45" y="7"/>
                    </a:cubicBezTo>
                    <a:cubicBezTo>
                      <a:pt x="48" y="0"/>
                      <a:pt x="48" y="0"/>
                      <a:pt x="48" y="0"/>
                    </a:cubicBezTo>
                    <a:lnTo>
                      <a:pt x="13" y="0"/>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360" name="Freeform 570"/>
              <p:cNvSpPr>
                <a:spLocks/>
              </p:cNvSpPr>
              <p:nvPr/>
            </p:nvSpPr>
            <p:spPr bwMode="auto">
              <a:xfrm>
                <a:off x="4494" y="2563"/>
                <a:ext cx="120" cy="32"/>
              </a:xfrm>
              <a:custGeom>
                <a:avLst/>
                <a:gdLst>
                  <a:gd name="T0" fmla="*/ 95 w 48"/>
                  <a:gd name="T1" fmla="*/ 0 h 12"/>
                  <a:gd name="T2" fmla="*/ 0 w 48"/>
                  <a:gd name="T3" fmla="*/ 115 h 12"/>
                  <a:gd name="T4" fmla="*/ 95 w 48"/>
                  <a:gd name="T5" fmla="*/ 227 h 12"/>
                  <a:gd name="T6" fmla="*/ 750 w 48"/>
                  <a:gd name="T7" fmla="*/ 227 h 12"/>
                  <a:gd name="T8" fmla="*/ 708 w 48"/>
                  <a:gd name="T9" fmla="*/ 115 h 12"/>
                  <a:gd name="T10" fmla="*/ 750 w 48"/>
                  <a:gd name="T11" fmla="*/ 0 h 12"/>
                  <a:gd name="T12" fmla="*/ 95 w 48"/>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12">
                    <a:moveTo>
                      <a:pt x="6" y="0"/>
                    </a:moveTo>
                    <a:cubicBezTo>
                      <a:pt x="3" y="0"/>
                      <a:pt x="0" y="2"/>
                      <a:pt x="0" y="6"/>
                    </a:cubicBezTo>
                    <a:cubicBezTo>
                      <a:pt x="0" y="9"/>
                      <a:pt x="3" y="12"/>
                      <a:pt x="6" y="12"/>
                    </a:cubicBezTo>
                    <a:cubicBezTo>
                      <a:pt x="48" y="12"/>
                      <a:pt x="48" y="12"/>
                      <a:pt x="48" y="12"/>
                    </a:cubicBezTo>
                    <a:cubicBezTo>
                      <a:pt x="45" y="6"/>
                      <a:pt x="45" y="6"/>
                      <a:pt x="45" y="6"/>
                    </a:cubicBezTo>
                    <a:cubicBezTo>
                      <a:pt x="48" y="0"/>
                      <a:pt x="48" y="0"/>
                      <a:pt x="48" y="0"/>
                    </a:cubicBezTo>
                    <a:lnTo>
                      <a:pt x="6" y="0"/>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361" name="Freeform 571"/>
              <p:cNvSpPr>
                <a:spLocks/>
              </p:cNvSpPr>
              <p:nvPr/>
            </p:nvSpPr>
            <p:spPr bwMode="auto">
              <a:xfrm>
                <a:off x="4479" y="2637"/>
                <a:ext cx="140" cy="32"/>
              </a:xfrm>
              <a:custGeom>
                <a:avLst/>
                <a:gdLst>
                  <a:gd name="T0" fmla="*/ 783 w 56"/>
                  <a:gd name="T1" fmla="*/ 0 h 12"/>
                  <a:gd name="T2" fmla="*/ 875 w 56"/>
                  <a:gd name="T3" fmla="*/ 115 h 12"/>
                  <a:gd name="T4" fmla="*/ 783 w 56"/>
                  <a:gd name="T5" fmla="*/ 227 h 12"/>
                  <a:gd name="T6" fmla="*/ 0 w 56"/>
                  <a:gd name="T7" fmla="*/ 227 h 12"/>
                  <a:gd name="T8" fmla="*/ 63 w 56"/>
                  <a:gd name="T9" fmla="*/ 115 h 12"/>
                  <a:gd name="T10" fmla="*/ 0 w 56"/>
                  <a:gd name="T11" fmla="*/ 0 h 12"/>
                  <a:gd name="T12" fmla="*/ 783 w 5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12">
                    <a:moveTo>
                      <a:pt x="50" y="0"/>
                    </a:moveTo>
                    <a:cubicBezTo>
                      <a:pt x="53" y="0"/>
                      <a:pt x="56" y="2"/>
                      <a:pt x="56" y="6"/>
                    </a:cubicBezTo>
                    <a:cubicBezTo>
                      <a:pt x="56" y="9"/>
                      <a:pt x="53" y="12"/>
                      <a:pt x="50" y="12"/>
                    </a:cubicBezTo>
                    <a:cubicBezTo>
                      <a:pt x="0" y="12"/>
                      <a:pt x="0" y="12"/>
                      <a:pt x="0" y="12"/>
                    </a:cubicBezTo>
                    <a:cubicBezTo>
                      <a:pt x="4" y="6"/>
                      <a:pt x="4" y="6"/>
                      <a:pt x="4" y="6"/>
                    </a:cubicBezTo>
                    <a:cubicBezTo>
                      <a:pt x="0" y="0"/>
                      <a:pt x="0" y="0"/>
                      <a:pt x="0" y="0"/>
                    </a:cubicBezTo>
                    <a:lnTo>
                      <a:pt x="50" y="0"/>
                    </a:lnTo>
                    <a:close/>
                  </a:path>
                </a:pathLst>
              </a:custGeom>
              <a:solidFill>
                <a:srgbClr val="1DB8D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62" name="Freeform 572"/>
              <p:cNvSpPr>
                <a:spLocks/>
              </p:cNvSpPr>
              <p:nvPr/>
            </p:nvSpPr>
            <p:spPr bwMode="auto">
              <a:xfrm>
                <a:off x="4479" y="2637"/>
                <a:ext cx="140" cy="32"/>
              </a:xfrm>
              <a:custGeom>
                <a:avLst/>
                <a:gdLst>
                  <a:gd name="T0" fmla="*/ 783 w 56"/>
                  <a:gd name="T1" fmla="*/ 0 h 12"/>
                  <a:gd name="T2" fmla="*/ 875 w 56"/>
                  <a:gd name="T3" fmla="*/ 115 h 12"/>
                  <a:gd name="T4" fmla="*/ 783 w 56"/>
                  <a:gd name="T5" fmla="*/ 227 h 12"/>
                  <a:gd name="T6" fmla="*/ 0 w 56"/>
                  <a:gd name="T7" fmla="*/ 227 h 12"/>
                  <a:gd name="T8" fmla="*/ 63 w 56"/>
                  <a:gd name="T9" fmla="*/ 115 h 12"/>
                  <a:gd name="T10" fmla="*/ 0 w 56"/>
                  <a:gd name="T11" fmla="*/ 0 h 12"/>
                  <a:gd name="T12" fmla="*/ 783 w 5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12">
                    <a:moveTo>
                      <a:pt x="50" y="0"/>
                    </a:moveTo>
                    <a:cubicBezTo>
                      <a:pt x="53" y="0"/>
                      <a:pt x="56" y="2"/>
                      <a:pt x="56" y="6"/>
                    </a:cubicBezTo>
                    <a:cubicBezTo>
                      <a:pt x="56" y="9"/>
                      <a:pt x="53" y="12"/>
                      <a:pt x="50" y="12"/>
                    </a:cubicBezTo>
                    <a:cubicBezTo>
                      <a:pt x="0" y="12"/>
                      <a:pt x="0" y="12"/>
                      <a:pt x="0" y="12"/>
                    </a:cubicBezTo>
                    <a:cubicBezTo>
                      <a:pt x="4" y="6"/>
                      <a:pt x="4" y="6"/>
                      <a:pt x="4" y="6"/>
                    </a:cubicBezTo>
                    <a:cubicBezTo>
                      <a:pt x="0" y="0"/>
                      <a:pt x="0" y="0"/>
                      <a:pt x="0" y="0"/>
                    </a:cubicBezTo>
                    <a:lnTo>
                      <a:pt x="50" y="0"/>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363" name="Freeform 573"/>
              <p:cNvSpPr>
                <a:spLocks/>
              </p:cNvSpPr>
              <p:nvPr/>
            </p:nvSpPr>
            <p:spPr bwMode="auto">
              <a:xfrm>
                <a:off x="4699" y="2768"/>
                <a:ext cx="198" cy="32"/>
              </a:xfrm>
              <a:custGeom>
                <a:avLst/>
                <a:gdLst>
                  <a:gd name="T0" fmla="*/ 1150 w 79"/>
                  <a:gd name="T1" fmla="*/ 227 h 12"/>
                  <a:gd name="T2" fmla="*/ 1243 w 79"/>
                  <a:gd name="T3" fmla="*/ 115 h 12"/>
                  <a:gd name="T4" fmla="*/ 1150 w 79"/>
                  <a:gd name="T5" fmla="*/ 0 h 12"/>
                  <a:gd name="T6" fmla="*/ 0 w 79"/>
                  <a:gd name="T7" fmla="*/ 0 h 12"/>
                  <a:gd name="T8" fmla="*/ 50 w 79"/>
                  <a:gd name="T9" fmla="*/ 115 h 12"/>
                  <a:gd name="T10" fmla="*/ 0 w 79"/>
                  <a:gd name="T11" fmla="*/ 227 h 12"/>
                  <a:gd name="T12" fmla="*/ 1150 w 79"/>
                  <a:gd name="T13" fmla="*/ 22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2">
                    <a:moveTo>
                      <a:pt x="73" y="12"/>
                    </a:moveTo>
                    <a:cubicBezTo>
                      <a:pt x="76" y="12"/>
                      <a:pt x="79" y="9"/>
                      <a:pt x="79" y="6"/>
                    </a:cubicBezTo>
                    <a:cubicBezTo>
                      <a:pt x="79" y="3"/>
                      <a:pt x="76" y="0"/>
                      <a:pt x="73" y="0"/>
                    </a:cubicBezTo>
                    <a:cubicBezTo>
                      <a:pt x="0" y="0"/>
                      <a:pt x="0" y="0"/>
                      <a:pt x="0" y="0"/>
                    </a:cubicBezTo>
                    <a:cubicBezTo>
                      <a:pt x="3" y="6"/>
                      <a:pt x="3" y="6"/>
                      <a:pt x="3" y="6"/>
                    </a:cubicBezTo>
                    <a:cubicBezTo>
                      <a:pt x="0" y="12"/>
                      <a:pt x="0" y="12"/>
                      <a:pt x="0" y="12"/>
                    </a:cubicBezTo>
                    <a:lnTo>
                      <a:pt x="73" y="12"/>
                    </a:lnTo>
                    <a:close/>
                  </a:path>
                </a:pathLst>
              </a:custGeom>
              <a:solidFill>
                <a:srgbClr val="E2004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64" name="Freeform 574"/>
              <p:cNvSpPr>
                <a:spLocks/>
              </p:cNvSpPr>
              <p:nvPr/>
            </p:nvSpPr>
            <p:spPr bwMode="auto">
              <a:xfrm>
                <a:off x="4807" y="2832"/>
                <a:ext cx="212" cy="32"/>
              </a:xfrm>
              <a:custGeom>
                <a:avLst/>
                <a:gdLst>
                  <a:gd name="T0" fmla="*/ 0 w 85"/>
                  <a:gd name="T1" fmla="*/ 0 h 12"/>
                  <a:gd name="T2" fmla="*/ 42 w 85"/>
                  <a:gd name="T3" fmla="*/ 115 h 12"/>
                  <a:gd name="T4" fmla="*/ 0 w 85"/>
                  <a:gd name="T5" fmla="*/ 227 h 12"/>
                  <a:gd name="T6" fmla="*/ 1212 w 85"/>
                  <a:gd name="T7" fmla="*/ 227 h 12"/>
                  <a:gd name="T8" fmla="*/ 1319 w 85"/>
                  <a:gd name="T9" fmla="*/ 115 h 12"/>
                  <a:gd name="T10" fmla="*/ 1212 w 85"/>
                  <a:gd name="T11" fmla="*/ 0 h 12"/>
                  <a:gd name="T12" fmla="*/ 0 w 85"/>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 h="12">
                    <a:moveTo>
                      <a:pt x="0" y="0"/>
                    </a:moveTo>
                    <a:cubicBezTo>
                      <a:pt x="3" y="6"/>
                      <a:pt x="3" y="6"/>
                      <a:pt x="3" y="6"/>
                    </a:cubicBezTo>
                    <a:cubicBezTo>
                      <a:pt x="0" y="12"/>
                      <a:pt x="0" y="12"/>
                      <a:pt x="0" y="12"/>
                    </a:cubicBezTo>
                    <a:cubicBezTo>
                      <a:pt x="78" y="12"/>
                      <a:pt x="78" y="12"/>
                      <a:pt x="78" y="12"/>
                    </a:cubicBezTo>
                    <a:cubicBezTo>
                      <a:pt x="82" y="12"/>
                      <a:pt x="85" y="9"/>
                      <a:pt x="85" y="6"/>
                    </a:cubicBezTo>
                    <a:cubicBezTo>
                      <a:pt x="85" y="2"/>
                      <a:pt x="82" y="0"/>
                      <a:pt x="78" y="0"/>
                    </a:cubicBezTo>
                    <a:lnTo>
                      <a:pt x="0" y="0"/>
                    </a:lnTo>
                    <a:close/>
                  </a:path>
                </a:pathLst>
              </a:custGeom>
              <a:solidFill>
                <a:srgbClr val="1D2C8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65" name="Freeform 575"/>
              <p:cNvSpPr>
                <a:spLocks/>
              </p:cNvSpPr>
              <p:nvPr/>
            </p:nvSpPr>
            <p:spPr bwMode="auto">
              <a:xfrm>
                <a:off x="4852" y="2896"/>
                <a:ext cx="102" cy="35"/>
              </a:xfrm>
              <a:custGeom>
                <a:avLst/>
                <a:gdLst>
                  <a:gd name="T0" fmla="*/ 0 w 41"/>
                  <a:gd name="T1" fmla="*/ 0 h 13"/>
                  <a:gd name="T2" fmla="*/ 62 w 41"/>
                  <a:gd name="T3" fmla="*/ 137 h 13"/>
                  <a:gd name="T4" fmla="*/ 0 w 41"/>
                  <a:gd name="T5" fmla="*/ 253 h 13"/>
                  <a:gd name="T6" fmla="*/ 0 w 41"/>
                  <a:gd name="T7" fmla="*/ 253 h 13"/>
                  <a:gd name="T8" fmla="*/ 632 w 41"/>
                  <a:gd name="T9" fmla="*/ 0 h 13"/>
                  <a:gd name="T10" fmla="*/ 0 w 41"/>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3">
                    <a:moveTo>
                      <a:pt x="0" y="0"/>
                    </a:moveTo>
                    <a:cubicBezTo>
                      <a:pt x="4" y="7"/>
                      <a:pt x="4" y="7"/>
                      <a:pt x="4" y="7"/>
                    </a:cubicBezTo>
                    <a:cubicBezTo>
                      <a:pt x="0" y="13"/>
                      <a:pt x="0" y="13"/>
                      <a:pt x="0" y="13"/>
                    </a:cubicBezTo>
                    <a:cubicBezTo>
                      <a:pt x="0" y="13"/>
                      <a:pt x="0" y="13"/>
                      <a:pt x="0" y="13"/>
                    </a:cubicBezTo>
                    <a:cubicBezTo>
                      <a:pt x="15" y="8"/>
                      <a:pt x="29" y="4"/>
                      <a:pt x="41" y="0"/>
                    </a:cubicBezTo>
                    <a:lnTo>
                      <a:pt x="0" y="0"/>
                    </a:lnTo>
                    <a:close/>
                  </a:path>
                </a:pathLst>
              </a:custGeom>
              <a:solidFill>
                <a:srgbClr val="1DB8D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66" name="Freeform 576"/>
              <p:cNvSpPr>
                <a:spLocks/>
              </p:cNvSpPr>
              <p:nvPr/>
            </p:nvSpPr>
            <p:spPr bwMode="auto">
              <a:xfrm>
                <a:off x="4562" y="2701"/>
                <a:ext cx="175" cy="32"/>
              </a:xfrm>
              <a:custGeom>
                <a:avLst/>
                <a:gdLst>
                  <a:gd name="T0" fmla="*/ 63 w 70"/>
                  <a:gd name="T1" fmla="*/ 115 h 12"/>
                  <a:gd name="T2" fmla="*/ 0 w 70"/>
                  <a:gd name="T3" fmla="*/ 227 h 12"/>
                  <a:gd name="T4" fmla="*/ 988 w 70"/>
                  <a:gd name="T5" fmla="*/ 227 h 12"/>
                  <a:gd name="T6" fmla="*/ 1095 w 70"/>
                  <a:gd name="T7" fmla="*/ 115 h 12"/>
                  <a:gd name="T8" fmla="*/ 988 w 70"/>
                  <a:gd name="T9" fmla="*/ 0 h 12"/>
                  <a:gd name="T10" fmla="*/ 0 w 70"/>
                  <a:gd name="T11" fmla="*/ 0 h 12"/>
                  <a:gd name="T12" fmla="*/ 63 w 70"/>
                  <a:gd name="T13" fmla="*/ 11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12">
                    <a:moveTo>
                      <a:pt x="4" y="6"/>
                    </a:moveTo>
                    <a:cubicBezTo>
                      <a:pt x="0" y="12"/>
                      <a:pt x="0" y="12"/>
                      <a:pt x="0" y="12"/>
                    </a:cubicBezTo>
                    <a:cubicBezTo>
                      <a:pt x="63" y="12"/>
                      <a:pt x="63" y="12"/>
                      <a:pt x="63" y="12"/>
                    </a:cubicBezTo>
                    <a:cubicBezTo>
                      <a:pt x="67" y="12"/>
                      <a:pt x="70" y="9"/>
                      <a:pt x="70" y="6"/>
                    </a:cubicBezTo>
                    <a:cubicBezTo>
                      <a:pt x="70" y="3"/>
                      <a:pt x="67" y="0"/>
                      <a:pt x="63" y="0"/>
                    </a:cubicBezTo>
                    <a:cubicBezTo>
                      <a:pt x="0" y="0"/>
                      <a:pt x="0" y="0"/>
                      <a:pt x="0" y="0"/>
                    </a:cubicBezTo>
                    <a:lnTo>
                      <a:pt x="4" y="6"/>
                    </a:lnTo>
                    <a:close/>
                  </a:path>
                </a:pathLst>
              </a:custGeom>
              <a:solidFill>
                <a:srgbClr val="FE800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67" name="Freeform 577"/>
              <p:cNvSpPr>
                <a:spLocks/>
              </p:cNvSpPr>
              <p:nvPr/>
            </p:nvSpPr>
            <p:spPr bwMode="auto">
              <a:xfrm>
                <a:off x="4699" y="2768"/>
                <a:ext cx="198" cy="32"/>
              </a:xfrm>
              <a:custGeom>
                <a:avLst/>
                <a:gdLst>
                  <a:gd name="T0" fmla="*/ 1150 w 79"/>
                  <a:gd name="T1" fmla="*/ 227 h 12"/>
                  <a:gd name="T2" fmla="*/ 1243 w 79"/>
                  <a:gd name="T3" fmla="*/ 115 h 12"/>
                  <a:gd name="T4" fmla="*/ 1150 w 79"/>
                  <a:gd name="T5" fmla="*/ 0 h 12"/>
                  <a:gd name="T6" fmla="*/ 0 w 79"/>
                  <a:gd name="T7" fmla="*/ 0 h 12"/>
                  <a:gd name="T8" fmla="*/ 50 w 79"/>
                  <a:gd name="T9" fmla="*/ 115 h 12"/>
                  <a:gd name="T10" fmla="*/ 0 w 79"/>
                  <a:gd name="T11" fmla="*/ 227 h 12"/>
                  <a:gd name="T12" fmla="*/ 1150 w 79"/>
                  <a:gd name="T13" fmla="*/ 22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2">
                    <a:moveTo>
                      <a:pt x="73" y="12"/>
                    </a:moveTo>
                    <a:cubicBezTo>
                      <a:pt x="76" y="12"/>
                      <a:pt x="79" y="9"/>
                      <a:pt x="79" y="6"/>
                    </a:cubicBezTo>
                    <a:cubicBezTo>
                      <a:pt x="79" y="3"/>
                      <a:pt x="76" y="0"/>
                      <a:pt x="73" y="0"/>
                    </a:cubicBezTo>
                    <a:cubicBezTo>
                      <a:pt x="0" y="0"/>
                      <a:pt x="0" y="0"/>
                      <a:pt x="0" y="0"/>
                    </a:cubicBezTo>
                    <a:cubicBezTo>
                      <a:pt x="3" y="6"/>
                      <a:pt x="3" y="6"/>
                      <a:pt x="3" y="6"/>
                    </a:cubicBezTo>
                    <a:cubicBezTo>
                      <a:pt x="0" y="12"/>
                      <a:pt x="0" y="12"/>
                      <a:pt x="0" y="12"/>
                    </a:cubicBezTo>
                    <a:lnTo>
                      <a:pt x="73" y="12"/>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368" name="Freeform 578"/>
              <p:cNvSpPr>
                <a:spLocks/>
              </p:cNvSpPr>
              <p:nvPr/>
            </p:nvSpPr>
            <p:spPr bwMode="auto">
              <a:xfrm>
                <a:off x="4562" y="2701"/>
                <a:ext cx="175" cy="32"/>
              </a:xfrm>
              <a:custGeom>
                <a:avLst/>
                <a:gdLst>
                  <a:gd name="T0" fmla="*/ 63 w 70"/>
                  <a:gd name="T1" fmla="*/ 115 h 12"/>
                  <a:gd name="T2" fmla="*/ 0 w 70"/>
                  <a:gd name="T3" fmla="*/ 227 h 12"/>
                  <a:gd name="T4" fmla="*/ 988 w 70"/>
                  <a:gd name="T5" fmla="*/ 227 h 12"/>
                  <a:gd name="T6" fmla="*/ 1095 w 70"/>
                  <a:gd name="T7" fmla="*/ 115 h 12"/>
                  <a:gd name="T8" fmla="*/ 988 w 70"/>
                  <a:gd name="T9" fmla="*/ 0 h 12"/>
                  <a:gd name="T10" fmla="*/ 0 w 70"/>
                  <a:gd name="T11" fmla="*/ 0 h 12"/>
                  <a:gd name="T12" fmla="*/ 63 w 70"/>
                  <a:gd name="T13" fmla="*/ 11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12">
                    <a:moveTo>
                      <a:pt x="4" y="6"/>
                    </a:moveTo>
                    <a:cubicBezTo>
                      <a:pt x="0" y="12"/>
                      <a:pt x="0" y="12"/>
                      <a:pt x="0" y="12"/>
                    </a:cubicBezTo>
                    <a:cubicBezTo>
                      <a:pt x="63" y="12"/>
                      <a:pt x="63" y="12"/>
                      <a:pt x="63" y="12"/>
                    </a:cubicBezTo>
                    <a:cubicBezTo>
                      <a:pt x="67" y="12"/>
                      <a:pt x="70" y="9"/>
                      <a:pt x="70" y="6"/>
                    </a:cubicBezTo>
                    <a:cubicBezTo>
                      <a:pt x="70" y="3"/>
                      <a:pt x="67" y="0"/>
                      <a:pt x="63" y="0"/>
                    </a:cubicBezTo>
                    <a:cubicBezTo>
                      <a:pt x="0" y="0"/>
                      <a:pt x="0" y="0"/>
                      <a:pt x="0" y="0"/>
                    </a:cubicBezTo>
                    <a:lnTo>
                      <a:pt x="4" y="6"/>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369" name="Freeform 579"/>
              <p:cNvSpPr>
                <a:spLocks/>
              </p:cNvSpPr>
              <p:nvPr/>
            </p:nvSpPr>
            <p:spPr bwMode="auto">
              <a:xfrm>
                <a:off x="4572" y="2707"/>
                <a:ext cx="142" cy="8"/>
              </a:xfrm>
              <a:custGeom>
                <a:avLst/>
                <a:gdLst>
                  <a:gd name="T0" fmla="*/ 0 w 57"/>
                  <a:gd name="T1" fmla="*/ 0 h 3"/>
                  <a:gd name="T2" fmla="*/ 882 w 57"/>
                  <a:gd name="T3" fmla="*/ 0 h 3"/>
                  <a:gd name="T4" fmla="*/ 30 w 57"/>
                  <a:gd name="T5" fmla="*/ 56 h 3"/>
                  <a:gd name="T6" fmla="*/ 0 60000 65536"/>
                  <a:gd name="T7" fmla="*/ 0 60000 65536"/>
                  <a:gd name="T8" fmla="*/ 0 60000 65536"/>
                </a:gdLst>
                <a:ahLst/>
                <a:cxnLst>
                  <a:cxn ang="T6">
                    <a:pos x="T0" y="T1"/>
                  </a:cxn>
                  <a:cxn ang="T7">
                    <a:pos x="T2" y="T3"/>
                  </a:cxn>
                  <a:cxn ang="T8">
                    <a:pos x="T4" y="T5"/>
                  </a:cxn>
                </a:cxnLst>
                <a:rect l="0" t="0" r="r" b="b"/>
                <a:pathLst>
                  <a:path w="57" h="3">
                    <a:moveTo>
                      <a:pt x="0" y="0"/>
                    </a:moveTo>
                    <a:cubicBezTo>
                      <a:pt x="57" y="0"/>
                      <a:pt x="57" y="0"/>
                      <a:pt x="57" y="0"/>
                    </a:cubicBezTo>
                    <a:cubicBezTo>
                      <a:pt x="49" y="0"/>
                      <a:pt x="2" y="2"/>
                      <a:pt x="2" y="3"/>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70" name="Freeform 580"/>
              <p:cNvSpPr>
                <a:spLocks/>
              </p:cNvSpPr>
              <p:nvPr/>
            </p:nvSpPr>
            <p:spPr bwMode="auto">
              <a:xfrm>
                <a:off x="4707" y="2773"/>
                <a:ext cx="162" cy="8"/>
              </a:xfrm>
              <a:custGeom>
                <a:avLst/>
                <a:gdLst>
                  <a:gd name="T0" fmla="*/ 0 w 65"/>
                  <a:gd name="T1" fmla="*/ 0 h 3"/>
                  <a:gd name="T2" fmla="*/ 1007 w 65"/>
                  <a:gd name="T3" fmla="*/ 0 h 3"/>
                  <a:gd name="T4" fmla="*/ 12 w 65"/>
                  <a:gd name="T5" fmla="*/ 56 h 3"/>
                  <a:gd name="T6" fmla="*/ 0 60000 65536"/>
                  <a:gd name="T7" fmla="*/ 0 60000 65536"/>
                  <a:gd name="T8" fmla="*/ 0 60000 65536"/>
                </a:gdLst>
                <a:ahLst/>
                <a:cxnLst>
                  <a:cxn ang="T6">
                    <a:pos x="T0" y="T1"/>
                  </a:cxn>
                  <a:cxn ang="T7">
                    <a:pos x="T2" y="T3"/>
                  </a:cxn>
                  <a:cxn ang="T8">
                    <a:pos x="T4" y="T5"/>
                  </a:cxn>
                </a:cxnLst>
                <a:rect l="0" t="0" r="r" b="b"/>
                <a:pathLst>
                  <a:path w="65" h="3">
                    <a:moveTo>
                      <a:pt x="0" y="0"/>
                    </a:moveTo>
                    <a:cubicBezTo>
                      <a:pt x="65" y="0"/>
                      <a:pt x="65" y="0"/>
                      <a:pt x="65" y="0"/>
                    </a:cubicBezTo>
                    <a:cubicBezTo>
                      <a:pt x="57" y="0"/>
                      <a:pt x="2" y="2"/>
                      <a:pt x="1" y="3"/>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71" name="Freeform 581"/>
              <p:cNvSpPr>
                <a:spLocks/>
              </p:cNvSpPr>
              <p:nvPr/>
            </p:nvSpPr>
            <p:spPr bwMode="auto">
              <a:xfrm>
                <a:off x="4817" y="2837"/>
                <a:ext cx="162" cy="8"/>
              </a:xfrm>
              <a:custGeom>
                <a:avLst/>
                <a:gdLst>
                  <a:gd name="T0" fmla="*/ 0 w 65"/>
                  <a:gd name="T1" fmla="*/ 0 h 3"/>
                  <a:gd name="T2" fmla="*/ 1007 w 65"/>
                  <a:gd name="T3" fmla="*/ 0 h 3"/>
                  <a:gd name="T4" fmla="*/ 12 w 65"/>
                  <a:gd name="T5" fmla="*/ 56 h 3"/>
                  <a:gd name="T6" fmla="*/ 0 60000 65536"/>
                  <a:gd name="T7" fmla="*/ 0 60000 65536"/>
                  <a:gd name="T8" fmla="*/ 0 60000 65536"/>
                </a:gdLst>
                <a:ahLst/>
                <a:cxnLst>
                  <a:cxn ang="T6">
                    <a:pos x="T0" y="T1"/>
                  </a:cxn>
                  <a:cxn ang="T7">
                    <a:pos x="T2" y="T3"/>
                  </a:cxn>
                  <a:cxn ang="T8">
                    <a:pos x="T4" y="T5"/>
                  </a:cxn>
                </a:cxnLst>
                <a:rect l="0" t="0" r="r" b="b"/>
                <a:pathLst>
                  <a:path w="65" h="3">
                    <a:moveTo>
                      <a:pt x="0" y="0"/>
                    </a:moveTo>
                    <a:cubicBezTo>
                      <a:pt x="65" y="0"/>
                      <a:pt x="65" y="0"/>
                      <a:pt x="65" y="0"/>
                    </a:cubicBezTo>
                    <a:cubicBezTo>
                      <a:pt x="57" y="0"/>
                      <a:pt x="1" y="2"/>
                      <a:pt x="1" y="3"/>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72" name="Freeform 582"/>
              <p:cNvSpPr>
                <a:spLocks/>
              </p:cNvSpPr>
              <p:nvPr/>
            </p:nvSpPr>
            <p:spPr bwMode="auto">
              <a:xfrm>
                <a:off x="4862" y="2901"/>
                <a:ext cx="60" cy="8"/>
              </a:xfrm>
              <a:custGeom>
                <a:avLst/>
                <a:gdLst>
                  <a:gd name="T0" fmla="*/ 0 w 24"/>
                  <a:gd name="T1" fmla="*/ 0 h 3"/>
                  <a:gd name="T2" fmla="*/ 375 w 24"/>
                  <a:gd name="T3" fmla="*/ 0 h 3"/>
                  <a:gd name="T4" fmla="*/ 33 w 24"/>
                  <a:gd name="T5" fmla="*/ 56 h 3"/>
                  <a:gd name="T6" fmla="*/ 0 60000 65536"/>
                  <a:gd name="T7" fmla="*/ 0 60000 65536"/>
                  <a:gd name="T8" fmla="*/ 0 60000 65536"/>
                </a:gdLst>
                <a:ahLst/>
                <a:cxnLst>
                  <a:cxn ang="T6">
                    <a:pos x="T0" y="T1"/>
                  </a:cxn>
                  <a:cxn ang="T7">
                    <a:pos x="T2" y="T3"/>
                  </a:cxn>
                  <a:cxn ang="T8">
                    <a:pos x="T4" y="T5"/>
                  </a:cxn>
                </a:cxnLst>
                <a:rect l="0" t="0" r="r" b="b"/>
                <a:pathLst>
                  <a:path w="24" h="3">
                    <a:moveTo>
                      <a:pt x="0" y="0"/>
                    </a:moveTo>
                    <a:cubicBezTo>
                      <a:pt x="24" y="0"/>
                      <a:pt x="24" y="0"/>
                      <a:pt x="24" y="0"/>
                    </a:cubicBezTo>
                    <a:cubicBezTo>
                      <a:pt x="16" y="0"/>
                      <a:pt x="2" y="2"/>
                      <a:pt x="2" y="3"/>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73" name="Freeform 583"/>
              <p:cNvSpPr>
                <a:spLocks/>
              </p:cNvSpPr>
              <p:nvPr/>
            </p:nvSpPr>
            <p:spPr bwMode="auto">
              <a:xfrm>
                <a:off x="4807" y="2832"/>
                <a:ext cx="212" cy="32"/>
              </a:xfrm>
              <a:custGeom>
                <a:avLst/>
                <a:gdLst>
                  <a:gd name="T0" fmla="*/ 0 w 85"/>
                  <a:gd name="T1" fmla="*/ 0 h 12"/>
                  <a:gd name="T2" fmla="*/ 42 w 85"/>
                  <a:gd name="T3" fmla="*/ 115 h 12"/>
                  <a:gd name="T4" fmla="*/ 0 w 85"/>
                  <a:gd name="T5" fmla="*/ 227 h 12"/>
                  <a:gd name="T6" fmla="*/ 1212 w 85"/>
                  <a:gd name="T7" fmla="*/ 227 h 12"/>
                  <a:gd name="T8" fmla="*/ 1319 w 85"/>
                  <a:gd name="T9" fmla="*/ 115 h 12"/>
                  <a:gd name="T10" fmla="*/ 1212 w 85"/>
                  <a:gd name="T11" fmla="*/ 0 h 12"/>
                  <a:gd name="T12" fmla="*/ 0 w 85"/>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 h="12">
                    <a:moveTo>
                      <a:pt x="0" y="0"/>
                    </a:moveTo>
                    <a:cubicBezTo>
                      <a:pt x="3" y="6"/>
                      <a:pt x="3" y="6"/>
                      <a:pt x="3" y="6"/>
                    </a:cubicBezTo>
                    <a:cubicBezTo>
                      <a:pt x="0" y="12"/>
                      <a:pt x="0" y="12"/>
                      <a:pt x="0" y="12"/>
                    </a:cubicBezTo>
                    <a:cubicBezTo>
                      <a:pt x="78" y="12"/>
                      <a:pt x="78" y="12"/>
                      <a:pt x="78" y="12"/>
                    </a:cubicBezTo>
                    <a:cubicBezTo>
                      <a:pt x="82" y="12"/>
                      <a:pt x="85" y="9"/>
                      <a:pt x="85" y="6"/>
                    </a:cubicBezTo>
                    <a:cubicBezTo>
                      <a:pt x="85" y="2"/>
                      <a:pt x="82" y="0"/>
                      <a:pt x="78" y="0"/>
                    </a:cubicBezTo>
                    <a:lnTo>
                      <a:pt x="0" y="0"/>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374" name="Freeform 584"/>
              <p:cNvSpPr>
                <a:spLocks/>
              </p:cNvSpPr>
              <p:nvPr/>
            </p:nvSpPr>
            <p:spPr bwMode="auto">
              <a:xfrm>
                <a:off x="4852" y="2896"/>
                <a:ext cx="102" cy="35"/>
              </a:xfrm>
              <a:custGeom>
                <a:avLst/>
                <a:gdLst>
                  <a:gd name="T0" fmla="*/ 0 w 41"/>
                  <a:gd name="T1" fmla="*/ 0 h 13"/>
                  <a:gd name="T2" fmla="*/ 62 w 41"/>
                  <a:gd name="T3" fmla="*/ 137 h 13"/>
                  <a:gd name="T4" fmla="*/ 0 w 41"/>
                  <a:gd name="T5" fmla="*/ 253 h 13"/>
                  <a:gd name="T6" fmla="*/ 0 w 41"/>
                  <a:gd name="T7" fmla="*/ 253 h 13"/>
                  <a:gd name="T8" fmla="*/ 632 w 41"/>
                  <a:gd name="T9" fmla="*/ 0 h 13"/>
                  <a:gd name="T10" fmla="*/ 0 w 41"/>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3">
                    <a:moveTo>
                      <a:pt x="0" y="0"/>
                    </a:moveTo>
                    <a:cubicBezTo>
                      <a:pt x="4" y="7"/>
                      <a:pt x="4" y="7"/>
                      <a:pt x="4" y="7"/>
                    </a:cubicBezTo>
                    <a:cubicBezTo>
                      <a:pt x="0" y="13"/>
                      <a:pt x="0" y="13"/>
                      <a:pt x="0" y="13"/>
                    </a:cubicBezTo>
                    <a:cubicBezTo>
                      <a:pt x="0" y="13"/>
                      <a:pt x="0" y="13"/>
                      <a:pt x="0" y="13"/>
                    </a:cubicBezTo>
                    <a:cubicBezTo>
                      <a:pt x="15" y="8"/>
                      <a:pt x="29" y="4"/>
                      <a:pt x="41" y="0"/>
                    </a:cubicBezTo>
                    <a:lnTo>
                      <a:pt x="0" y="0"/>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375" name="Freeform 585"/>
              <p:cNvSpPr>
                <a:spLocks/>
              </p:cNvSpPr>
              <p:nvPr/>
            </p:nvSpPr>
            <p:spPr bwMode="auto">
              <a:xfrm>
                <a:off x="4582" y="3293"/>
                <a:ext cx="42" cy="30"/>
              </a:xfrm>
              <a:custGeom>
                <a:avLst/>
                <a:gdLst>
                  <a:gd name="T0" fmla="*/ 30 w 17"/>
                  <a:gd name="T1" fmla="*/ 202 h 11"/>
                  <a:gd name="T2" fmla="*/ 166 w 17"/>
                  <a:gd name="T3" fmla="*/ 185 h 11"/>
                  <a:gd name="T4" fmla="*/ 212 w 17"/>
                  <a:gd name="T5" fmla="*/ 0 h 11"/>
                  <a:gd name="T6" fmla="*/ 0 w 17"/>
                  <a:gd name="T7" fmla="*/ 12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1">
                    <a:moveTo>
                      <a:pt x="2" y="10"/>
                    </a:moveTo>
                    <a:cubicBezTo>
                      <a:pt x="5" y="11"/>
                      <a:pt x="9" y="11"/>
                      <a:pt x="11" y="9"/>
                    </a:cubicBezTo>
                    <a:cubicBezTo>
                      <a:pt x="13" y="8"/>
                      <a:pt x="17" y="3"/>
                      <a:pt x="14" y="0"/>
                    </a:cubicBezTo>
                    <a:cubicBezTo>
                      <a:pt x="13" y="7"/>
                      <a:pt x="6" y="6"/>
                      <a:pt x="0" y="6"/>
                    </a:cubicBezTo>
                  </a:path>
                </a:pathLst>
              </a:custGeom>
              <a:solidFill>
                <a:srgbClr val="0091D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76" name="Freeform 586"/>
              <p:cNvSpPr>
                <a:spLocks/>
              </p:cNvSpPr>
              <p:nvPr/>
            </p:nvSpPr>
            <p:spPr bwMode="auto">
              <a:xfrm>
                <a:off x="4489" y="3200"/>
                <a:ext cx="123" cy="35"/>
              </a:xfrm>
              <a:custGeom>
                <a:avLst/>
                <a:gdLst>
                  <a:gd name="T0" fmla="*/ 113 w 49"/>
                  <a:gd name="T1" fmla="*/ 0 h 13"/>
                  <a:gd name="T2" fmla="*/ 0 w 49"/>
                  <a:gd name="T3" fmla="*/ 137 h 13"/>
                  <a:gd name="T4" fmla="*/ 113 w 49"/>
                  <a:gd name="T5" fmla="*/ 253 h 13"/>
                  <a:gd name="T6" fmla="*/ 776 w 49"/>
                  <a:gd name="T7" fmla="*/ 253 h 13"/>
                  <a:gd name="T8" fmla="*/ 713 w 49"/>
                  <a:gd name="T9" fmla="*/ 137 h 13"/>
                  <a:gd name="T10" fmla="*/ 776 w 49"/>
                  <a:gd name="T11" fmla="*/ 0 h 13"/>
                  <a:gd name="T12" fmla="*/ 113 w 49"/>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13">
                    <a:moveTo>
                      <a:pt x="7" y="0"/>
                    </a:moveTo>
                    <a:cubicBezTo>
                      <a:pt x="3" y="0"/>
                      <a:pt x="0" y="3"/>
                      <a:pt x="0" y="7"/>
                    </a:cubicBezTo>
                    <a:cubicBezTo>
                      <a:pt x="0" y="10"/>
                      <a:pt x="3" y="13"/>
                      <a:pt x="7" y="13"/>
                    </a:cubicBezTo>
                    <a:cubicBezTo>
                      <a:pt x="49" y="13"/>
                      <a:pt x="49" y="13"/>
                      <a:pt x="49" y="13"/>
                    </a:cubicBezTo>
                    <a:cubicBezTo>
                      <a:pt x="45" y="7"/>
                      <a:pt x="45" y="7"/>
                      <a:pt x="45" y="7"/>
                    </a:cubicBezTo>
                    <a:cubicBezTo>
                      <a:pt x="49" y="0"/>
                      <a:pt x="49" y="0"/>
                      <a:pt x="49" y="0"/>
                    </a:cubicBezTo>
                    <a:lnTo>
                      <a:pt x="7" y="0"/>
                    </a:lnTo>
                    <a:close/>
                  </a:path>
                </a:pathLst>
              </a:custGeom>
              <a:solidFill>
                <a:srgbClr val="1DB8D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77" name="Freeform 587"/>
              <p:cNvSpPr>
                <a:spLocks/>
              </p:cNvSpPr>
              <p:nvPr/>
            </p:nvSpPr>
            <p:spPr bwMode="auto">
              <a:xfrm>
                <a:off x="4491" y="3205"/>
                <a:ext cx="108" cy="24"/>
              </a:xfrm>
              <a:custGeom>
                <a:avLst/>
                <a:gdLst>
                  <a:gd name="T0" fmla="*/ 113 w 43"/>
                  <a:gd name="T1" fmla="*/ 0 h 9"/>
                  <a:gd name="T2" fmla="*/ 681 w 43"/>
                  <a:gd name="T3" fmla="*/ 0 h 9"/>
                  <a:gd name="T4" fmla="*/ 50 w 43"/>
                  <a:gd name="T5" fmla="*/ 136 h 9"/>
                  <a:gd name="T6" fmla="*/ 113 w 43"/>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9">
                    <a:moveTo>
                      <a:pt x="7" y="0"/>
                    </a:moveTo>
                    <a:cubicBezTo>
                      <a:pt x="43" y="0"/>
                      <a:pt x="43" y="0"/>
                      <a:pt x="43" y="0"/>
                    </a:cubicBezTo>
                    <a:cubicBezTo>
                      <a:pt x="37" y="0"/>
                      <a:pt x="3" y="1"/>
                      <a:pt x="3" y="7"/>
                    </a:cubicBezTo>
                    <a:cubicBezTo>
                      <a:pt x="2" y="9"/>
                      <a:pt x="0"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78" name="Freeform 588"/>
              <p:cNvSpPr>
                <a:spLocks/>
              </p:cNvSpPr>
              <p:nvPr/>
            </p:nvSpPr>
            <p:spPr bwMode="auto">
              <a:xfrm>
                <a:off x="4489" y="3200"/>
                <a:ext cx="123" cy="35"/>
              </a:xfrm>
              <a:custGeom>
                <a:avLst/>
                <a:gdLst>
                  <a:gd name="T0" fmla="*/ 113 w 49"/>
                  <a:gd name="T1" fmla="*/ 0 h 13"/>
                  <a:gd name="T2" fmla="*/ 0 w 49"/>
                  <a:gd name="T3" fmla="*/ 137 h 13"/>
                  <a:gd name="T4" fmla="*/ 113 w 49"/>
                  <a:gd name="T5" fmla="*/ 253 h 13"/>
                  <a:gd name="T6" fmla="*/ 776 w 49"/>
                  <a:gd name="T7" fmla="*/ 253 h 13"/>
                  <a:gd name="T8" fmla="*/ 713 w 49"/>
                  <a:gd name="T9" fmla="*/ 137 h 13"/>
                  <a:gd name="T10" fmla="*/ 776 w 49"/>
                  <a:gd name="T11" fmla="*/ 0 h 13"/>
                  <a:gd name="T12" fmla="*/ 113 w 49"/>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13">
                    <a:moveTo>
                      <a:pt x="7" y="0"/>
                    </a:moveTo>
                    <a:cubicBezTo>
                      <a:pt x="3" y="0"/>
                      <a:pt x="0" y="3"/>
                      <a:pt x="0" y="7"/>
                    </a:cubicBezTo>
                    <a:cubicBezTo>
                      <a:pt x="0" y="10"/>
                      <a:pt x="3" y="13"/>
                      <a:pt x="7" y="13"/>
                    </a:cubicBezTo>
                    <a:cubicBezTo>
                      <a:pt x="49" y="13"/>
                      <a:pt x="49" y="13"/>
                      <a:pt x="49" y="13"/>
                    </a:cubicBezTo>
                    <a:cubicBezTo>
                      <a:pt x="45" y="7"/>
                      <a:pt x="45" y="7"/>
                      <a:pt x="45" y="7"/>
                    </a:cubicBezTo>
                    <a:cubicBezTo>
                      <a:pt x="49" y="0"/>
                      <a:pt x="49" y="0"/>
                      <a:pt x="49" y="0"/>
                    </a:cubicBezTo>
                    <a:lnTo>
                      <a:pt x="7" y="0"/>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379" name="Freeform 589"/>
              <p:cNvSpPr>
                <a:spLocks/>
              </p:cNvSpPr>
              <p:nvPr/>
            </p:nvSpPr>
            <p:spPr bwMode="auto">
              <a:xfrm>
                <a:off x="4476" y="3275"/>
                <a:ext cx="141" cy="34"/>
              </a:xfrm>
              <a:custGeom>
                <a:avLst/>
                <a:gdLst>
                  <a:gd name="T0" fmla="*/ 798 w 56"/>
                  <a:gd name="T1" fmla="*/ 0 h 13"/>
                  <a:gd name="T2" fmla="*/ 894 w 56"/>
                  <a:gd name="T3" fmla="*/ 123 h 13"/>
                  <a:gd name="T4" fmla="*/ 798 w 56"/>
                  <a:gd name="T5" fmla="*/ 233 h 13"/>
                  <a:gd name="T6" fmla="*/ 0 w 56"/>
                  <a:gd name="T7" fmla="*/ 233 h 13"/>
                  <a:gd name="T8" fmla="*/ 50 w 56"/>
                  <a:gd name="T9" fmla="*/ 123 h 13"/>
                  <a:gd name="T10" fmla="*/ 0 w 56"/>
                  <a:gd name="T11" fmla="*/ 0 h 13"/>
                  <a:gd name="T12" fmla="*/ 798 w 56"/>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13">
                    <a:moveTo>
                      <a:pt x="50" y="0"/>
                    </a:moveTo>
                    <a:cubicBezTo>
                      <a:pt x="53" y="0"/>
                      <a:pt x="56" y="3"/>
                      <a:pt x="56" y="7"/>
                    </a:cubicBezTo>
                    <a:cubicBezTo>
                      <a:pt x="56" y="10"/>
                      <a:pt x="53" y="13"/>
                      <a:pt x="50" y="13"/>
                    </a:cubicBezTo>
                    <a:cubicBezTo>
                      <a:pt x="0" y="13"/>
                      <a:pt x="0" y="13"/>
                      <a:pt x="0" y="13"/>
                    </a:cubicBezTo>
                    <a:cubicBezTo>
                      <a:pt x="3" y="7"/>
                      <a:pt x="3" y="7"/>
                      <a:pt x="3" y="7"/>
                    </a:cubicBezTo>
                    <a:cubicBezTo>
                      <a:pt x="0" y="0"/>
                      <a:pt x="0" y="0"/>
                      <a:pt x="0" y="0"/>
                    </a:cubicBezTo>
                    <a:lnTo>
                      <a:pt x="50" y="0"/>
                    </a:lnTo>
                    <a:close/>
                  </a:path>
                </a:pathLst>
              </a:custGeom>
              <a:solidFill>
                <a:srgbClr val="1DB8D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80" name="Freeform 590"/>
              <p:cNvSpPr>
                <a:spLocks/>
              </p:cNvSpPr>
              <p:nvPr/>
            </p:nvSpPr>
            <p:spPr bwMode="auto">
              <a:xfrm>
                <a:off x="4489" y="3280"/>
                <a:ext cx="125" cy="24"/>
              </a:xfrm>
              <a:custGeom>
                <a:avLst/>
                <a:gdLst>
                  <a:gd name="T0" fmla="*/ 688 w 50"/>
                  <a:gd name="T1" fmla="*/ 0 h 9"/>
                  <a:gd name="T2" fmla="*/ 0 w 50"/>
                  <a:gd name="T3" fmla="*/ 0 h 9"/>
                  <a:gd name="T4" fmla="*/ 738 w 50"/>
                  <a:gd name="T5" fmla="*/ 136 h 9"/>
                  <a:gd name="T6" fmla="*/ 688 w 5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 h="9">
                    <a:moveTo>
                      <a:pt x="44" y="0"/>
                    </a:moveTo>
                    <a:cubicBezTo>
                      <a:pt x="0" y="0"/>
                      <a:pt x="0" y="0"/>
                      <a:pt x="0" y="0"/>
                    </a:cubicBezTo>
                    <a:cubicBezTo>
                      <a:pt x="6" y="0"/>
                      <a:pt x="47" y="1"/>
                      <a:pt x="47" y="7"/>
                    </a:cubicBezTo>
                    <a:cubicBezTo>
                      <a:pt x="48" y="9"/>
                      <a:pt x="50" y="0"/>
                      <a:pt x="44"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81" name="Freeform 591"/>
              <p:cNvSpPr>
                <a:spLocks/>
              </p:cNvSpPr>
              <p:nvPr/>
            </p:nvSpPr>
            <p:spPr bwMode="auto">
              <a:xfrm>
                <a:off x="4476" y="3275"/>
                <a:ext cx="141" cy="34"/>
              </a:xfrm>
              <a:custGeom>
                <a:avLst/>
                <a:gdLst>
                  <a:gd name="T0" fmla="*/ 798 w 56"/>
                  <a:gd name="T1" fmla="*/ 0 h 13"/>
                  <a:gd name="T2" fmla="*/ 894 w 56"/>
                  <a:gd name="T3" fmla="*/ 123 h 13"/>
                  <a:gd name="T4" fmla="*/ 798 w 56"/>
                  <a:gd name="T5" fmla="*/ 233 h 13"/>
                  <a:gd name="T6" fmla="*/ 0 w 56"/>
                  <a:gd name="T7" fmla="*/ 233 h 13"/>
                  <a:gd name="T8" fmla="*/ 50 w 56"/>
                  <a:gd name="T9" fmla="*/ 123 h 13"/>
                  <a:gd name="T10" fmla="*/ 0 w 56"/>
                  <a:gd name="T11" fmla="*/ 0 h 13"/>
                  <a:gd name="T12" fmla="*/ 798 w 56"/>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13">
                    <a:moveTo>
                      <a:pt x="50" y="0"/>
                    </a:moveTo>
                    <a:cubicBezTo>
                      <a:pt x="53" y="0"/>
                      <a:pt x="56" y="3"/>
                      <a:pt x="56" y="7"/>
                    </a:cubicBezTo>
                    <a:cubicBezTo>
                      <a:pt x="56" y="10"/>
                      <a:pt x="53" y="13"/>
                      <a:pt x="50" y="13"/>
                    </a:cubicBezTo>
                    <a:cubicBezTo>
                      <a:pt x="0" y="13"/>
                      <a:pt x="0" y="13"/>
                      <a:pt x="0" y="13"/>
                    </a:cubicBezTo>
                    <a:cubicBezTo>
                      <a:pt x="3" y="7"/>
                      <a:pt x="3" y="7"/>
                      <a:pt x="3" y="7"/>
                    </a:cubicBezTo>
                    <a:cubicBezTo>
                      <a:pt x="0" y="0"/>
                      <a:pt x="0" y="0"/>
                      <a:pt x="0" y="0"/>
                    </a:cubicBezTo>
                    <a:lnTo>
                      <a:pt x="50" y="0"/>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382" name="Freeform 592"/>
              <p:cNvSpPr>
                <a:spLocks/>
              </p:cNvSpPr>
              <p:nvPr/>
            </p:nvSpPr>
            <p:spPr bwMode="auto">
              <a:xfrm>
                <a:off x="4694" y="3405"/>
                <a:ext cx="198" cy="35"/>
              </a:xfrm>
              <a:custGeom>
                <a:avLst/>
                <a:gdLst>
                  <a:gd name="T0" fmla="*/ 1150 w 79"/>
                  <a:gd name="T1" fmla="*/ 253 h 13"/>
                  <a:gd name="T2" fmla="*/ 1243 w 79"/>
                  <a:gd name="T3" fmla="*/ 137 h 13"/>
                  <a:gd name="T4" fmla="*/ 1150 w 79"/>
                  <a:gd name="T5" fmla="*/ 0 h 13"/>
                  <a:gd name="T6" fmla="*/ 0 w 79"/>
                  <a:gd name="T7" fmla="*/ 0 h 13"/>
                  <a:gd name="T8" fmla="*/ 63 w 79"/>
                  <a:gd name="T9" fmla="*/ 137 h 13"/>
                  <a:gd name="T10" fmla="*/ 0 w 79"/>
                  <a:gd name="T11" fmla="*/ 253 h 13"/>
                  <a:gd name="T12" fmla="*/ 1150 w 79"/>
                  <a:gd name="T13" fmla="*/ 25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3">
                    <a:moveTo>
                      <a:pt x="73" y="13"/>
                    </a:moveTo>
                    <a:cubicBezTo>
                      <a:pt x="77" y="13"/>
                      <a:pt x="79" y="10"/>
                      <a:pt x="79" y="7"/>
                    </a:cubicBezTo>
                    <a:cubicBezTo>
                      <a:pt x="79" y="3"/>
                      <a:pt x="77" y="0"/>
                      <a:pt x="73" y="0"/>
                    </a:cubicBezTo>
                    <a:cubicBezTo>
                      <a:pt x="0" y="0"/>
                      <a:pt x="0" y="0"/>
                      <a:pt x="0" y="0"/>
                    </a:cubicBezTo>
                    <a:cubicBezTo>
                      <a:pt x="4" y="7"/>
                      <a:pt x="4" y="7"/>
                      <a:pt x="4" y="7"/>
                    </a:cubicBezTo>
                    <a:cubicBezTo>
                      <a:pt x="0" y="13"/>
                      <a:pt x="0" y="13"/>
                      <a:pt x="0" y="13"/>
                    </a:cubicBezTo>
                    <a:lnTo>
                      <a:pt x="73" y="13"/>
                    </a:lnTo>
                    <a:close/>
                  </a:path>
                </a:pathLst>
              </a:custGeom>
              <a:solidFill>
                <a:srgbClr val="1DB8D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83" name="Freeform 593"/>
              <p:cNvSpPr>
                <a:spLocks/>
              </p:cNvSpPr>
              <p:nvPr/>
            </p:nvSpPr>
            <p:spPr bwMode="auto">
              <a:xfrm>
                <a:off x="4804" y="3469"/>
                <a:ext cx="210" cy="35"/>
              </a:xfrm>
              <a:custGeom>
                <a:avLst/>
                <a:gdLst>
                  <a:gd name="T0" fmla="*/ 0 w 84"/>
                  <a:gd name="T1" fmla="*/ 0 h 13"/>
                  <a:gd name="T2" fmla="*/ 50 w 84"/>
                  <a:gd name="T3" fmla="*/ 116 h 13"/>
                  <a:gd name="T4" fmla="*/ 0 w 84"/>
                  <a:gd name="T5" fmla="*/ 253 h 13"/>
                  <a:gd name="T6" fmla="*/ 1220 w 84"/>
                  <a:gd name="T7" fmla="*/ 253 h 13"/>
                  <a:gd name="T8" fmla="*/ 1313 w 84"/>
                  <a:gd name="T9" fmla="*/ 116 h 13"/>
                  <a:gd name="T10" fmla="*/ 1220 w 84"/>
                  <a:gd name="T11" fmla="*/ 0 h 13"/>
                  <a:gd name="T12" fmla="*/ 0 w 84"/>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4" h="13">
                    <a:moveTo>
                      <a:pt x="0" y="0"/>
                    </a:moveTo>
                    <a:cubicBezTo>
                      <a:pt x="3" y="6"/>
                      <a:pt x="3" y="6"/>
                      <a:pt x="3" y="6"/>
                    </a:cubicBezTo>
                    <a:cubicBezTo>
                      <a:pt x="0" y="13"/>
                      <a:pt x="0" y="13"/>
                      <a:pt x="0" y="13"/>
                    </a:cubicBezTo>
                    <a:cubicBezTo>
                      <a:pt x="78" y="13"/>
                      <a:pt x="78" y="13"/>
                      <a:pt x="78" y="13"/>
                    </a:cubicBezTo>
                    <a:cubicBezTo>
                      <a:pt x="81" y="13"/>
                      <a:pt x="84" y="10"/>
                      <a:pt x="84" y="6"/>
                    </a:cubicBezTo>
                    <a:cubicBezTo>
                      <a:pt x="84" y="3"/>
                      <a:pt x="81" y="0"/>
                      <a:pt x="78" y="0"/>
                    </a:cubicBezTo>
                    <a:lnTo>
                      <a:pt x="0" y="0"/>
                    </a:lnTo>
                    <a:close/>
                  </a:path>
                </a:pathLst>
              </a:custGeom>
              <a:solidFill>
                <a:srgbClr val="E2004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84" name="Freeform 594"/>
              <p:cNvSpPr>
                <a:spLocks/>
              </p:cNvSpPr>
              <p:nvPr/>
            </p:nvSpPr>
            <p:spPr bwMode="auto">
              <a:xfrm>
                <a:off x="4849" y="3539"/>
                <a:ext cx="100" cy="32"/>
              </a:xfrm>
              <a:custGeom>
                <a:avLst/>
                <a:gdLst>
                  <a:gd name="T0" fmla="*/ 0 w 40"/>
                  <a:gd name="T1" fmla="*/ 0 h 12"/>
                  <a:gd name="T2" fmla="*/ 50 w 40"/>
                  <a:gd name="T3" fmla="*/ 136 h 12"/>
                  <a:gd name="T4" fmla="*/ 0 w 40"/>
                  <a:gd name="T5" fmla="*/ 227 h 12"/>
                  <a:gd name="T6" fmla="*/ 0 w 40"/>
                  <a:gd name="T7" fmla="*/ 227 h 12"/>
                  <a:gd name="T8" fmla="*/ 625 w 40"/>
                  <a:gd name="T9" fmla="*/ 0 h 12"/>
                  <a:gd name="T10" fmla="*/ 0 w 40"/>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 h="12">
                    <a:moveTo>
                      <a:pt x="0" y="0"/>
                    </a:moveTo>
                    <a:cubicBezTo>
                      <a:pt x="3" y="7"/>
                      <a:pt x="3" y="7"/>
                      <a:pt x="3" y="7"/>
                    </a:cubicBezTo>
                    <a:cubicBezTo>
                      <a:pt x="0" y="12"/>
                      <a:pt x="0" y="12"/>
                      <a:pt x="0" y="12"/>
                    </a:cubicBezTo>
                    <a:cubicBezTo>
                      <a:pt x="0" y="12"/>
                      <a:pt x="0" y="12"/>
                      <a:pt x="0" y="12"/>
                    </a:cubicBezTo>
                    <a:cubicBezTo>
                      <a:pt x="15" y="8"/>
                      <a:pt x="29" y="4"/>
                      <a:pt x="40" y="0"/>
                    </a:cubicBezTo>
                    <a:lnTo>
                      <a:pt x="0" y="0"/>
                    </a:lnTo>
                    <a:close/>
                  </a:path>
                </a:pathLst>
              </a:custGeom>
              <a:solidFill>
                <a:srgbClr val="1D2C8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85" name="Freeform 595"/>
              <p:cNvSpPr>
                <a:spLocks/>
              </p:cNvSpPr>
              <p:nvPr/>
            </p:nvSpPr>
            <p:spPr bwMode="auto">
              <a:xfrm>
                <a:off x="4557" y="3341"/>
                <a:ext cx="175" cy="32"/>
              </a:xfrm>
              <a:custGeom>
                <a:avLst/>
                <a:gdLst>
                  <a:gd name="T0" fmla="*/ 63 w 70"/>
                  <a:gd name="T1" fmla="*/ 115 h 12"/>
                  <a:gd name="T2" fmla="*/ 0 w 70"/>
                  <a:gd name="T3" fmla="*/ 227 h 12"/>
                  <a:gd name="T4" fmla="*/ 1000 w 70"/>
                  <a:gd name="T5" fmla="*/ 227 h 12"/>
                  <a:gd name="T6" fmla="*/ 1095 w 70"/>
                  <a:gd name="T7" fmla="*/ 115 h 12"/>
                  <a:gd name="T8" fmla="*/ 1000 w 70"/>
                  <a:gd name="T9" fmla="*/ 0 h 12"/>
                  <a:gd name="T10" fmla="*/ 0 w 70"/>
                  <a:gd name="T11" fmla="*/ 0 h 12"/>
                  <a:gd name="T12" fmla="*/ 63 w 70"/>
                  <a:gd name="T13" fmla="*/ 11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12">
                    <a:moveTo>
                      <a:pt x="4" y="6"/>
                    </a:moveTo>
                    <a:cubicBezTo>
                      <a:pt x="0" y="12"/>
                      <a:pt x="0" y="12"/>
                      <a:pt x="0" y="12"/>
                    </a:cubicBezTo>
                    <a:cubicBezTo>
                      <a:pt x="64" y="12"/>
                      <a:pt x="64" y="12"/>
                      <a:pt x="64" y="12"/>
                    </a:cubicBezTo>
                    <a:cubicBezTo>
                      <a:pt x="67" y="12"/>
                      <a:pt x="70" y="9"/>
                      <a:pt x="70" y="6"/>
                    </a:cubicBezTo>
                    <a:cubicBezTo>
                      <a:pt x="70" y="2"/>
                      <a:pt x="67" y="0"/>
                      <a:pt x="64" y="0"/>
                    </a:cubicBezTo>
                    <a:cubicBezTo>
                      <a:pt x="0" y="0"/>
                      <a:pt x="0" y="0"/>
                      <a:pt x="0" y="0"/>
                    </a:cubicBezTo>
                    <a:lnTo>
                      <a:pt x="4" y="6"/>
                    </a:lnTo>
                    <a:close/>
                  </a:path>
                </a:pathLst>
              </a:custGeom>
              <a:solidFill>
                <a:srgbClr val="FE800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86" name="Freeform 596"/>
              <p:cNvSpPr>
                <a:spLocks/>
              </p:cNvSpPr>
              <p:nvPr/>
            </p:nvSpPr>
            <p:spPr bwMode="auto">
              <a:xfrm>
                <a:off x="4694" y="3405"/>
                <a:ext cx="198" cy="35"/>
              </a:xfrm>
              <a:custGeom>
                <a:avLst/>
                <a:gdLst>
                  <a:gd name="T0" fmla="*/ 1150 w 79"/>
                  <a:gd name="T1" fmla="*/ 253 h 13"/>
                  <a:gd name="T2" fmla="*/ 1243 w 79"/>
                  <a:gd name="T3" fmla="*/ 137 h 13"/>
                  <a:gd name="T4" fmla="*/ 1150 w 79"/>
                  <a:gd name="T5" fmla="*/ 0 h 13"/>
                  <a:gd name="T6" fmla="*/ 0 w 79"/>
                  <a:gd name="T7" fmla="*/ 0 h 13"/>
                  <a:gd name="T8" fmla="*/ 63 w 79"/>
                  <a:gd name="T9" fmla="*/ 137 h 13"/>
                  <a:gd name="T10" fmla="*/ 0 w 79"/>
                  <a:gd name="T11" fmla="*/ 253 h 13"/>
                  <a:gd name="T12" fmla="*/ 1150 w 79"/>
                  <a:gd name="T13" fmla="*/ 25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3">
                    <a:moveTo>
                      <a:pt x="73" y="13"/>
                    </a:moveTo>
                    <a:cubicBezTo>
                      <a:pt x="77" y="13"/>
                      <a:pt x="79" y="10"/>
                      <a:pt x="79" y="7"/>
                    </a:cubicBezTo>
                    <a:cubicBezTo>
                      <a:pt x="79" y="3"/>
                      <a:pt x="77" y="0"/>
                      <a:pt x="73" y="0"/>
                    </a:cubicBezTo>
                    <a:cubicBezTo>
                      <a:pt x="0" y="0"/>
                      <a:pt x="0" y="0"/>
                      <a:pt x="0" y="0"/>
                    </a:cubicBezTo>
                    <a:cubicBezTo>
                      <a:pt x="4" y="7"/>
                      <a:pt x="4" y="7"/>
                      <a:pt x="4" y="7"/>
                    </a:cubicBezTo>
                    <a:cubicBezTo>
                      <a:pt x="0" y="13"/>
                      <a:pt x="0" y="13"/>
                      <a:pt x="0" y="13"/>
                    </a:cubicBezTo>
                    <a:lnTo>
                      <a:pt x="73" y="13"/>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387" name="Freeform 597"/>
              <p:cNvSpPr>
                <a:spLocks/>
              </p:cNvSpPr>
              <p:nvPr/>
            </p:nvSpPr>
            <p:spPr bwMode="auto">
              <a:xfrm>
                <a:off x="4557" y="3341"/>
                <a:ext cx="175" cy="32"/>
              </a:xfrm>
              <a:custGeom>
                <a:avLst/>
                <a:gdLst>
                  <a:gd name="T0" fmla="*/ 63 w 70"/>
                  <a:gd name="T1" fmla="*/ 115 h 12"/>
                  <a:gd name="T2" fmla="*/ 0 w 70"/>
                  <a:gd name="T3" fmla="*/ 227 h 12"/>
                  <a:gd name="T4" fmla="*/ 1000 w 70"/>
                  <a:gd name="T5" fmla="*/ 227 h 12"/>
                  <a:gd name="T6" fmla="*/ 1095 w 70"/>
                  <a:gd name="T7" fmla="*/ 115 h 12"/>
                  <a:gd name="T8" fmla="*/ 1000 w 70"/>
                  <a:gd name="T9" fmla="*/ 0 h 12"/>
                  <a:gd name="T10" fmla="*/ 0 w 70"/>
                  <a:gd name="T11" fmla="*/ 0 h 12"/>
                  <a:gd name="T12" fmla="*/ 63 w 70"/>
                  <a:gd name="T13" fmla="*/ 11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12">
                    <a:moveTo>
                      <a:pt x="4" y="6"/>
                    </a:moveTo>
                    <a:cubicBezTo>
                      <a:pt x="0" y="12"/>
                      <a:pt x="0" y="12"/>
                      <a:pt x="0" y="12"/>
                    </a:cubicBezTo>
                    <a:cubicBezTo>
                      <a:pt x="64" y="12"/>
                      <a:pt x="64" y="12"/>
                      <a:pt x="64" y="12"/>
                    </a:cubicBezTo>
                    <a:cubicBezTo>
                      <a:pt x="67" y="12"/>
                      <a:pt x="70" y="9"/>
                      <a:pt x="70" y="6"/>
                    </a:cubicBezTo>
                    <a:cubicBezTo>
                      <a:pt x="70" y="2"/>
                      <a:pt x="67" y="0"/>
                      <a:pt x="64" y="0"/>
                    </a:cubicBezTo>
                    <a:cubicBezTo>
                      <a:pt x="0" y="0"/>
                      <a:pt x="0" y="0"/>
                      <a:pt x="0" y="0"/>
                    </a:cubicBezTo>
                    <a:lnTo>
                      <a:pt x="4" y="6"/>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388" name="Freeform 598"/>
              <p:cNvSpPr>
                <a:spLocks/>
              </p:cNvSpPr>
              <p:nvPr/>
            </p:nvSpPr>
            <p:spPr bwMode="auto">
              <a:xfrm>
                <a:off x="4569" y="3347"/>
                <a:ext cx="140" cy="8"/>
              </a:xfrm>
              <a:custGeom>
                <a:avLst/>
                <a:gdLst>
                  <a:gd name="T0" fmla="*/ 0 w 56"/>
                  <a:gd name="T1" fmla="*/ 0 h 3"/>
                  <a:gd name="T2" fmla="*/ 875 w 56"/>
                  <a:gd name="T3" fmla="*/ 0 h 3"/>
                  <a:gd name="T4" fmla="*/ 20 w 56"/>
                  <a:gd name="T5" fmla="*/ 56 h 3"/>
                  <a:gd name="T6" fmla="*/ 0 60000 65536"/>
                  <a:gd name="T7" fmla="*/ 0 60000 65536"/>
                  <a:gd name="T8" fmla="*/ 0 60000 65536"/>
                </a:gdLst>
                <a:ahLst/>
                <a:cxnLst>
                  <a:cxn ang="T6">
                    <a:pos x="T0" y="T1"/>
                  </a:cxn>
                  <a:cxn ang="T7">
                    <a:pos x="T2" y="T3"/>
                  </a:cxn>
                  <a:cxn ang="T8">
                    <a:pos x="T4" y="T5"/>
                  </a:cxn>
                </a:cxnLst>
                <a:rect l="0" t="0" r="r" b="b"/>
                <a:pathLst>
                  <a:path w="56" h="3">
                    <a:moveTo>
                      <a:pt x="0" y="0"/>
                    </a:moveTo>
                    <a:cubicBezTo>
                      <a:pt x="56" y="0"/>
                      <a:pt x="56" y="0"/>
                      <a:pt x="56" y="0"/>
                    </a:cubicBezTo>
                    <a:cubicBezTo>
                      <a:pt x="48" y="0"/>
                      <a:pt x="2" y="2"/>
                      <a:pt x="1" y="3"/>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89" name="Freeform 599"/>
              <p:cNvSpPr>
                <a:spLocks/>
              </p:cNvSpPr>
              <p:nvPr/>
            </p:nvSpPr>
            <p:spPr bwMode="auto">
              <a:xfrm>
                <a:off x="4702" y="3411"/>
                <a:ext cx="165" cy="10"/>
              </a:xfrm>
              <a:custGeom>
                <a:avLst/>
                <a:gdLst>
                  <a:gd name="T0" fmla="*/ 0 w 66"/>
                  <a:gd name="T1" fmla="*/ 0 h 4"/>
                  <a:gd name="T2" fmla="*/ 1033 w 66"/>
                  <a:gd name="T3" fmla="*/ 0 h 4"/>
                  <a:gd name="T4" fmla="*/ 33 w 66"/>
                  <a:gd name="T5" fmla="*/ 63 h 4"/>
                  <a:gd name="T6" fmla="*/ 0 60000 65536"/>
                  <a:gd name="T7" fmla="*/ 0 60000 65536"/>
                  <a:gd name="T8" fmla="*/ 0 60000 65536"/>
                </a:gdLst>
                <a:ahLst/>
                <a:cxnLst>
                  <a:cxn ang="T6">
                    <a:pos x="T0" y="T1"/>
                  </a:cxn>
                  <a:cxn ang="T7">
                    <a:pos x="T2" y="T3"/>
                  </a:cxn>
                  <a:cxn ang="T8">
                    <a:pos x="T4" y="T5"/>
                  </a:cxn>
                </a:cxnLst>
                <a:rect l="0" t="0" r="r" b="b"/>
                <a:pathLst>
                  <a:path w="66" h="4">
                    <a:moveTo>
                      <a:pt x="0" y="0"/>
                    </a:moveTo>
                    <a:cubicBezTo>
                      <a:pt x="66" y="0"/>
                      <a:pt x="66" y="0"/>
                      <a:pt x="66" y="0"/>
                    </a:cubicBezTo>
                    <a:cubicBezTo>
                      <a:pt x="58" y="1"/>
                      <a:pt x="2" y="3"/>
                      <a:pt x="2" y="4"/>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90" name="Freeform 600"/>
              <p:cNvSpPr>
                <a:spLocks/>
              </p:cNvSpPr>
              <p:nvPr/>
            </p:nvSpPr>
            <p:spPr bwMode="auto">
              <a:xfrm>
                <a:off x="4812" y="3475"/>
                <a:ext cx="162" cy="10"/>
              </a:xfrm>
              <a:custGeom>
                <a:avLst/>
                <a:gdLst>
                  <a:gd name="T0" fmla="*/ 0 w 65"/>
                  <a:gd name="T1" fmla="*/ 0 h 4"/>
                  <a:gd name="T2" fmla="*/ 1007 w 65"/>
                  <a:gd name="T3" fmla="*/ 0 h 4"/>
                  <a:gd name="T4" fmla="*/ 12 w 65"/>
                  <a:gd name="T5" fmla="*/ 63 h 4"/>
                  <a:gd name="T6" fmla="*/ 0 60000 65536"/>
                  <a:gd name="T7" fmla="*/ 0 60000 65536"/>
                  <a:gd name="T8" fmla="*/ 0 60000 65536"/>
                </a:gdLst>
                <a:ahLst/>
                <a:cxnLst>
                  <a:cxn ang="T6">
                    <a:pos x="T0" y="T1"/>
                  </a:cxn>
                  <a:cxn ang="T7">
                    <a:pos x="T2" y="T3"/>
                  </a:cxn>
                  <a:cxn ang="T8">
                    <a:pos x="T4" y="T5"/>
                  </a:cxn>
                </a:cxnLst>
                <a:rect l="0" t="0" r="r" b="b"/>
                <a:pathLst>
                  <a:path w="65" h="4">
                    <a:moveTo>
                      <a:pt x="0" y="0"/>
                    </a:moveTo>
                    <a:cubicBezTo>
                      <a:pt x="65" y="0"/>
                      <a:pt x="65" y="0"/>
                      <a:pt x="65" y="0"/>
                    </a:cubicBezTo>
                    <a:cubicBezTo>
                      <a:pt x="57" y="1"/>
                      <a:pt x="2" y="3"/>
                      <a:pt x="1" y="4"/>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91" name="Freeform 601"/>
              <p:cNvSpPr>
                <a:spLocks/>
              </p:cNvSpPr>
              <p:nvPr/>
            </p:nvSpPr>
            <p:spPr bwMode="auto">
              <a:xfrm>
                <a:off x="4859" y="3544"/>
                <a:ext cx="60" cy="8"/>
              </a:xfrm>
              <a:custGeom>
                <a:avLst/>
                <a:gdLst>
                  <a:gd name="T0" fmla="*/ 0 w 24"/>
                  <a:gd name="T1" fmla="*/ 0 h 3"/>
                  <a:gd name="T2" fmla="*/ 375 w 24"/>
                  <a:gd name="T3" fmla="*/ 0 h 3"/>
                  <a:gd name="T4" fmla="*/ 20 w 24"/>
                  <a:gd name="T5" fmla="*/ 56 h 3"/>
                  <a:gd name="T6" fmla="*/ 0 60000 65536"/>
                  <a:gd name="T7" fmla="*/ 0 60000 65536"/>
                  <a:gd name="T8" fmla="*/ 0 60000 65536"/>
                </a:gdLst>
                <a:ahLst/>
                <a:cxnLst>
                  <a:cxn ang="T6">
                    <a:pos x="T0" y="T1"/>
                  </a:cxn>
                  <a:cxn ang="T7">
                    <a:pos x="T2" y="T3"/>
                  </a:cxn>
                  <a:cxn ang="T8">
                    <a:pos x="T4" y="T5"/>
                  </a:cxn>
                </a:cxnLst>
                <a:rect l="0" t="0" r="r" b="b"/>
                <a:pathLst>
                  <a:path w="24" h="3">
                    <a:moveTo>
                      <a:pt x="0" y="0"/>
                    </a:moveTo>
                    <a:cubicBezTo>
                      <a:pt x="24" y="0"/>
                      <a:pt x="24" y="0"/>
                      <a:pt x="24" y="0"/>
                    </a:cubicBezTo>
                    <a:cubicBezTo>
                      <a:pt x="16" y="0"/>
                      <a:pt x="1" y="2"/>
                      <a:pt x="1" y="3"/>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92" name="Freeform 602"/>
              <p:cNvSpPr>
                <a:spLocks/>
              </p:cNvSpPr>
              <p:nvPr/>
            </p:nvSpPr>
            <p:spPr bwMode="auto">
              <a:xfrm>
                <a:off x="4804" y="3469"/>
                <a:ext cx="210" cy="35"/>
              </a:xfrm>
              <a:custGeom>
                <a:avLst/>
                <a:gdLst>
                  <a:gd name="T0" fmla="*/ 0 w 84"/>
                  <a:gd name="T1" fmla="*/ 0 h 13"/>
                  <a:gd name="T2" fmla="*/ 50 w 84"/>
                  <a:gd name="T3" fmla="*/ 116 h 13"/>
                  <a:gd name="T4" fmla="*/ 0 w 84"/>
                  <a:gd name="T5" fmla="*/ 253 h 13"/>
                  <a:gd name="T6" fmla="*/ 1220 w 84"/>
                  <a:gd name="T7" fmla="*/ 253 h 13"/>
                  <a:gd name="T8" fmla="*/ 1313 w 84"/>
                  <a:gd name="T9" fmla="*/ 116 h 13"/>
                  <a:gd name="T10" fmla="*/ 1220 w 84"/>
                  <a:gd name="T11" fmla="*/ 0 h 13"/>
                  <a:gd name="T12" fmla="*/ 0 w 84"/>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4" h="13">
                    <a:moveTo>
                      <a:pt x="0" y="0"/>
                    </a:moveTo>
                    <a:cubicBezTo>
                      <a:pt x="3" y="6"/>
                      <a:pt x="3" y="6"/>
                      <a:pt x="3" y="6"/>
                    </a:cubicBezTo>
                    <a:cubicBezTo>
                      <a:pt x="0" y="13"/>
                      <a:pt x="0" y="13"/>
                      <a:pt x="0" y="13"/>
                    </a:cubicBezTo>
                    <a:cubicBezTo>
                      <a:pt x="78" y="13"/>
                      <a:pt x="78" y="13"/>
                      <a:pt x="78" y="13"/>
                    </a:cubicBezTo>
                    <a:cubicBezTo>
                      <a:pt x="81" y="13"/>
                      <a:pt x="84" y="10"/>
                      <a:pt x="84" y="6"/>
                    </a:cubicBezTo>
                    <a:cubicBezTo>
                      <a:pt x="84" y="3"/>
                      <a:pt x="81" y="0"/>
                      <a:pt x="78" y="0"/>
                    </a:cubicBezTo>
                    <a:lnTo>
                      <a:pt x="0" y="0"/>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393" name="Freeform 603"/>
              <p:cNvSpPr>
                <a:spLocks/>
              </p:cNvSpPr>
              <p:nvPr/>
            </p:nvSpPr>
            <p:spPr bwMode="auto">
              <a:xfrm>
                <a:off x="4849" y="3539"/>
                <a:ext cx="100" cy="32"/>
              </a:xfrm>
              <a:custGeom>
                <a:avLst/>
                <a:gdLst>
                  <a:gd name="T0" fmla="*/ 0 w 40"/>
                  <a:gd name="T1" fmla="*/ 0 h 12"/>
                  <a:gd name="T2" fmla="*/ 50 w 40"/>
                  <a:gd name="T3" fmla="*/ 136 h 12"/>
                  <a:gd name="T4" fmla="*/ 0 w 40"/>
                  <a:gd name="T5" fmla="*/ 227 h 12"/>
                  <a:gd name="T6" fmla="*/ 0 w 40"/>
                  <a:gd name="T7" fmla="*/ 227 h 12"/>
                  <a:gd name="T8" fmla="*/ 625 w 40"/>
                  <a:gd name="T9" fmla="*/ 0 h 12"/>
                  <a:gd name="T10" fmla="*/ 0 w 40"/>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 h="12">
                    <a:moveTo>
                      <a:pt x="0" y="0"/>
                    </a:moveTo>
                    <a:cubicBezTo>
                      <a:pt x="3" y="7"/>
                      <a:pt x="3" y="7"/>
                      <a:pt x="3" y="7"/>
                    </a:cubicBezTo>
                    <a:cubicBezTo>
                      <a:pt x="0" y="12"/>
                      <a:pt x="0" y="12"/>
                      <a:pt x="0" y="12"/>
                    </a:cubicBezTo>
                    <a:cubicBezTo>
                      <a:pt x="0" y="12"/>
                      <a:pt x="0" y="12"/>
                      <a:pt x="0" y="12"/>
                    </a:cubicBezTo>
                    <a:cubicBezTo>
                      <a:pt x="15" y="8"/>
                      <a:pt x="29" y="4"/>
                      <a:pt x="40" y="0"/>
                    </a:cubicBezTo>
                    <a:lnTo>
                      <a:pt x="0" y="0"/>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394" name="Freeform 604"/>
              <p:cNvSpPr>
                <a:spLocks/>
              </p:cNvSpPr>
              <p:nvPr/>
            </p:nvSpPr>
            <p:spPr bwMode="auto">
              <a:xfrm>
                <a:off x="4474" y="2189"/>
                <a:ext cx="563" cy="398"/>
              </a:xfrm>
              <a:custGeom>
                <a:avLst/>
                <a:gdLst>
                  <a:gd name="T0" fmla="*/ 0 w 225"/>
                  <a:gd name="T1" fmla="*/ 2839 h 149"/>
                  <a:gd name="T2" fmla="*/ 1879 w 225"/>
                  <a:gd name="T3" fmla="*/ 1507 h 149"/>
                  <a:gd name="T4" fmla="*/ 3526 w 225"/>
                  <a:gd name="T5" fmla="*/ 593 h 149"/>
                  <a:gd name="T6" fmla="*/ 3526 w 225"/>
                  <a:gd name="T7" fmla="*/ 0 h 149"/>
                  <a:gd name="T8" fmla="*/ 1879 w 225"/>
                  <a:gd name="T9" fmla="*/ 914 h 149"/>
                  <a:gd name="T10" fmla="*/ 0 w 225"/>
                  <a:gd name="T11" fmla="*/ 2246 h 149"/>
                  <a:gd name="T12" fmla="*/ 0 w 225"/>
                  <a:gd name="T13" fmla="*/ 283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6" y="98"/>
                      <a:pt x="120" y="79"/>
                    </a:cubicBezTo>
                    <a:cubicBezTo>
                      <a:pt x="176" y="59"/>
                      <a:pt x="225" y="52"/>
                      <a:pt x="225" y="31"/>
                    </a:cubicBezTo>
                    <a:cubicBezTo>
                      <a:pt x="225" y="0"/>
                      <a:pt x="225" y="0"/>
                      <a:pt x="225" y="0"/>
                    </a:cubicBezTo>
                    <a:cubicBezTo>
                      <a:pt x="225" y="21"/>
                      <a:pt x="176" y="28"/>
                      <a:pt x="120" y="48"/>
                    </a:cubicBezTo>
                    <a:cubicBezTo>
                      <a:pt x="66" y="67"/>
                      <a:pt x="0" y="90"/>
                      <a:pt x="0" y="118"/>
                    </a:cubicBezTo>
                    <a:lnTo>
                      <a:pt x="0" y="149"/>
                    </a:lnTo>
                    <a:close/>
                  </a:path>
                </a:pathLst>
              </a:custGeom>
              <a:solidFill>
                <a:srgbClr val="89D2F1"/>
              </a:solidFill>
              <a:ln w="7938" cap="rnd">
                <a:solidFill>
                  <a:srgbClr val="000000"/>
                </a:solidFill>
                <a:prstDash val="solid"/>
                <a:round/>
                <a:headEnd/>
                <a:tailEnd/>
              </a:ln>
            </p:spPr>
            <p:txBody>
              <a:bodyPr/>
              <a:lstStyle/>
              <a:p>
                <a:endParaRPr lang="en-US" sz="1350"/>
              </a:p>
            </p:txBody>
          </p:sp>
          <p:sp>
            <p:nvSpPr>
              <p:cNvPr id="395" name="Freeform 605"/>
              <p:cNvSpPr>
                <a:spLocks/>
              </p:cNvSpPr>
              <p:nvPr/>
            </p:nvSpPr>
            <p:spPr bwMode="auto">
              <a:xfrm>
                <a:off x="4489" y="2232"/>
                <a:ext cx="533" cy="243"/>
              </a:xfrm>
              <a:custGeom>
                <a:avLst/>
                <a:gdLst>
                  <a:gd name="T0" fmla="*/ 3338 w 213"/>
                  <a:gd name="T1" fmla="*/ 0 h 91"/>
                  <a:gd name="T2" fmla="*/ 1804 w 213"/>
                  <a:gd name="T3" fmla="*/ 764 h 91"/>
                  <a:gd name="T4" fmla="*/ 0 w 213"/>
                  <a:gd name="T5" fmla="*/ 1733 h 91"/>
                  <a:gd name="T6" fmla="*/ 1804 w 213"/>
                  <a:gd name="T7" fmla="*/ 684 h 91"/>
                  <a:gd name="T8" fmla="*/ 3338 w 213"/>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3" h="91">
                    <a:moveTo>
                      <a:pt x="213" y="0"/>
                    </a:moveTo>
                    <a:cubicBezTo>
                      <a:pt x="197" y="13"/>
                      <a:pt x="158" y="24"/>
                      <a:pt x="115" y="40"/>
                    </a:cubicBezTo>
                    <a:cubicBezTo>
                      <a:pt x="71" y="55"/>
                      <a:pt x="18" y="70"/>
                      <a:pt x="0" y="91"/>
                    </a:cubicBezTo>
                    <a:cubicBezTo>
                      <a:pt x="18" y="70"/>
                      <a:pt x="71" y="51"/>
                      <a:pt x="115" y="36"/>
                    </a:cubicBezTo>
                    <a:cubicBezTo>
                      <a:pt x="158" y="21"/>
                      <a:pt x="197" y="13"/>
                      <a:pt x="213"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96" name="Freeform 606"/>
              <p:cNvSpPr>
                <a:spLocks/>
              </p:cNvSpPr>
              <p:nvPr/>
            </p:nvSpPr>
            <p:spPr bwMode="auto">
              <a:xfrm>
                <a:off x="4474" y="2829"/>
                <a:ext cx="563" cy="398"/>
              </a:xfrm>
              <a:custGeom>
                <a:avLst/>
                <a:gdLst>
                  <a:gd name="T0" fmla="*/ 0 w 225"/>
                  <a:gd name="T1" fmla="*/ 2839 h 149"/>
                  <a:gd name="T2" fmla="*/ 1879 w 225"/>
                  <a:gd name="T3" fmla="*/ 1507 h 149"/>
                  <a:gd name="T4" fmla="*/ 3526 w 225"/>
                  <a:gd name="T5" fmla="*/ 593 h 149"/>
                  <a:gd name="T6" fmla="*/ 3526 w 225"/>
                  <a:gd name="T7" fmla="*/ 0 h 149"/>
                  <a:gd name="T8" fmla="*/ 1879 w 225"/>
                  <a:gd name="T9" fmla="*/ 914 h 149"/>
                  <a:gd name="T10" fmla="*/ 0 w 225"/>
                  <a:gd name="T11" fmla="*/ 2246 h 149"/>
                  <a:gd name="T12" fmla="*/ 0 w 225"/>
                  <a:gd name="T13" fmla="*/ 283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6" y="98"/>
                      <a:pt x="120" y="79"/>
                    </a:cubicBezTo>
                    <a:cubicBezTo>
                      <a:pt x="176" y="59"/>
                      <a:pt x="225" y="52"/>
                      <a:pt x="225" y="31"/>
                    </a:cubicBezTo>
                    <a:cubicBezTo>
                      <a:pt x="225" y="0"/>
                      <a:pt x="225" y="0"/>
                      <a:pt x="225" y="0"/>
                    </a:cubicBezTo>
                    <a:cubicBezTo>
                      <a:pt x="225" y="21"/>
                      <a:pt x="176" y="28"/>
                      <a:pt x="120" y="48"/>
                    </a:cubicBezTo>
                    <a:cubicBezTo>
                      <a:pt x="66" y="67"/>
                      <a:pt x="0" y="90"/>
                      <a:pt x="0" y="118"/>
                    </a:cubicBezTo>
                    <a:lnTo>
                      <a:pt x="0" y="149"/>
                    </a:lnTo>
                    <a:close/>
                  </a:path>
                </a:pathLst>
              </a:custGeom>
              <a:solidFill>
                <a:srgbClr val="89D2F1"/>
              </a:solidFill>
              <a:ln w="7938" cap="rnd">
                <a:solidFill>
                  <a:srgbClr val="000000"/>
                </a:solidFill>
                <a:prstDash val="solid"/>
                <a:round/>
                <a:headEnd/>
                <a:tailEnd/>
              </a:ln>
            </p:spPr>
            <p:txBody>
              <a:bodyPr/>
              <a:lstStyle/>
              <a:p>
                <a:endParaRPr lang="en-US" sz="1350"/>
              </a:p>
            </p:txBody>
          </p:sp>
          <p:sp>
            <p:nvSpPr>
              <p:cNvPr id="397" name="Freeform 607"/>
              <p:cNvSpPr>
                <a:spLocks/>
              </p:cNvSpPr>
              <p:nvPr/>
            </p:nvSpPr>
            <p:spPr bwMode="auto">
              <a:xfrm>
                <a:off x="4607" y="3712"/>
                <a:ext cx="197" cy="32"/>
              </a:xfrm>
              <a:custGeom>
                <a:avLst/>
                <a:gdLst>
                  <a:gd name="T0" fmla="*/ 92 w 79"/>
                  <a:gd name="T1" fmla="*/ 0 h 12"/>
                  <a:gd name="T2" fmla="*/ 0 w 79"/>
                  <a:gd name="T3" fmla="*/ 115 h 12"/>
                  <a:gd name="T4" fmla="*/ 92 w 79"/>
                  <a:gd name="T5" fmla="*/ 227 h 12"/>
                  <a:gd name="T6" fmla="*/ 1224 w 79"/>
                  <a:gd name="T7" fmla="*/ 227 h 12"/>
                  <a:gd name="T8" fmla="*/ 1194 w 79"/>
                  <a:gd name="T9" fmla="*/ 115 h 12"/>
                  <a:gd name="T10" fmla="*/ 1224 w 79"/>
                  <a:gd name="T11" fmla="*/ 0 h 12"/>
                  <a:gd name="T12" fmla="*/ 92 w 79"/>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2">
                    <a:moveTo>
                      <a:pt x="6" y="0"/>
                    </a:moveTo>
                    <a:cubicBezTo>
                      <a:pt x="3" y="0"/>
                      <a:pt x="0" y="3"/>
                      <a:pt x="0" y="6"/>
                    </a:cubicBezTo>
                    <a:cubicBezTo>
                      <a:pt x="0" y="10"/>
                      <a:pt x="3" y="12"/>
                      <a:pt x="6" y="12"/>
                    </a:cubicBezTo>
                    <a:cubicBezTo>
                      <a:pt x="79" y="12"/>
                      <a:pt x="79" y="12"/>
                      <a:pt x="79" y="12"/>
                    </a:cubicBezTo>
                    <a:cubicBezTo>
                      <a:pt x="77" y="6"/>
                      <a:pt x="77" y="6"/>
                      <a:pt x="77" y="6"/>
                    </a:cubicBezTo>
                    <a:cubicBezTo>
                      <a:pt x="79" y="0"/>
                      <a:pt x="79" y="0"/>
                      <a:pt x="79" y="0"/>
                    </a:cubicBezTo>
                    <a:lnTo>
                      <a:pt x="6" y="0"/>
                    </a:lnTo>
                    <a:close/>
                  </a:path>
                </a:pathLst>
              </a:custGeom>
              <a:solidFill>
                <a:srgbClr val="1DB8D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98" name="Freeform 608"/>
              <p:cNvSpPr>
                <a:spLocks/>
              </p:cNvSpPr>
              <p:nvPr/>
            </p:nvSpPr>
            <p:spPr bwMode="auto">
              <a:xfrm>
                <a:off x="4484" y="3776"/>
                <a:ext cx="210" cy="32"/>
              </a:xfrm>
              <a:custGeom>
                <a:avLst/>
                <a:gdLst>
                  <a:gd name="T0" fmla="*/ 95 w 84"/>
                  <a:gd name="T1" fmla="*/ 0 h 12"/>
                  <a:gd name="T2" fmla="*/ 0 w 84"/>
                  <a:gd name="T3" fmla="*/ 115 h 12"/>
                  <a:gd name="T4" fmla="*/ 95 w 84"/>
                  <a:gd name="T5" fmla="*/ 227 h 12"/>
                  <a:gd name="T6" fmla="*/ 1313 w 84"/>
                  <a:gd name="T7" fmla="*/ 227 h 12"/>
                  <a:gd name="T8" fmla="*/ 1270 w 84"/>
                  <a:gd name="T9" fmla="*/ 115 h 12"/>
                  <a:gd name="T10" fmla="*/ 1313 w 84"/>
                  <a:gd name="T11" fmla="*/ 0 h 12"/>
                  <a:gd name="T12" fmla="*/ 95 w 8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4" h="12">
                    <a:moveTo>
                      <a:pt x="6" y="0"/>
                    </a:moveTo>
                    <a:cubicBezTo>
                      <a:pt x="2" y="0"/>
                      <a:pt x="0" y="2"/>
                      <a:pt x="0" y="6"/>
                    </a:cubicBezTo>
                    <a:cubicBezTo>
                      <a:pt x="0" y="9"/>
                      <a:pt x="2" y="12"/>
                      <a:pt x="6" y="12"/>
                    </a:cubicBezTo>
                    <a:cubicBezTo>
                      <a:pt x="84" y="12"/>
                      <a:pt x="84" y="12"/>
                      <a:pt x="84" y="12"/>
                    </a:cubicBezTo>
                    <a:cubicBezTo>
                      <a:pt x="81" y="6"/>
                      <a:pt x="81" y="6"/>
                      <a:pt x="81" y="6"/>
                    </a:cubicBezTo>
                    <a:cubicBezTo>
                      <a:pt x="84" y="0"/>
                      <a:pt x="84" y="0"/>
                      <a:pt x="84" y="0"/>
                    </a:cubicBezTo>
                    <a:lnTo>
                      <a:pt x="6" y="0"/>
                    </a:lnTo>
                    <a:close/>
                  </a:path>
                </a:pathLst>
              </a:custGeom>
              <a:solidFill>
                <a:srgbClr val="FE800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399" name="Freeform 609"/>
              <p:cNvSpPr>
                <a:spLocks/>
              </p:cNvSpPr>
              <p:nvPr/>
            </p:nvSpPr>
            <p:spPr bwMode="auto">
              <a:xfrm>
                <a:off x="4484" y="3776"/>
                <a:ext cx="210" cy="32"/>
              </a:xfrm>
              <a:custGeom>
                <a:avLst/>
                <a:gdLst>
                  <a:gd name="T0" fmla="*/ 95 w 84"/>
                  <a:gd name="T1" fmla="*/ 0 h 12"/>
                  <a:gd name="T2" fmla="*/ 0 w 84"/>
                  <a:gd name="T3" fmla="*/ 115 h 12"/>
                  <a:gd name="T4" fmla="*/ 95 w 84"/>
                  <a:gd name="T5" fmla="*/ 227 h 12"/>
                  <a:gd name="T6" fmla="*/ 1313 w 84"/>
                  <a:gd name="T7" fmla="*/ 227 h 12"/>
                  <a:gd name="T8" fmla="*/ 1270 w 84"/>
                  <a:gd name="T9" fmla="*/ 115 h 12"/>
                  <a:gd name="T10" fmla="*/ 1313 w 84"/>
                  <a:gd name="T11" fmla="*/ 0 h 12"/>
                  <a:gd name="T12" fmla="*/ 95 w 8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4" h="12">
                    <a:moveTo>
                      <a:pt x="6" y="0"/>
                    </a:moveTo>
                    <a:cubicBezTo>
                      <a:pt x="2" y="0"/>
                      <a:pt x="0" y="2"/>
                      <a:pt x="0" y="6"/>
                    </a:cubicBezTo>
                    <a:cubicBezTo>
                      <a:pt x="0" y="9"/>
                      <a:pt x="2" y="12"/>
                      <a:pt x="6" y="12"/>
                    </a:cubicBezTo>
                    <a:cubicBezTo>
                      <a:pt x="84" y="12"/>
                      <a:pt x="84" y="12"/>
                      <a:pt x="84" y="12"/>
                    </a:cubicBezTo>
                    <a:cubicBezTo>
                      <a:pt x="81" y="6"/>
                      <a:pt x="81" y="6"/>
                      <a:pt x="81" y="6"/>
                    </a:cubicBezTo>
                    <a:cubicBezTo>
                      <a:pt x="84" y="0"/>
                      <a:pt x="84" y="0"/>
                      <a:pt x="84" y="0"/>
                    </a:cubicBezTo>
                    <a:lnTo>
                      <a:pt x="6" y="0"/>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400" name="Freeform 610"/>
              <p:cNvSpPr>
                <a:spLocks/>
              </p:cNvSpPr>
              <p:nvPr/>
            </p:nvSpPr>
            <p:spPr bwMode="auto">
              <a:xfrm>
                <a:off x="4754" y="3645"/>
                <a:ext cx="118" cy="32"/>
              </a:xfrm>
              <a:custGeom>
                <a:avLst/>
                <a:gdLst>
                  <a:gd name="T0" fmla="*/ 188 w 47"/>
                  <a:gd name="T1" fmla="*/ 0 h 12"/>
                  <a:gd name="T2" fmla="*/ 0 w 47"/>
                  <a:gd name="T3" fmla="*/ 227 h 12"/>
                  <a:gd name="T4" fmla="*/ 743 w 47"/>
                  <a:gd name="T5" fmla="*/ 227 h 12"/>
                  <a:gd name="T6" fmla="*/ 713 w 47"/>
                  <a:gd name="T7" fmla="*/ 115 h 12"/>
                  <a:gd name="T8" fmla="*/ 743 w 47"/>
                  <a:gd name="T9" fmla="*/ 0 h 12"/>
                  <a:gd name="T10" fmla="*/ 188 w 47"/>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12">
                    <a:moveTo>
                      <a:pt x="12" y="0"/>
                    </a:moveTo>
                    <a:cubicBezTo>
                      <a:pt x="7" y="4"/>
                      <a:pt x="3" y="8"/>
                      <a:pt x="0" y="12"/>
                    </a:cubicBezTo>
                    <a:cubicBezTo>
                      <a:pt x="47" y="12"/>
                      <a:pt x="47" y="12"/>
                      <a:pt x="47" y="12"/>
                    </a:cubicBezTo>
                    <a:cubicBezTo>
                      <a:pt x="45" y="6"/>
                      <a:pt x="45" y="6"/>
                      <a:pt x="45" y="6"/>
                    </a:cubicBezTo>
                    <a:cubicBezTo>
                      <a:pt x="47" y="0"/>
                      <a:pt x="47" y="0"/>
                      <a:pt x="47" y="0"/>
                    </a:cubicBezTo>
                    <a:lnTo>
                      <a:pt x="12" y="0"/>
                    </a:lnTo>
                    <a:close/>
                  </a:path>
                </a:pathLst>
              </a:custGeom>
              <a:solidFill>
                <a:srgbClr val="FE800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401" name="Freeform 611"/>
              <p:cNvSpPr>
                <a:spLocks/>
              </p:cNvSpPr>
              <p:nvPr/>
            </p:nvSpPr>
            <p:spPr bwMode="auto">
              <a:xfrm>
                <a:off x="4481" y="3781"/>
                <a:ext cx="201" cy="24"/>
              </a:xfrm>
              <a:custGeom>
                <a:avLst/>
                <a:gdLst>
                  <a:gd name="T0" fmla="*/ 113 w 80"/>
                  <a:gd name="T1" fmla="*/ 0 h 9"/>
                  <a:gd name="T2" fmla="*/ 1249 w 80"/>
                  <a:gd name="T3" fmla="*/ 0 h 9"/>
                  <a:gd name="T4" fmla="*/ 651 w 80"/>
                  <a:gd name="T5" fmla="*/ 56 h 9"/>
                  <a:gd name="T6" fmla="*/ 63 w 80"/>
                  <a:gd name="T7" fmla="*/ 136 h 9"/>
                  <a:gd name="T8" fmla="*/ 113 w 80"/>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9">
                    <a:moveTo>
                      <a:pt x="7" y="0"/>
                    </a:moveTo>
                    <a:cubicBezTo>
                      <a:pt x="79" y="0"/>
                      <a:pt x="79" y="0"/>
                      <a:pt x="79" y="0"/>
                    </a:cubicBezTo>
                    <a:cubicBezTo>
                      <a:pt x="73" y="0"/>
                      <a:pt x="80" y="1"/>
                      <a:pt x="41" y="3"/>
                    </a:cubicBezTo>
                    <a:cubicBezTo>
                      <a:pt x="16" y="4"/>
                      <a:pt x="4" y="5"/>
                      <a:pt x="4" y="7"/>
                    </a:cubicBezTo>
                    <a:cubicBezTo>
                      <a:pt x="2" y="9"/>
                      <a:pt x="0"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402" name="Freeform 612"/>
              <p:cNvSpPr>
                <a:spLocks/>
              </p:cNvSpPr>
              <p:nvPr/>
            </p:nvSpPr>
            <p:spPr bwMode="auto">
              <a:xfrm>
                <a:off x="4607" y="3715"/>
                <a:ext cx="197" cy="24"/>
              </a:xfrm>
              <a:custGeom>
                <a:avLst/>
                <a:gdLst>
                  <a:gd name="T0" fmla="*/ 105 w 79"/>
                  <a:gd name="T1" fmla="*/ 0 h 9"/>
                  <a:gd name="T2" fmla="*/ 1224 w 79"/>
                  <a:gd name="T3" fmla="*/ 0 h 9"/>
                  <a:gd name="T4" fmla="*/ 591 w 79"/>
                  <a:gd name="T5" fmla="*/ 56 h 9"/>
                  <a:gd name="T6" fmla="*/ 42 w 79"/>
                  <a:gd name="T7" fmla="*/ 149 h 9"/>
                  <a:gd name="T8" fmla="*/ 105 w 79"/>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9">
                    <a:moveTo>
                      <a:pt x="7" y="0"/>
                    </a:moveTo>
                    <a:cubicBezTo>
                      <a:pt x="79" y="0"/>
                      <a:pt x="79" y="0"/>
                      <a:pt x="79" y="0"/>
                    </a:cubicBezTo>
                    <a:cubicBezTo>
                      <a:pt x="73" y="0"/>
                      <a:pt x="78" y="1"/>
                      <a:pt x="38" y="3"/>
                    </a:cubicBezTo>
                    <a:cubicBezTo>
                      <a:pt x="13" y="4"/>
                      <a:pt x="4" y="5"/>
                      <a:pt x="3" y="8"/>
                    </a:cubicBezTo>
                    <a:cubicBezTo>
                      <a:pt x="2" y="9"/>
                      <a:pt x="0"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403" name="Freeform 613"/>
              <p:cNvSpPr>
                <a:spLocks/>
              </p:cNvSpPr>
              <p:nvPr/>
            </p:nvSpPr>
            <p:spPr bwMode="auto">
              <a:xfrm>
                <a:off x="4607" y="3712"/>
                <a:ext cx="197" cy="32"/>
              </a:xfrm>
              <a:custGeom>
                <a:avLst/>
                <a:gdLst>
                  <a:gd name="T0" fmla="*/ 92 w 79"/>
                  <a:gd name="T1" fmla="*/ 0 h 12"/>
                  <a:gd name="T2" fmla="*/ 0 w 79"/>
                  <a:gd name="T3" fmla="*/ 115 h 12"/>
                  <a:gd name="T4" fmla="*/ 92 w 79"/>
                  <a:gd name="T5" fmla="*/ 227 h 12"/>
                  <a:gd name="T6" fmla="*/ 1224 w 79"/>
                  <a:gd name="T7" fmla="*/ 227 h 12"/>
                  <a:gd name="T8" fmla="*/ 1194 w 79"/>
                  <a:gd name="T9" fmla="*/ 115 h 12"/>
                  <a:gd name="T10" fmla="*/ 1224 w 79"/>
                  <a:gd name="T11" fmla="*/ 0 h 12"/>
                  <a:gd name="T12" fmla="*/ 92 w 79"/>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2">
                    <a:moveTo>
                      <a:pt x="6" y="0"/>
                    </a:moveTo>
                    <a:cubicBezTo>
                      <a:pt x="3" y="0"/>
                      <a:pt x="0" y="3"/>
                      <a:pt x="0" y="6"/>
                    </a:cubicBezTo>
                    <a:cubicBezTo>
                      <a:pt x="0" y="10"/>
                      <a:pt x="3" y="12"/>
                      <a:pt x="6" y="12"/>
                    </a:cubicBezTo>
                    <a:cubicBezTo>
                      <a:pt x="79" y="12"/>
                      <a:pt x="79" y="12"/>
                      <a:pt x="79" y="12"/>
                    </a:cubicBezTo>
                    <a:cubicBezTo>
                      <a:pt x="77" y="6"/>
                      <a:pt x="77" y="6"/>
                      <a:pt x="77" y="6"/>
                    </a:cubicBezTo>
                    <a:cubicBezTo>
                      <a:pt x="79" y="0"/>
                      <a:pt x="79" y="0"/>
                      <a:pt x="79" y="0"/>
                    </a:cubicBezTo>
                    <a:lnTo>
                      <a:pt x="6" y="0"/>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404" name="Freeform 614"/>
              <p:cNvSpPr>
                <a:spLocks/>
              </p:cNvSpPr>
              <p:nvPr/>
            </p:nvSpPr>
            <p:spPr bwMode="auto">
              <a:xfrm>
                <a:off x="4754" y="3645"/>
                <a:ext cx="118" cy="32"/>
              </a:xfrm>
              <a:custGeom>
                <a:avLst/>
                <a:gdLst>
                  <a:gd name="T0" fmla="*/ 188 w 47"/>
                  <a:gd name="T1" fmla="*/ 0 h 12"/>
                  <a:gd name="T2" fmla="*/ 0 w 47"/>
                  <a:gd name="T3" fmla="*/ 227 h 12"/>
                  <a:gd name="T4" fmla="*/ 743 w 47"/>
                  <a:gd name="T5" fmla="*/ 227 h 12"/>
                  <a:gd name="T6" fmla="*/ 713 w 47"/>
                  <a:gd name="T7" fmla="*/ 115 h 12"/>
                  <a:gd name="T8" fmla="*/ 743 w 47"/>
                  <a:gd name="T9" fmla="*/ 0 h 12"/>
                  <a:gd name="T10" fmla="*/ 188 w 47"/>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12">
                    <a:moveTo>
                      <a:pt x="12" y="0"/>
                    </a:moveTo>
                    <a:cubicBezTo>
                      <a:pt x="7" y="4"/>
                      <a:pt x="3" y="8"/>
                      <a:pt x="0" y="12"/>
                    </a:cubicBezTo>
                    <a:cubicBezTo>
                      <a:pt x="47" y="12"/>
                      <a:pt x="47" y="12"/>
                      <a:pt x="47" y="12"/>
                    </a:cubicBezTo>
                    <a:cubicBezTo>
                      <a:pt x="45" y="6"/>
                      <a:pt x="45" y="6"/>
                      <a:pt x="45" y="6"/>
                    </a:cubicBezTo>
                    <a:cubicBezTo>
                      <a:pt x="47" y="0"/>
                      <a:pt x="47" y="0"/>
                      <a:pt x="47" y="0"/>
                    </a:cubicBezTo>
                    <a:lnTo>
                      <a:pt x="12" y="0"/>
                    </a:lnTo>
                    <a:close/>
                  </a:path>
                </a:pathLst>
              </a:custGeom>
              <a:noFill/>
              <a:ln w="4763" cap="rnd">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405" name="Freeform 615"/>
              <p:cNvSpPr>
                <a:spLocks/>
              </p:cNvSpPr>
              <p:nvPr/>
            </p:nvSpPr>
            <p:spPr bwMode="auto">
              <a:xfrm>
                <a:off x="4489" y="2872"/>
                <a:ext cx="533" cy="243"/>
              </a:xfrm>
              <a:custGeom>
                <a:avLst/>
                <a:gdLst>
                  <a:gd name="T0" fmla="*/ 3338 w 213"/>
                  <a:gd name="T1" fmla="*/ 0 h 91"/>
                  <a:gd name="T2" fmla="*/ 1804 w 213"/>
                  <a:gd name="T3" fmla="*/ 764 h 91"/>
                  <a:gd name="T4" fmla="*/ 0 w 213"/>
                  <a:gd name="T5" fmla="*/ 1733 h 91"/>
                  <a:gd name="T6" fmla="*/ 1804 w 213"/>
                  <a:gd name="T7" fmla="*/ 684 h 91"/>
                  <a:gd name="T8" fmla="*/ 3338 w 213"/>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3" h="91">
                    <a:moveTo>
                      <a:pt x="213" y="0"/>
                    </a:moveTo>
                    <a:cubicBezTo>
                      <a:pt x="197" y="13"/>
                      <a:pt x="158" y="24"/>
                      <a:pt x="115" y="40"/>
                    </a:cubicBezTo>
                    <a:cubicBezTo>
                      <a:pt x="71" y="55"/>
                      <a:pt x="18" y="70"/>
                      <a:pt x="0" y="91"/>
                    </a:cubicBezTo>
                    <a:cubicBezTo>
                      <a:pt x="18" y="70"/>
                      <a:pt x="71" y="51"/>
                      <a:pt x="115" y="36"/>
                    </a:cubicBezTo>
                    <a:cubicBezTo>
                      <a:pt x="158" y="21"/>
                      <a:pt x="197" y="13"/>
                      <a:pt x="213"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406" name="Freeform 616"/>
              <p:cNvSpPr>
                <a:spLocks/>
              </p:cNvSpPr>
              <p:nvPr/>
            </p:nvSpPr>
            <p:spPr bwMode="auto">
              <a:xfrm>
                <a:off x="4474" y="3472"/>
                <a:ext cx="563" cy="395"/>
              </a:xfrm>
              <a:custGeom>
                <a:avLst/>
                <a:gdLst>
                  <a:gd name="T0" fmla="*/ 0 w 225"/>
                  <a:gd name="T1" fmla="*/ 2813 h 148"/>
                  <a:gd name="T2" fmla="*/ 1879 w 225"/>
                  <a:gd name="T3" fmla="*/ 1481 h 148"/>
                  <a:gd name="T4" fmla="*/ 3526 w 225"/>
                  <a:gd name="T5" fmla="*/ 571 h 148"/>
                  <a:gd name="T6" fmla="*/ 3526 w 225"/>
                  <a:gd name="T7" fmla="*/ 0 h 148"/>
                  <a:gd name="T8" fmla="*/ 1879 w 225"/>
                  <a:gd name="T9" fmla="*/ 891 h 148"/>
                  <a:gd name="T10" fmla="*/ 0 w 225"/>
                  <a:gd name="T11" fmla="*/ 2223 h 148"/>
                  <a:gd name="T12" fmla="*/ 0 w 225"/>
                  <a:gd name="T13" fmla="*/ 2813 h 1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8">
                    <a:moveTo>
                      <a:pt x="0" y="148"/>
                    </a:moveTo>
                    <a:cubicBezTo>
                      <a:pt x="0" y="120"/>
                      <a:pt x="66" y="97"/>
                      <a:pt x="120" y="78"/>
                    </a:cubicBezTo>
                    <a:cubicBezTo>
                      <a:pt x="176" y="58"/>
                      <a:pt x="225" y="51"/>
                      <a:pt x="225" y="30"/>
                    </a:cubicBezTo>
                    <a:cubicBezTo>
                      <a:pt x="225" y="0"/>
                      <a:pt x="225" y="0"/>
                      <a:pt x="225" y="0"/>
                    </a:cubicBezTo>
                    <a:cubicBezTo>
                      <a:pt x="225" y="20"/>
                      <a:pt x="176" y="28"/>
                      <a:pt x="120" y="47"/>
                    </a:cubicBezTo>
                    <a:cubicBezTo>
                      <a:pt x="66" y="66"/>
                      <a:pt x="0" y="89"/>
                      <a:pt x="0" y="117"/>
                    </a:cubicBezTo>
                    <a:lnTo>
                      <a:pt x="0" y="148"/>
                    </a:lnTo>
                    <a:close/>
                  </a:path>
                </a:pathLst>
              </a:custGeom>
              <a:solidFill>
                <a:srgbClr val="89D2F1"/>
              </a:solidFill>
              <a:ln w="7938" cap="rnd">
                <a:solidFill>
                  <a:srgbClr val="000000"/>
                </a:solidFill>
                <a:prstDash val="solid"/>
                <a:round/>
                <a:headEnd/>
                <a:tailEnd/>
              </a:ln>
            </p:spPr>
            <p:txBody>
              <a:bodyPr/>
              <a:lstStyle/>
              <a:p>
                <a:endParaRPr lang="en-US" sz="1350"/>
              </a:p>
            </p:txBody>
          </p:sp>
          <p:sp>
            <p:nvSpPr>
              <p:cNvPr id="407" name="Freeform 617"/>
              <p:cNvSpPr>
                <a:spLocks/>
              </p:cNvSpPr>
              <p:nvPr/>
            </p:nvSpPr>
            <p:spPr bwMode="auto">
              <a:xfrm>
                <a:off x="4489" y="3515"/>
                <a:ext cx="533" cy="240"/>
              </a:xfrm>
              <a:custGeom>
                <a:avLst/>
                <a:gdLst>
                  <a:gd name="T0" fmla="*/ 3338 w 213"/>
                  <a:gd name="T1" fmla="*/ 0 h 90"/>
                  <a:gd name="T2" fmla="*/ 1804 w 213"/>
                  <a:gd name="T3" fmla="*/ 739 h 90"/>
                  <a:gd name="T4" fmla="*/ 0 w 213"/>
                  <a:gd name="T5" fmla="*/ 1707 h 90"/>
                  <a:gd name="T6" fmla="*/ 1804 w 213"/>
                  <a:gd name="T7" fmla="*/ 683 h 90"/>
                  <a:gd name="T8" fmla="*/ 3338 w 213"/>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3" h="90">
                    <a:moveTo>
                      <a:pt x="213" y="0"/>
                    </a:moveTo>
                    <a:cubicBezTo>
                      <a:pt x="197" y="13"/>
                      <a:pt x="158" y="24"/>
                      <a:pt x="115" y="39"/>
                    </a:cubicBezTo>
                    <a:cubicBezTo>
                      <a:pt x="71" y="55"/>
                      <a:pt x="18" y="69"/>
                      <a:pt x="0" y="90"/>
                    </a:cubicBezTo>
                    <a:cubicBezTo>
                      <a:pt x="18" y="69"/>
                      <a:pt x="71" y="51"/>
                      <a:pt x="115" y="36"/>
                    </a:cubicBezTo>
                    <a:cubicBezTo>
                      <a:pt x="158" y="20"/>
                      <a:pt x="197" y="13"/>
                      <a:pt x="213"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408" name="Freeform 618"/>
              <p:cNvSpPr>
                <a:spLocks/>
              </p:cNvSpPr>
              <p:nvPr/>
            </p:nvSpPr>
            <p:spPr bwMode="auto">
              <a:xfrm>
                <a:off x="4492" y="2642"/>
                <a:ext cx="125" cy="24"/>
              </a:xfrm>
              <a:custGeom>
                <a:avLst/>
                <a:gdLst>
                  <a:gd name="T0" fmla="*/ 688 w 50"/>
                  <a:gd name="T1" fmla="*/ 0 h 9"/>
                  <a:gd name="T2" fmla="*/ 0 w 50"/>
                  <a:gd name="T3" fmla="*/ 0 h 9"/>
                  <a:gd name="T4" fmla="*/ 738 w 50"/>
                  <a:gd name="T5" fmla="*/ 136 h 9"/>
                  <a:gd name="T6" fmla="*/ 688 w 5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 h="9">
                    <a:moveTo>
                      <a:pt x="44" y="0"/>
                    </a:moveTo>
                    <a:cubicBezTo>
                      <a:pt x="0" y="0"/>
                      <a:pt x="0" y="0"/>
                      <a:pt x="0" y="0"/>
                    </a:cubicBezTo>
                    <a:cubicBezTo>
                      <a:pt x="6" y="0"/>
                      <a:pt x="47" y="1"/>
                      <a:pt x="47" y="7"/>
                    </a:cubicBezTo>
                    <a:cubicBezTo>
                      <a:pt x="48" y="9"/>
                      <a:pt x="50" y="0"/>
                      <a:pt x="44"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grpSp>
        <p:grpSp>
          <p:nvGrpSpPr>
            <p:cNvPr id="1133" name="Group 130"/>
            <p:cNvGrpSpPr>
              <a:grpSpLocks/>
            </p:cNvGrpSpPr>
            <p:nvPr/>
          </p:nvGrpSpPr>
          <p:grpSpPr bwMode="auto">
            <a:xfrm>
              <a:off x="3267625" y="2487571"/>
              <a:ext cx="86532" cy="95087"/>
              <a:chOff x="1627" y="2813"/>
              <a:chExt cx="263" cy="289"/>
            </a:xfrm>
          </p:grpSpPr>
          <p:sp>
            <p:nvSpPr>
              <p:cNvPr id="1134" name="Oval 131"/>
              <p:cNvSpPr>
                <a:spLocks noChangeArrowheads="1"/>
              </p:cNvSpPr>
              <p:nvPr/>
            </p:nvSpPr>
            <p:spPr bwMode="auto">
              <a:xfrm>
                <a:off x="1627" y="2813"/>
                <a:ext cx="263" cy="289"/>
              </a:xfrm>
              <a:prstGeom prst="ellipse">
                <a:avLst/>
              </a:prstGeom>
              <a:solidFill>
                <a:srgbClr val="E200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1350"/>
              </a:p>
            </p:txBody>
          </p:sp>
          <p:sp>
            <p:nvSpPr>
              <p:cNvPr id="1135" name="Freeform 132"/>
              <p:cNvSpPr>
                <a:spLocks/>
              </p:cNvSpPr>
              <p:nvPr/>
            </p:nvSpPr>
            <p:spPr bwMode="auto">
              <a:xfrm>
                <a:off x="1673" y="2896"/>
                <a:ext cx="202" cy="182"/>
              </a:xfrm>
              <a:custGeom>
                <a:avLst/>
                <a:gdLst>
                  <a:gd name="T0" fmla="*/ 11708 w 26"/>
                  <a:gd name="T1" fmla="*/ 1712 h 22"/>
                  <a:gd name="T2" fmla="*/ 11227 w 26"/>
                  <a:gd name="T3" fmla="*/ 2804 h 22"/>
                  <a:gd name="T4" fmla="*/ 4226 w 26"/>
                  <a:gd name="T5" fmla="*/ 10746 h 22"/>
                  <a:gd name="T6" fmla="*/ 963 w 26"/>
                  <a:gd name="T7" fmla="*/ 9646 h 22"/>
                  <a:gd name="T8" fmla="*/ 482 w 26"/>
                  <a:gd name="T9" fmla="*/ 10200 h 22"/>
                  <a:gd name="T10" fmla="*/ 5128 w 26"/>
                  <a:gd name="T11" fmla="*/ 12459 h 22"/>
                  <a:gd name="T12" fmla="*/ 12190 w 26"/>
                  <a:gd name="T13" fmla="*/ 4517 h 22"/>
                  <a:gd name="T14" fmla="*/ 11708 w 26"/>
                  <a:gd name="T15" fmla="*/ 1712 h 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 h="22">
                    <a:moveTo>
                      <a:pt x="25" y="3"/>
                    </a:moveTo>
                    <a:cubicBezTo>
                      <a:pt x="24" y="0"/>
                      <a:pt x="24" y="2"/>
                      <a:pt x="24" y="5"/>
                    </a:cubicBezTo>
                    <a:cubicBezTo>
                      <a:pt x="24" y="13"/>
                      <a:pt x="17" y="19"/>
                      <a:pt x="9" y="19"/>
                    </a:cubicBezTo>
                    <a:cubicBezTo>
                      <a:pt x="6" y="19"/>
                      <a:pt x="3" y="18"/>
                      <a:pt x="2" y="17"/>
                    </a:cubicBezTo>
                    <a:cubicBezTo>
                      <a:pt x="0" y="17"/>
                      <a:pt x="0" y="17"/>
                      <a:pt x="1" y="18"/>
                    </a:cubicBezTo>
                    <a:cubicBezTo>
                      <a:pt x="3" y="21"/>
                      <a:pt x="7" y="22"/>
                      <a:pt x="11" y="22"/>
                    </a:cubicBezTo>
                    <a:cubicBezTo>
                      <a:pt x="19" y="22"/>
                      <a:pt x="26" y="16"/>
                      <a:pt x="26" y="8"/>
                    </a:cubicBezTo>
                    <a:cubicBezTo>
                      <a:pt x="26" y="6"/>
                      <a:pt x="26" y="4"/>
                      <a:pt x="25" y="3"/>
                    </a:cubicBezTo>
                    <a:close/>
                  </a:path>
                </a:pathLst>
              </a:custGeom>
              <a:solidFill>
                <a:srgbClr val="AC005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36" name="Freeform 133"/>
              <p:cNvSpPr>
                <a:spLocks/>
              </p:cNvSpPr>
              <p:nvPr/>
            </p:nvSpPr>
            <p:spPr bwMode="auto">
              <a:xfrm>
                <a:off x="1759" y="2962"/>
                <a:ext cx="116" cy="116"/>
              </a:xfrm>
              <a:custGeom>
                <a:avLst/>
                <a:gdLst>
                  <a:gd name="T0" fmla="*/ 0 w 15"/>
                  <a:gd name="T1" fmla="*/ 7963 h 14"/>
                  <a:gd name="T2" fmla="*/ 6937 w 15"/>
                  <a:gd name="T3" fmla="*/ 0 h 14"/>
                  <a:gd name="T4" fmla="*/ 0 w 15"/>
                  <a:gd name="T5" fmla="*/ 7963 h 14"/>
                  <a:gd name="T6" fmla="*/ 0 60000 65536"/>
                  <a:gd name="T7" fmla="*/ 0 60000 65536"/>
                  <a:gd name="T8" fmla="*/ 0 60000 65536"/>
                </a:gdLst>
                <a:ahLst/>
                <a:cxnLst>
                  <a:cxn ang="T6">
                    <a:pos x="T0" y="T1"/>
                  </a:cxn>
                  <a:cxn ang="T7">
                    <a:pos x="T2" y="T3"/>
                  </a:cxn>
                  <a:cxn ang="T8">
                    <a:pos x="T4" y="T5"/>
                  </a:cxn>
                </a:cxnLst>
                <a:rect l="0" t="0" r="r" b="b"/>
                <a:pathLst>
                  <a:path w="15" h="14">
                    <a:moveTo>
                      <a:pt x="0" y="14"/>
                    </a:moveTo>
                    <a:cubicBezTo>
                      <a:pt x="8" y="14"/>
                      <a:pt x="15" y="8"/>
                      <a:pt x="15" y="0"/>
                    </a:cubicBezTo>
                    <a:cubicBezTo>
                      <a:pt x="15" y="2"/>
                      <a:pt x="12" y="13"/>
                      <a:pt x="0" y="14"/>
                    </a:cubicBezTo>
                    <a:close/>
                  </a:path>
                </a:pathLst>
              </a:custGeom>
              <a:solidFill>
                <a:srgbClr val="6400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37" name="Oval 138"/>
              <p:cNvSpPr>
                <a:spLocks noChangeArrowheads="1"/>
              </p:cNvSpPr>
              <p:nvPr/>
            </p:nvSpPr>
            <p:spPr bwMode="auto">
              <a:xfrm>
                <a:off x="1627" y="2813"/>
                <a:ext cx="263" cy="289"/>
              </a:xfrm>
              <a:prstGeom prst="ellipse">
                <a:avLst/>
              </a:prstGeom>
              <a:noFill/>
              <a:ln w="635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350"/>
              </a:p>
            </p:txBody>
          </p:sp>
        </p:grpSp>
      </p:grpSp>
      <p:grpSp>
        <p:nvGrpSpPr>
          <p:cNvPr id="1647" name="Group 311"/>
          <p:cNvGrpSpPr>
            <a:grpSpLocks/>
          </p:cNvGrpSpPr>
          <p:nvPr/>
        </p:nvGrpSpPr>
        <p:grpSpPr bwMode="auto">
          <a:xfrm>
            <a:off x="2439901" y="3170673"/>
            <a:ext cx="1845578" cy="962690"/>
            <a:chOff x="521" y="2972"/>
            <a:chExt cx="1756" cy="338"/>
          </a:xfrm>
        </p:grpSpPr>
        <p:sp>
          <p:nvSpPr>
            <p:cNvPr id="1648" name="Freeform 312"/>
            <p:cNvSpPr>
              <a:spLocks/>
            </p:cNvSpPr>
            <p:nvPr/>
          </p:nvSpPr>
          <p:spPr bwMode="auto">
            <a:xfrm>
              <a:off x="777" y="2972"/>
              <a:ext cx="837" cy="230"/>
            </a:xfrm>
            <a:custGeom>
              <a:avLst/>
              <a:gdLst>
                <a:gd name="T0" fmla="*/ 1173 w 232"/>
                <a:gd name="T1" fmla="*/ 1292 h 60"/>
                <a:gd name="T2" fmla="*/ 3763 w 232"/>
                <a:gd name="T3" fmla="*/ 1809 h 60"/>
                <a:gd name="T4" fmla="*/ 7796 w 232"/>
                <a:gd name="T5" fmla="*/ 1530 h 60"/>
                <a:gd name="T6" fmla="*/ 10661 w 232"/>
                <a:gd name="T7" fmla="*/ 1530 h 60"/>
                <a:gd name="T8" fmla="*/ 8316 w 232"/>
                <a:gd name="T9" fmla="*/ 2588 h 60"/>
                <a:gd name="T10" fmla="*/ 4971 w 232"/>
                <a:gd name="T11" fmla="*/ 2250 h 60"/>
                <a:gd name="T12" fmla="*/ 1407 w 232"/>
                <a:gd name="T13" fmla="*/ 3101 h 60"/>
                <a:gd name="T14" fmla="*/ 90 w 232"/>
                <a:gd name="T15" fmla="*/ 2204 h 60"/>
                <a:gd name="T16" fmla="*/ 1173 w 232"/>
                <a:gd name="T17" fmla="*/ 1292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2" h="60">
                  <a:moveTo>
                    <a:pt x="25" y="23"/>
                  </a:moveTo>
                  <a:cubicBezTo>
                    <a:pt x="35" y="25"/>
                    <a:pt x="60" y="34"/>
                    <a:pt x="80" y="32"/>
                  </a:cubicBezTo>
                  <a:cubicBezTo>
                    <a:pt x="99" y="30"/>
                    <a:pt x="140" y="29"/>
                    <a:pt x="166" y="27"/>
                  </a:cubicBezTo>
                  <a:cubicBezTo>
                    <a:pt x="192" y="26"/>
                    <a:pt x="222" y="0"/>
                    <a:pt x="227" y="27"/>
                  </a:cubicBezTo>
                  <a:cubicBezTo>
                    <a:pt x="232" y="60"/>
                    <a:pt x="193" y="48"/>
                    <a:pt x="177" y="46"/>
                  </a:cubicBezTo>
                  <a:cubicBezTo>
                    <a:pt x="161" y="44"/>
                    <a:pt x="135" y="39"/>
                    <a:pt x="106" y="40"/>
                  </a:cubicBezTo>
                  <a:cubicBezTo>
                    <a:pt x="77" y="41"/>
                    <a:pt x="41" y="50"/>
                    <a:pt x="30" y="55"/>
                  </a:cubicBezTo>
                  <a:cubicBezTo>
                    <a:pt x="18" y="60"/>
                    <a:pt x="4" y="50"/>
                    <a:pt x="2" y="39"/>
                  </a:cubicBezTo>
                  <a:cubicBezTo>
                    <a:pt x="0" y="32"/>
                    <a:pt x="7" y="18"/>
                    <a:pt x="25" y="23"/>
                  </a:cubicBezTo>
                  <a:close/>
                </a:path>
              </a:pathLst>
            </a:custGeom>
            <a:solidFill>
              <a:srgbClr val="F5E4E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52" name="Freeform 316"/>
            <p:cNvSpPr>
              <a:spLocks/>
            </p:cNvSpPr>
            <p:nvPr/>
          </p:nvSpPr>
          <p:spPr bwMode="auto">
            <a:xfrm>
              <a:off x="521" y="3036"/>
              <a:ext cx="1756" cy="274"/>
            </a:xfrm>
            <a:custGeom>
              <a:avLst/>
              <a:gdLst>
                <a:gd name="T0" fmla="*/ 180 w 487"/>
                <a:gd name="T1" fmla="*/ 2221 h 66"/>
                <a:gd name="T2" fmla="*/ 2066 w 487"/>
                <a:gd name="T3" fmla="*/ 3583 h 66"/>
                <a:gd name="T4" fmla="*/ 6187 w 487"/>
                <a:gd name="T5" fmla="*/ 2902 h 66"/>
                <a:gd name="T6" fmla="*/ 11441 w 487"/>
                <a:gd name="T7" fmla="*/ 2798 h 66"/>
                <a:gd name="T8" fmla="*/ 20906 w 487"/>
                <a:gd name="T9" fmla="*/ 3302 h 66"/>
                <a:gd name="T10" fmla="*/ 20437 w 487"/>
                <a:gd name="T11" fmla="*/ 562 h 66"/>
                <a:gd name="T12" fmla="*/ 11481 w 487"/>
                <a:gd name="T13" fmla="*/ 1940 h 66"/>
                <a:gd name="T14" fmla="*/ 5773 w 487"/>
                <a:gd name="T15" fmla="*/ 2059 h 66"/>
                <a:gd name="T16" fmla="*/ 2430 w 487"/>
                <a:gd name="T17" fmla="*/ 2101 h 66"/>
                <a:gd name="T18" fmla="*/ 180 w 487"/>
                <a:gd name="T19" fmla="*/ 2221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7" h="66">
                  <a:moveTo>
                    <a:pt x="4" y="39"/>
                  </a:moveTo>
                  <a:cubicBezTo>
                    <a:pt x="0" y="53"/>
                    <a:pt x="22" y="62"/>
                    <a:pt x="44" y="63"/>
                  </a:cubicBezTo>
                  <a:cubicBezTo>
                    <a:pt x="66" y="64"/>
                    <a:pt x="102" y="55"/>
                    <a:pt x="132" y="51"/>
                  </a:cubicBezTo>
                  <a:cubicBezTo>
                    <a:pt x="162" y="47"/>
                    <a:pt x="203" y="41"/>
                    <a:pt x="244" y="49"/>
                  </a:cubicBezTo>
                  <a:cubicBezTo>
                    <a:pt x="286" y="56"/>
                    <a:pt x="422" y="66"/>
                    <a:pt x="446" y="58"/>
                  </a:cubicBezTo>
                  <a:cubicBezTo>
                    <a:pt x="487" y="45"/>
                    <a:pt x="465" y="0"/>
                    <a:pt x="436" y="10"/>
                  </a:cubicBezTo>
                  <a:cubicBezTo>
                    <a:pt x="372" y="31"/>
                    <a:pt x="287" y="46"/>
                    <a:pt x="245" y="34"/>
                  </a:cubicBezTo>
                  <a:cubicBezTo>
                    <a:pt x="202" y="21"/>
                    <a:pt x="158" y="30"/>
                    <a:pt x="123" y="36"/>
                  </a:cubicBezTo>
                  <a:cubicBezTo>
                    <a:pt x="87" y="43"/>
                    <a:pt x="76" y="50"/>
                    <a:pt x="52" y="37"/>
                  </a:cubicBezTo>
                  <a:cubicBezTo>
                    <a:pt x="28" y="23"/>
                    <a:pt x="9" y="23"/>
                    <a:pt x="4" y="39"/>
                  </a:cubicBezTo>
                  <a:close/>
                </a:path>
              </a:pathLst>
            </a:custGeom>
            <a:solidFill>
              <a:srgbClr val="F5E4E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60" name="Freeform 324"/>
            <p:cNvSpPr>
              <a:spLocks/>
            </p:cNvSpPr>
            <p:nvPr/>
          </p:nvSpPr>
          <p:spPr bwMode="auto">
            <a:xfrm>
              <a:off x="777" y="2972"/>
              <a:ext cx="837" cy="230"/>
            </a:xfrm>
            <a:custGeom>
              <a:avLst/>
              <a:gdLst>
                <a:gd name="T0" fmla="*/ 1173 w 232"/>
                <a:gd name="T1" fmla="*/ 1292 h 60"/>
                <a:gd name="T2" fmla="*/ 3763 w 232"/>
                <a:gd name="T3" fmla="*/ 1809 h 60"/>
                <a:gd name="T4" fmla="*/ 7796 w 232"/>
                <a:gd name="T5" fmla="*/ 1530 h 60"/>
                <a:gd name="T6" fmla="*/ 10661 w 232"/>
                <a:gd name="T7" fmla="*/ 1530 h 60"/>
                <a:gd name="T8" fmla="*/ 8316 w 232"/>
                <a:gd name="T9" fmla="*/ 2588 h 60"/>
                <a:gd name="T10" fmla="*/ 4971 w 232"/>
                <a:gd name="T11" fmla="*/ 2250 h 60"/>
                <a:gd name="T12" fmla="*/ 1407 w 232"/>
                <a:gd name="T13" fmla="*/ 3101 h 60"/>
                <a:gd name="T14" fmla="*/ 90 w 232"/>
                <a:gd name="T15" fmla="*/ 2204 h 60"/>
                <a:gd name="T16" fmla="*/ 1173 w 232"/>
                <a:gd name="T17" fmla="*/ 1292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2" h="60">
                  <a:moveTo>
                    <a:pt x="25" y="23"/>
                  </a:moveTo>
                  <a:cubicBezTo>
                    <a:pt x="35" y="25"/>
                    <a:pt x="60" y="34"/>
                    <a:pt x="80" y="32"/>
                  </a:cubicBezTo>
                  <a:cubicBezTo>
                    <a:pt x="99" y="30"/>
                    <a:pt x="140" y="29"/>
                    <a:pt x="166" y="27"/>
                  </a:cubicBezTo>
                  <a:cubicBezTo>
                    <a:pt x="192" y="26"/>
                    <a:pt x="222" y="0"/>
                    <a:pt x="227" y="27"/>
                  </a:cubicBezTo>
                  <a:cubicBezTo>
                    <a:pt x="232" y="60"/>
                    <a:pt x="193" y="48"/>
                    <a:pt x="177" y="46"/>
                  </a:cubicBezTo>
                  <a:cubicBezTo>
                    <a:pt x="161" y="44"/>
                    <a:pt x="135" y="39"/>
                    <a:pt x="106" y="40"/>
                  </a:cubicBezTo>
                  <a:cubicBezTo>
                    <a:pt x="77" y="41"/>
                    <a:pt x="41" y="50"/>
                    <a:pt x="30" y="55"/>
                  </a:cubicBezTo>
                  <a:cubicBezTo>
                    <a:pt x="18" y="60"/>
                    <a:pt x="4" y="50"/>
                    <a:pt x="2" y="39"/>
                  </a:cubicBezTo>
                  <a:cubicBezTo>
                    <a:pt x="0" y="32"/>
                    <a:pt x="7" y="18"/>
                    <a:pt x="25" y="23"/>
                  </a:cubicBezTo>
                  <a:close/>
                </a:path>
              </a:pathLst>
            </a:custGeom>
            <a:noFill/>
            <a:ln w="1111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662" name="Freeform 326"/>
            <p:cNvSpPr>
              <a:spLocks/>
            </p:cNvSpPr>
            <p:nvPr/>
          </p:nvSpPr>
          <p:spPr bwMode="auto">
            <a:xfrm>
              <a:off x="521" y="3032"/>
              <a:ext cx="1756" cy="278"/>
            </a:xfrm>
            <a:custGeom>
              <a:avLst/>
              <a:gdLst>
                <a:gd name="T0" fmla="*/ 180 w 487"/>
                <a:gd name="T1" fmla="*/ 2221 h 66"/>
                <a:gd name="T2" fmla="*/ 2066 w 487"/>
                <a:gd name="T3" fmla="*/ 3583 h 66"/>
                <a:gd name="T4" fmla="*/ 6187 w 487"/>
                <a:gd name="T5" fmla="*/ 2902 h 66"/>
                <a:gd name="T6" fmla="*/ 11441 w 487"/>
                <a:gd name="T7" fmla="*/ 2798 h 66"/>
                <a:gd name="T8" fmla="*/ 20906 w 487"/>
                <a:gd name="T9" fmla="*/ 3302 h 66"/>
                <a:gd name="T10" fmla="*/ 20437 w 487"/>
                <a:gd name="T11" fmla="*/ 562 h 66"/>
                <a:gd name="T12" fmla="*/ 11481 w 487"/>
                <a:gd name="T13" fmla="*/ 1940 h 66"/>
                <a:gd name="T14" fmla="*/ 5773 w 487"/>
                <a:gd name="T15" fmla="*/ 2059 h 66"/>
                <a:gd name="T16" fmla="*/ 2430 w 487"/>
                <a:gd name="T17" fmla="*/ 2101 h 66"/>
                <a:gd name="T18" fmla="*/ 180 w 487"/>
                <a:gd name="T19" fmla="*/ 2221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7" h="66">
                  <a:moveTo>
                    <a:pt x="4" y="39"/>
                  </a:moveTo>
                  <a:cubicBezTo>
                    <a:pt x="0" y="53"/>
                    <a:pt x="22" y="62"/>
                    <a:pt x="44" y="63"/>
                  </a:cubicBezTo>
                  <a:cubicBezTo>
                    <a:pt x="66" y="64"/>
                    <a:pt x="102" y="55"/>
                    <a:pt x="132" y="51"/>
                  </a:cubicBezTo>
                  <a:cubicBezTo>
                    <a:pt x="162" y="47"/>
                    <a:pt x="203" y="41"/>
                    <a:pt x="244" y="49"/>
                  </a:cubicBezTo>
                  <a:cubicBezTo>
                    <a:pt x="286" y="56"/>
                    <a:pt x="422" y="66"/>
                    <a:pt x="446" y="58"/>
                  </a:cubicBezTo>
                  <a:cubicBezTo>
                    <a:pt x="487" y="45"/>
                    <a:pt x="465" y="0"/>
                    <a:pt x="436" y="10"/>
                  </a:cubicBezTo>
                  <a:cubicBezTo>
                    <a:pt x="372" y="31"/>
                    <a:pt x="287" y="46"/>
                    <a:pt x="245" y="34"/>
                  </a:cubicBezTo>
                  <a:cubicBezTo>
                    <a:pt x="202" y="21"/>
                    <a:pt x="158" y="30"/>
                    <a:pt x="123" y="36"/>
                  </a:cubicBezTo>
                  <a:cubicBezTo>
                    <a:pt x="87" y="43"/>
                    <a:pt x="76" y="50"/>
                    <a:pt x="52" y="37"/>
                  </a:cubicBezTo>
                  <a:cubicBezTo>
                    <a:pt x="28" y="23"/>
                    <a:pt x="9" y="23"/>
                    <a:pt x="4" y="39"/>
                  </a:cubicBezTo>
                  <a:close/>
                </a:path>
              </a:pathLst>
            </a:custGeom>
            <a:noFill/>
            <a:ln w="1111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grpSp>
      <p:sp>
        <p:nvSpPr>
          <p:cNvPr id="1916" name="TextBox 1915"/>
          <p:cNvSpPr txBox="1"/>
          <p:nvPr/>
        </p:nvSpPr>
        <p:spPr>
          <a:xfrm>
            <a:off x="4013895" y="1275516"/>
            <a:ext cx="642258" cy="207749"/>
          </a:xfrm>
          <a:prstGeom prst="rect">
            <a:avLst/>
          </a:prstGeom>
          <a:noFill/>
          <a:ln>
            <a:solidFill>
              <a:srgbClr val="7F7F7F"/>
            </a:solidFill>
          </a:ln>
        </p:spPr>
        <p:txBody>
          <a:bodyPr wrap="square" lIns="0" rIns="0" rtlCol="0">
            <a:spAutoFit/>
          </a:bodyPr>
          <a:lstStyle/>
          <a:p>
            <a:pPr algn="ctr"/>
            <a:r>
              <a:rPr lang="en-US" sz="750" b="1" dirty="0">
                <a:latin typeface="Arial"/>
                <a:cs typeface="Arial"/>
              </a:rPr>
              <a:t>Transcription</a:t>
            </a:r>
          </a:p>
        </p:txBody>
      </p:sp>
      <p:sp>
        <p:nvSpPr>
          <p:cNvPr id="1922" name="TextBox 1921"/>
          <p:cNvSpPr txBox="1"/>
          <p:nvPr/>
        </p:nvSpPr>
        <p:spPr>
          <a:xfrm>
            <a:off x="2801029" y="3161982"/>
            <a:ext cx="770252" cy="323165"/>
          </a:xfrm>
          <a:prstGeom prst="rect">
            <a:avLst/>
          </a:prstGeom>
          <a:noFill/>
        </p:spPr>
        <p:txBody>
          <a:bodyPr wrap="square" rtlCol="0">
            <a:spAutoFit/>
          </a:bodyPr>
          <a:lstStyle/>
          <a:p>
            <a:pPr algn="ctr"/>
            <a:r>
              <a:rPr lang="en-US" sz="750">
                <a:latin typeface="Arial"/>
                <a:cs typeface="Arial"/>
              </a:rPr>
              <a:t>Endoplasmic reticulum </a:t>
            </a:r>
          </a:p>
        </p:txBody>
      </p:sp>
      <p:sp>
        <p:nvSpPr>
          <p:cNvPr id="1128" name="Lightning Bolt 51"/>
          <p:cNvSpPr/>
          <p:nvPr/>
        </p:nvSpPr>
        <p:spPr>
          <a:xfrm rot="21307249">
            <a:off x="4297138" y="3656792"/>
            <a:ext cx="383250" cy="422386"/>
          </a:xfrm>
          <a:prstGeom prst="lightningBol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500">
              <a:solidFill>
                <a:prstClr val="white"/>
              </a:solidFill>
              <a:latin typeface="Calibri"/>
            </a:endParaRPr>
          </a:p>
        </p:txBody>
      </p:sp>
      <p:sp>
        <p:nvSpPr>
          <p:cNvPr id="2" name="TextBox 1"/>
          <p:cNvSpPr txBox="1"/>
          <p:nvPr/>
        </p:nvSpPr>
        <p:spPr>
          <a:xfrm>
            <a:off x="4050374" y="670326"/>
            <a:ext cx="499523" cy="253916"/>
          </a:xfrm>
          <a:prstGeom prst="rect">
            <a:avLst/>
          </a:prstGeom>
          <a:noFill/>
        </p:spPr>
        <p:txBody>
          <a:bodyPr wrap="square" rtlCol="0">
            <a:spAutoFit/>
          </a:bodyPr>
          <a:lstStyle/>
          <a:p>
            <a:r>
              <a:rPr lang="en-US" sz="1050" b="1">
                <a:latin typeface="Arial"/>
                <a:cs typeface="Arial"/>
              </a:rPr>
              <a:t>RT</a:t>
            </a:r>
          </a:p>
        </p:txBody>
      </p:sp>
      <p:cxnSp>
        <p:nvCxnSpPr>
          <p:cNvPr id="7" name="Straight Connector 6"/>
          <p:cNvCxnSpPr>
            <a:cxnSpLocks/>
          </p:cNvCxnSpPr>
          <p:nvPr/>
        </p:nvCxnSpPr>
        <p:spPr>
          <a:xfrm flipH="1" flipV="1">
            <a:off x="3863299" y="1568533"/>
            <a:ext cx="163778" cy="127310"/>
          </a:xfrm>
          <a:prstGeom prst="line">
            <a:avLst/>
          </a:prstGeom>
          <a:ln w="9525" cmpd="sng">
            <a:solidFill>
              <a:srgbClr val="912C65"/>
            </a:solidFill>
            <a:headEnd type="none" w="lg" len="sm"/>
            <a:tailEnd type="triangle" w="med" len="sm"/>
          </a:ln>
        </p:spPr>
        <p:style>
          <a:lnRef idx="2">
            <a:schemeClr val="accent1"/>
          </a:lnRef>
          <a:fillRef idx="0">
            <a:schemeClr val="accent1"/>
          </a:fillRef>
          <a:effectRef idx="1">
            <a:schemeClr val="accent1"/>
          </a:effectRef>
          <a:fontRef idx="minor">
            <a:schemeClr val="tx1"/>
          </a:fontRef>
        </p:style>
      </p:cxnSp>
      <p:sp>
        <p:nvSpPr>
          <p:cNvPr id="928" name="TextBox 927"/>
          <p:cNvSpPr txBox="1"/>
          <p:nvPr/>
        </p:nvSpPr>
        <p:spPr>
          <a:xfrm>
            <a:off x="3756759" y="1681202"/>
            <a:ext cx="770252" cy="207749"/>
          </a:xfrm>
          <a:prstGeom prst="rect">
            <a:avLst/>
          </a:prstGeom>
          <a:noFill/>
        </p:spPr>
        <p:txBody>
          <a:bodyPr wrap="square" rtlCol="0">
            <a:spAutoFit/>
          </a:bodyPr>
          <a:lstStyle/>
          <a:p>
            <a:pPr algn="ctr"/>
            <a:r>
              <a:rPr lang="en-US" sz="750">
                <a:latin typeface="Arial"/>
                <a:cs typeface="Arial"/>
              </a:rPr>
              <a:t>Mutation</a:t>
            </a:r>
          </a:p>
        </p:txBody>
      </p:sp>
      <p:sp>
        <p:nvSpPr>
          <p:cNvPr id="933" name="TextBox 932"/>
          <p:cNvSpPr txBox="1"/>
          <p:nvPr/>
        </p:nvSpPr>
        <p:spPr>
          <a:xfrm>
            <a:off x="3256825" y="2425938"/>
            <a:ext cx="770252" cy="207749"/>
          </a:xfrm>
          <a:prstGeom prst="rect">
            <a:avLst/>
          </a:prstGeom>
          <a:noFill/>
        </p:spPr>
        <p:txBody>
          <a:bodyPr wrap="square" rtlCol="0">
            <a:spAutoFit/>
          </a:bodyPr>
          <a:lstStyle/>
          <a:p>
            <a:pPr algn="ctr"/>
            <a:r>
              <a:rPr lang="en-US" sz="750">
                <a:latin typeface="Arial"/>
                <a:cs typeface="Arial"/>
              </a:rPr>
              <a:t>DNA</a:t>
            </a:r>
          </a:p>
        </p:txBody>
      </p:sp>
      <p:sp>
        <p:nvSpPr>
          <p:cNvPr id="936" name="TextBox 935"/>
          <p:cNvSpPr txBox="1"/>
          <p:nvPr/>
        </p:nvSpPr>
        <p:spPr>
          <a:xfrm>
            <a:off x="4291444" y="2443261"/>
            <a:ext cx="770252" cy="207749"/>
          </a:xfrm>
          <a:prstGeom prst="rect">
            <a:avLst/>
          </a:prstGeom>
          <a:noFill/>
        </p:spPr>
        <p:txBody>
          <a:bodyPr wrap="square" rtlCol="0">
            <a:spAutoFit/>
          </a:bodyPr>
          <a:lstStyle/>
          <a:p>
            <a:pPr algn="ctr"/>
            <a:r>
              <a:rPr lang="en-US" sz="750">
                <a:latin typeface="Arial"/>
                <a:cs typeface="Arial"/>
              </a:rPr>
              <a:t>RNA</a:t>
            </a:r>
          </a:p>
        </p:txBody>
      </p:sp>
      <p:grpSp>
        <p:nvGrpSpPr>
          <p:cNvPr id="945" name="Group 944">
            <a:extLst>
              <a:ext uri="{FF2B5EF4-FFF2-40B4-BE49-F238E27FC236}">
                <a16:creationId xmlns:a16="http://schemas.microsoft.com/office/drawing/2014/main" id="{C1FDE836-629E-0145-967C-4EF4F107070C}"/>
              </a:ext>
            </a:extLst>
          </p:cNvPr>
          <p:cNvGrpSpPr/>
          <p:nvPr/>
        </p:nvGrpSpPr>
        <p:grpSpPr>
          <a:xfrm>
            <a:off x="2441807" y="2137250"/>
            <a:ext cx="122391" cy="289776"/>
            <a:chOff x="3909082" y="1591288"/>
            <a:chExt cx="427634" cy="779353"/>
          </a:xfrm>
        </p:grpSpPr>
        <p:sp>
          <p:nvSpPr>
            <p:cNvPr id="947" name="Freeform 6">
              <a:extLst>
                <a:ext uri="{FF2B5EF4-FFF2-40B4-BE49-F238E27FC236}">
                  <a16:creationId xmlns:a16="http://schemas.microsoft.com/office/drawing/2014/main" id="{4ABA750C-7903-004A-830F-C3C944B4CC72}"/>
                </a:ext>
              </a:extLst>
            </p:cNvPr>
            <p:cNvSpPr>
              <a:spLocks/>
            </p:cNvSpPr>
            <p:nvPr/>
          </p:nvSpPr>
          <p:spPr bwMode="auto">
            <a:xfrm rot="333619">
              <a:off x="4230395" y="1695110"/>
              <a:ext cx="105359" cy="90689"/>
            </a:xfrm>
            <a:custGeom>
              <a:avLst/>
              <a:gdLst>
                <a:gd name="T0" fmla="*/ 692 w 63"/>
                <a:gd name="T1" fmla="*/ 0 h 51"/>
                <a:gd name="T2" fmla="*/ 0 w 63"/>
                <a:gd name="T3" fmla="*/ 285 h 51"/>
                <a:gd name="T4" fmla="*/ 993 w 63"/>
                <a:gd name="T5" fmla="*/ 968 h 51"/>
                <a:gd name="T6" fmla="*/ 993 w 63"/>
                <a:gd name="T7" fmla="*/ 363 h 51"/>
                <a:gd name="T8" fmla="*/ 692 w 63"/>
                <a:gd name="T9" fmla="*/ 0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51">
                  <a:moveTo>
                    <a:pt x="44" y="0"/>
                  </a:moveTo>
                  <a:cubicBezTo>
                    <a:pt x="32" y="5"/>
                    <a:pt x="17" y="9"/>
                    <a:pt x="0" y="15"/>
                  </a:cubicBezTo>
                  <a:cubicBezTo>
                    <a:pt x="32" y="25"/>
                    <a:pt x="63" y="38"/>
                    <a:pt x="63" y="51"/>
                  </a:cubicBezTo>
                  <a:cubicBezTo>
                    <a:pt x="63" y="19"/>
                    <a:pt x="63" y="19"/>
                    <a:pt x="63" y="19"/>
                  </a:cubicBezTo>
                  <a:cubicBezTo>
                    <a:pt x="63" y="13"/>
                    <a:pt x="55" y="6"/>
                    <a:pt x="44" y="0"/>
                  </a:cubicBez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1065" name="Freeform 8">
              <a:extLst>
                <a:ext uri="{FF2B5EF4-FFF2-40B4-BE49-F238E27FC236}">
                  <a16:creationId xmlns:a16="http://schemas.microsoft.com/office/drawing/2014/main" id="{CA69B71E-F13C-3949-9566-3397423C5A70}"/>
                </a:ext>
              </a:extLst>
            </p:cNvPr>
            <p:cNvSpPr>
              <a:spLocks/>
            </p:cNvSpPr>
            <p:nvPr/>
          </p:nvSpPr>
          <p:spPr bwMode="auto">
            <a:xfrm rot="333619">
              <a:off x="3929498" y="1911889"/>
              <a:ext cx="375426" cy="277403"/>
            </a:xfrm>
            <a:custGeom>
              <a:avLst/>
              <a:gdLst>
                <a:gd name="T0" fmla="*/ 3526 w 225"/>
                <a:gd name="T1" fmla="*/ 2355 h 156"/>
                <a:gd name="T2" fmla="*/ 1692 w 225"/>
                <a:gd name="T3" fmla="*/ 1309 h 156"/>
                <a:gd name="T4" fmla="*/ 0 w 225"/>
                <a:gd name="T5" fmla="*/ 0 h 156"/>
                <a:gd name="T6" fmla="*/ 0 w 225"/>
                <a:gd name="T7" fmla="*/ 605 h 156"/>
                <a:gd name="T8" fmla="*/ 1692 w 225"/>
                <a:gd name="T9" fmla="*/ 1933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3"/>
                    <a:pt x="139" y="81"/>
                    <a:pt x="108" y="69"/>
                  </a:cubicBezTo>
                  <a:cubicBezTo>
                    <a:pt x="78" y="57"/>
                    <a:pt x="0" y="28"/>
                    <a:pt x="0" y="0"/>
                  </a:cubicBezTo>
                  <a:cubicBezTo>
                    <a:pt x="0" y="32"/>
                    <a:pt x="0" y="32"/>
                    <a:pt x="0" y="32"/>
                  </a:cubicBezTo>
                  <a:cubicBezTo>
                    <a:pt x="0" y="60"/>
                    <a:pt x="78" y="90"/>
                    <a:pt x="108" y="102"/>
                  </a:cubicBezTo>
                  <a:cubicBezTo>
                    <a:pt x="139" y="114"/>
                    <a:pt x="225" y="135"/>
                    <a:pt x="225" y="156"/>
                  </a:cubicBezTo>
                  <a:lnTo>
                    <a:pt x="225" y="124"/>
                  </a:ln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1066" name="Freeform 11">
              <a:extLst>
                <a:ext uri="{FF2B5EF4-FFF2-40B4-BE49-F238E27FC236}">
                  <a16:creationId xmlns:a16="http://schemas.microsoft.com/office/drawing/2014/main" id="{70B13DC1-DFB3-4142-8113-D0E69719A031}"/>
                </a:ext>
              </a:extLst>
            </p:cNvPr>
            <p:cNvSpPr>
              <a:spLocks/>
            </p:cNvSpPr>
            <p:nvPr/>
          </p:nvSpPr>
          <p:spPr bwMode="auto">
            <a:xfrm rot="333619">
              <a:off x="3941064" y="1793088"/>
              <a:ext cx="375426" cy="277403"/>
            </a:xfrm>
            <a:custGeom>
              <a:avLst/>
              <a:gdLst>
                <a:gd name="T0" fmla="*/ 3526 w 225"/>
                <a:gd name="T1" fmla="*/ 2355 h 156"/>
                <a:gd name="T2" fmla="*/ 1692 w 225"/>
                <a:gd name="T3" fmla="*/ 1288 h 156"/>
                <a:gd name="T4" fmla="*/ 0 w 225"/>
                <a:gd name="T5" fmla="*/ 0 h 156"/>
                <a:gd name="T6" fmla="*/ 0 w 225"/>
                <a:gd name="T7" fmla="*/ 605 h 156"/>
                <a:gd name="T8" fmla="*/ 1692 w 225"/>
                <a:gd name="T9" fmla="*/ 1912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2"/>
                    <a:pt x="139" y="80"/>
                    <a:pt x="108" y="68"/>
                  </a:cubicBezTo>
                  <a:cubicBezTo>
                    <a:pt x="78" y="56"/>
                    <a:pt x="0" y="27"/>
                    <a:pt x="0" y="0"/>
                  </a:cubicBezTo>
                  <a:cubicBezTo>
                    <a:pt x="0" y="32"/>
                    <a:pt x="0" y="32"/>
                    <a:pt x="0" y="32"/>
                  </a:cubicBezTo>
                  <a:cubicBezTo>
                    <a:pt x="0" y="59"/>
                    <a:pt x="78" y="89"/>
                    <a:pt x="108" y="101"/>
                  </a:cubicBezTo>
                  <a:cubicBezTo>
                    <a:pt x="139" y="113"/>
                    <a:pt x="225" y="134"/>
                    <a:pt x="225" y="156"/>
                  </a:cubicBezTo>
                  <a:lnTo>
                    <a:pt x="225" y="124"/>
                  </a:ln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1067" name="Freeform 33">
              <a:extLst>
                <a:ext uri="{FF2B5EF4-FFF2-40B4-BE49-F238E27FC236}">
                  <a16:creationId xmlns:a16="http://schemas.microsoft.com/office/drawing/2014/main" id="{E4B9B121-0196-BA44-AEAC-79DFBDD43F66}"/>
                </a:ext>
              </a:extLst>
            </p:cNvPr>
            <p:cNvSpPr>
              <a:spLocks/>
            </p:cNvSpPr>
            <p:nvPr/>
          </p:nvSpPr>
          <p:spPr bwMode="auto">
            <a:xfrm rot="333619">
              <a:off x="3934548" y="1937924"/>
              <a:ext cx="178711" cy="112028"/>
            </a:xfrm>
            <a:custGeom>
              <a:avLst/>
              <a:gdLst>
                <a:gd name="T0" fmla="*/ 175 w 107"/>
                <a:gd name="T1" fmla="*/ 0 h 63"/>
                <a:gd name="T2" fmla="*/ 741 w 107"/>
                <a:gd name="T3" fmla="*/ 477 h 63"/>
                <a:gd name="T4" fmla="*/ 533 w 107"/>
                <a:gd name="T5" fmla="*/ 547 h 63"/>
                <a:gd name="T6" fmla="*/ 847 w 107"/>
                <a:gd name="T7" fmla="*/ 909 h 63"/>
                <a:gd name="T8" fmla="*/ 1681 w 107"/>
                <a:gd name="T9" fmla="*/ 947 h 63"/>
                <a:gd name="T10" fmla="*/ 1160 w 107"/>
                <a:gd name="T11" fmla="*/ 1024 h 63"/>
                <a:gd name="T12" fmla="*/ 1067 w 107"/>
                <a:gd name="T13" fmla="*/ 1195 h 63"/>
                <a:gd name="T14" fmla="*/ 709 w 107"/>
                <a:gd name="T15" fmla="*/ 989 h 63"/>
                <a:gd name="T16" fmla="*/ 363 w 107"/>
                <a:gd name="T17" fmla="*/ 739 h 63"/>
                <a:gd name="T18" fmla="*/ 63 w 107"/>
                <a:gd name="T19" fmla="*/ 435 h 63"/>
                <a:gd name="T20" fmla="*/ 63 w 107"/>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 h="63">
                  <a:moveTo>
                    <a:pt x="11" y="0"/>
                  </a:moveTo>
                  <a:cubicBezTo>
                    <a:pt x="9" y="18"/>
                    <a:pt x="36" y="20"/>
                    <a:pt x="47" y="25"/>
                  </a:cubicBezTo>
                  <a:cubicBezTo>
                    <a:pt x="46" y="29"/>
                    <a:pt x="37" y="25"/>
                    <a:pt x="34" y="29"/>
                  </a:cubicBezTo>
                  <a:cubicBezTo>
                    <a:pt x="32" y="35"/>
                    <a:pt x="47" y="48"/>
                    <a:pt x="54" y="48"/>
                  </a:cubicBezTo>
                  <a:cubicBezTo>
                    <a:pt x="63" y="48"/>
                    <a:pt x="99" y="47"/>
                    <a:pt x="107" y="50"/>
                  </a:cubicBezTo>
                  <a:cubicBezTo>
                    <a:pt x="104" y="49"/>
                    <a:pt x="77" y="52"/>
                    <a:pt x="74" y="54"/>
                  </a:cubicBezTo>
                  <a:cubicBezTo>
                    <a:pt x="71" y="57"/>
                    <a:pt x="68" y="59"/>
                    <a:pt x="68" y="63"/>
                  </a:cubicBezTo>
                  <a:cubicBezTo>
                    <a:pt x="60" y="61"/>
                    <a:pt x="53" y="56"/>
                    <a:pt x="45" y="52"/>
                  </a:cubicBezTo>
                  <a:cubicBezTo>
                    <a:pt x="38" y="48"/>
                    <a:pt x="29" y="44"/>
                    <a:pt x="23" y="39"/>
                  </a:cubicBezTo>
                  <a:cubicBezTo>
                    <a:pt x="16" y="35"/>
                    <a:pt x="9" y="29"/>
                    <a:pt x="4" y="23"/>
                  </a:cubicBezTo>
                  <a:cubicBezTo>
                    <a:pt x="1" y="18"/>
                    <a:pt x="0" y="5"/>
                    <a:pt x="4"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068" name="Freeform 34">
              <a:extLst>
                <a:ext uri="{FF2B5EF4-FFF2-40B4-BE49-F238E27FC236}">
                  <a16:creationId xmlns:a16="http://schemas.microsoft.com/office/drawing/2014/main" id="{80FA1208-A3EB-0642-A903-C16F0EBCE071}"/>
                </a:ext>
              </a:extLst>
            </p:cNvPr>
            <p:cNvSpPr>
              <a:spLocks/>
            </p:cNvSpPr>
            <p:nvPr/>
          </p:nvSpPr>
          <p:spPr bwMode="auto">
            <a:xfrm rot="333619">
              <a:off x="4032779" y="2050709"/>
              <a:ext cx="128031" cy="40677"/>
            </a:xfrm>
            <a:custGeom>
              <a:avLst/>
              <a:gdLst>
                <a:gd name="T0" fmla="*/ 0 w 77"/>
                <a:gd name="T1" fmla="*/ 34 h 23"/>
                <a:gd name="T2" fmla="*/ 870 w 77"/>
                <a:gd name="T3" fmla="*/ 430 h 23"/>
                <a:gd name="T4" fmla="*/ 1194 w 77"/>
                <a:gd name="T5" fmla="*/ 281 h 23"/>
                <a:gd name="T6" fmla="*/ 716 w 77"/>
                <a:gd name="T7" fmla="*/ 281 h 23"/>
                <a:gd name="T8" fmla="*/ 633 w 77"/>
                <a:gd name="T9" fmla="*/ 133 h 23"/>
                <a:gd name="T10" fmla="*/ 92 w 77"/>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 h="23">
                  <a:moveTo>
                    <a:pt x="0" y="2"/>
                  </a:moveTo>
                  <a:cubicBezTo>
                    <a:pt x="9" y="6"/>
                    <a:pt x="56" y="23"/>
                    <a:pt x="56" y="23"/>
                  </a:cubicBezTo>
                  <a:cubicBezTo>
                    <a:pt x="77" y="15"/>
                    <a:pt x="77" y="15"/>
                    <a:pt x="77" y="15"/>
                  </a:cubicBezTo>
                  <a:cubicBezTo>
                    <a:pt x="46" y="15"/>
                    <a:pt x="46" y="15"/>
                    <a:pt x="46" y="15"/>
                  </a:cubicBezTo>
                  <a:cubicBezTo>
                    <a:pt x="41" y="7"/>
                    <a:pt x="41" y="7"/>
                    <a:pt x="41" y="7"/>
                  </a:cubicBezTo>
                  <a:cubicBezTo>
                    <a:pt x="41" y="7"/>
                    <a:pt x="17" y="9"/>
                    <a:pt x="6"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069" name="Freeform 35">
              <a:extLst>
                <a:ext uri="{FF2B5EF4-FFF2-40B4-BE49-F238E27FC236}">
                  <a16:creationId xmlns:a16="http://schemas.microsoft.com/office/drawing/2014/main" id="{8A87EED5-40CF-8F41-B044-D42EF08B4F8E}"/>
                </a:ext>
              </a:extLst>
            </p:cNvPr>
            <p:cNvSpPr>
              <a:spLocks/>
            </p:cNvSpPr>
            <p:nvPr/>
          </p:nvSpPr>
          <p:spPr bwMode="auto">
            <a:xfrm rot="333619">
              <a:off x="4249100" y="2130224"/>
              <a:ext cx="48679" cy="44678"/>
            </a:xfrm>
            <a:custGeom>
              <a:avLst/>
              <a:gdLst>
                <a:gd name="T0" fmla="*/ 0 w 29"/>
                <a:gd name="T1" fmla="*/ 330 h 25"/>
                <a:gd name="T2" fmla="*/ 242 w 29"/>
                <a:gd name="T3" fmla="*/ 461 h 25"/>
                <a:gd name="T4" fmla="*/ 413 w 29"/>
                <a:gd name="T5" fmla="*/ 172 h 25"/>
                <a:gd name="T6" fmla="*/ 146 w 29"/>
                <a:gd name="T7" fmla="*/ 346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7"/>
                  </a:moveTo>
                  <a:cubicBezTo>
                    <a:pt x="2" y="17"/>
                    <a:pt x="14" y="22"/>
                    <a:pt x="15" y="24"/>
                  </a:cubicBezTo>
                  <a:cubicBezTo>
                    <a:pt x="16" y="25"/>
                    <a:pt x="29" y="17"/>
                    <a:pt x="26" y="9"/>
                  </a:cubicBezTo>
                  <a:cubicBezTo>
                    <a:pt x="24" y="0"/>
                    <a:pt x="22" y="21"/>
                    <a:pt x="9" y="18"/>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070" name="Freeform 36">
              <a:extLst>
                <a:ext uri="{FF2B5EF4-FFF2-40B4-BE49-F238E27FC236}">
                  <a16:creationId xmlns:a16="http://schemas.microsoft.com/office/drawing/2014/main" id="{F14BED8C-73C5-0649-A50C-6AD8D1EBDFC0}"/>
                </a:ext>
              </a:extLst>
            </p:cNvPr>
            <p:cNvSpPr>
              <a:spLocks/>
            </p:cNvSpPr>
            <p:nvPr/>
          </p:nvSpPr>
          <p:spPr bwMode="auto">
            <a:xfrm rot="333619">
              <a:off x="3942917" y="1815633"/>
              <a:ext cx="182045" cy="116029"/>
            </a:xfrm>
            <a:custGeom>
              <a:avLst/>
              <a:gdLst>
                <a:gd name="T0" fmla="*/ 208 w 109"/>
                <a:gd name="T1" fmla="*/ 35 h 65"/>
                <a:gd name="T2" fmla="*/ 771 w 109"/>
                <a:gd name="T3" fmla="*/ 517 h 65"/>
                <a:gd name="T4" fmla="*/ 564 w 109"/>
                <a:gd name="T5" fmla="*/ 594 h 65"/>
                <a:gd name="T6" fmla="*/ 879 w 109"/>
                <a:gd name="T7" fmla="*/ 961 h 65"/>
                <a:gd name="T8" fmla="*/ 1713 w 109"/>
                <a:gd name="T9" fmla="*/ 996 h 65"/>
                <a:gd name="T10" fmla="*/ 1192 w 109"/>
                <a:gd name="T11" fmla="*/ 1076 h 65"/>
                <a:gd name="T12" fmla="*/ 1097 w 109"/>
                <a:gd name="T13" fmla="*/ 1247 h 65"/>
                <a:gd name="T14" fmla="*/ 741 w 109"/>
                <a:gd name="T15" fmla="*/ 1039 h 65"/>
                <a:gd name="T16" fmla="*/ 396 w 109"/>
                <a:gd name="T17" fmla="*/ 787 h 65"/>
                <a:gd name="T18" fmla="*/ 125 w 109"/>
                <a:gd name="T19" fmla="*/ 479 h 65"/>
                <a:gd name="T20" fmla="*/ 158 w 109"/>
                <a:gd name="T21" fmla="*/ 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 h="65">
                  <a:moveTo>
                    <a:pt x="13" y="2"/>
                  </a:moveTo>
                  <a:cubicBezTo>
                    <a:pt x="11" y="20"/>
                    <a:pt x="38" y="22"/>
                    <a:pt x="49" y="27"/>
                  </a:cubicBezTo>
                  <a:cubicBezTo>
                    <a:pt x="48" y="31"/>
                    <a:pt x="39" y="27"/>
                    <a:pt x="36" y="31"/>
                  </a:cubicBezTo>
                  <a:cubicBezTo>
                    <a:pt x="34" y="37"/>
                    <a:pt x="49" y="50"/>
                    <a:pt x="56" y="50"/>
                  </a:cubicBezTo>
                  <a:cubicBezTo>
                    <a:pt x="65" y="50"/>
                    <a:pt x="101" y="49"/>
                    <a:pt x="109" y="52"/>
                  </a:cubicBezTo>
                  <a:cubicBezTo>
                    <a:pt x="106" y="51"/>
                    <a:pt x="79" y="54"/>
                    <a:pt x="76" y="56"/>
                  </a:cubicBezTo>
                  <a:cubicBezTo>
                    <a:pt x="73" y="59"/>
                    <a:pt x="70" y="61"/>
                    <a:pt x="70" y="65"/>
                  </a:cubicBezTo>
                  <a:cubicBezTo>
                    <a:pt x="62" y="63"/>
                    <a:pt x="55" y="58"/>
                    <a:pt x="47" y="54"/>
                  </a:cubicBezTo>
                  <a:cubicBezTo>
                    <a:pt x="40" y="50"/>
                    <a:pt x="31" y="46"/>
                    <a:pt x="25" y="41"/>
                  </a:cubicBezTo>
                  <a:cubicBezTo>
                    <a:pt x="18" y="37"/>
                    <a:pt x="12" y="31"/>
                    <a:pt x="8" y="25"/>
                  </a:cubicBezTo>
                  <a:cubicBezTo>
                    <a:pt x="4" y="19"/>
                    <a:pt x="0" y="9"/>
                    <a:pt x="10"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29" name="Freeform 37">
              <a:extLst>
                <a:ext uri="{FF2B5EF4-FFF2-40B4-BE49-F238E27FC236}">
                  <a16:creationId xmlns:a16="http://schemas.microsoft.com/office/drawing/2014/main" id="{66268C7E-33F7-1F4D-B51C-DA1E714DEB89}"/>
                </a:ext>
              </a:extLst>
            </p:cNvPr>
            <p:cNvSpPr>
              <a:spLocks/>
            </p:cNvSpPr>
            <p:nvPr/>
          </p:nvSpPr>
          <p:spPr bwMode="auto">
            <a:xfrm rot="333619">
              <a:off x="4044298" y="1932877"/>
              <a:ext cx="148036" cy="40677"/>
            </a:xfrm>
            <a:custGeom>
              <a:avLst/>
              <a:gdLst>
                <a:gd name="T0" fmla="*/ 0 w 89"/>
                <a:gd name="T1" fmla="*/ 34 h 23"/>
                <a:gd name="T2" fmla="*/ 871 w 89"/>
                <a:gd name="T3" fmla="*/ 430 h 23"/>
                <a:gd name="T4" fmla="*/ 1382 w 89"/>
                <a:gd name="T5" fmla="*/ 408 h 23"/>
                <a:gd name="T6" fmla="*/ 716 w 89"/>
                <a:gd name="T7" fmla="*/ 281 h 23"/>
                <a:gd name="T8" fmla="*/ 634 w 89"/>
                <a:gd name="T9" fmla="*/ 133 h 23"/>
                <a:gd name="T10" fmla="*/ 92 w 89"/>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23">
                  <a:moveTo>
                    <a:pt x="0" y="2"/>
                  </a:moveTo>
                  <a:cubicBezTo>
                    <a:pt x="9" y="6"/>
                    <a:pt x="56" y="23"/>
                    <a:pt x="56" y="23"/>
                  </a:cubicBezTo>
                  <a:cubicBezTo>
                    <a:pt x="89" y="22"/>
                    <a:pt x="89" y="22"/>
                    <a:pt x="89" y="22"/>
                  </a:cubicBezTo>
                  <a:cubicBezTo>
                    <a:pt x="46" y="15"/>
                    <a:pt x="46" y="15"/>
                    <a:pt x="46" y="15"/>
                  </a:cubicBezTo>
                  <a:cubicBezTo>
                    <a:pt x="41" y="7"/>
                    <a:pt x="41" y="7"/>
                    <a:pt x="41" y="7"/>
                  </a:cubicBezTo>
                  <a:cubicBezTo>
                    <a:pt x="41" y="7"/>
                    <a:pt x="17" y="9"/>
                    <a:pt x="6"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30" name="Freeform 38">
              <a:extLst>
                <a:ext uri="{FF2B5EF4-FFF2-40B4-BE49-F238E27FC236}">
                  <a16:creationId xmlns:a16="http://schemas.microsoft.com/office/drawing/2014/main" id="{2264F2AF-B98D-9448-8879-E8978EBDA329}"/>
                </a:ext>
              </a:extLst>
            </p:cNvPr>
            <p:cNvSpPr>
              <a:spLocks/>
            </p:cNvSpPr>
            <p:nvPr/>
          </p:nvSpPr>
          <p:spPr bwMode="auto">
            <a:xfrm rot="333619">
              <a:off x="4260666" y="2011422"/>
              <a:ext cx="48679" cy="44678"/>
            </a:xfrm>
            <a:custGeom>
              <a:avLst/>
              <a:gdLst>
                <a:gd name="T0" fmla="*/ 0 w 29"/>
                <a:gd name="T1" fmla="*/ 330 h 25"/>
                <a:gd name="T2" fmla="*/ 242 w 29"/>
                <a:gd name="T3" fmla="*/ 461 h 25"/>
                <a:gd name="T4" fmla="*/ 413 w 29"/>
                <a:gd name="T5" fmla="*/ 172 h 25"/>
                <a:gd name="T6" fmla="*/ 146 w 29"/>
                <a:gd name="T7" fmla="*/ 346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7"/>
                  </a:moveTo>
                  <a:cubicBezTo>
                    <a:pt x="2" y="17"/>
                    <a:pt x="14" y="22"/>
                    <a:pt x="15" y="24"/>
                  </a:cubicBezTo>
                  <a:cubicBezTo>
                    <a:pt x="16" y="25"/>
                    <a:pt x="29" y="17"/>
                    <a:pt x="26" y="9"/>
                  </a:cubicBezTo>
                  <a:cubicBezTo>
                    <a:pt x="24" y="0"/>
                    <a:pt x="22" y="21"/>
                    <a:pt x="9" y="18"/>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31" name="Freeform 39">
              <a:extLst>
                <a:ext uri="{FF2B5EF4-FFF2-40B4-BE49-F238E27FC236}">
                  <a16:creationId xmlns:a16="http://schemas.microsoft.com/office/drawing/2014/main" id="{8110F0C9-0F59-CB45-BC42-B0FE50D3ECA7}"/>
                </a:ext>
              </a:extLst>
            </p:cNvPr>
            <p:cNvSpPr>
              <a:spLocks/>
            </p:cNvSpPr>
            <p:nvPr/>
          </p:nvSpPr>
          <p:spPr bwMode="auto">
            <a:xfrm rot="333619">
              <a:off x="4019366" y="1887037"/>
              <a:ext cx="28007" cy="19338"/>
            </a:xfrm>
            <a:custGeom>
              <a:avLst/>
              <a:gdLst>
                <a:gd name="T0" fmla="*/ 30 w 17"/>
                <a:gd name="T1" fmla="*/ 182 h 11"/>
                <a:gd name="T2" fmla="*/ 166 w 17"/>
                <a:gd name="T3" fmla="*/ 166 h 11"/>
                <a:gd name="T4" fmla="*/ 212 w 17"/>
                <a:gd name="T5" fmla="*/ 0 h 11"/>
                <a:gd name="T6" fmla="*/ 0 w 17"/>
                <a:gd name="T7" fmla="*/ 111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1">
                  <a:moveTo>
                    <a:pt x="2" y="10"/>
                  </a:moveTo>
                  <a:cubicBezTo>
                    <a:pt x="5" y="11"/>
                    <a:pt x="8" y="10"/>
                    <a:pt x="11" y="9"/>
                  </a:cubicBezTo>
                  <a:cubicBezTo>
                    <a:pt x="13" y="8"/>
                    <a:pt x="17" y="3"/>
                    <a:pt x="14" y="0"/>
                  </a:cubicBezTo>
                  <a:cubicBezTo>
                    <a:pt x="13" y="7"/>
                    <a:pt x="6" y="6"/>
                    <a:pt x="0" y="6"/>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38" name="Freeform 40">
              <a:extLst>
                <a:ext uri="{FF2B5EF4-FFF2-40B4-BE49-F238E27FC236}">
                  <a16:creationId xmlns:a16="http://schemas.microsoft.com/office/drawing/2014/main" id="{C2AF5BB6-6A4D-F549-813A-2DEF710FEC0A}"/>
                </a:ext>
              </a:extLst>
            </p:cNvPr>
            <p:cNvSpPr>
              <a:spLocks/>
            </p:cNvSpPr>
            <p:nvPr/>
          </p:nvSpPr>
          <p:spPr bwMode="auto">
            <a:xfrm rot="333619">
              <a:off x="4109937" y="1930502"/>
              <a:ext cx="10002" cy="25340"/>
            </a:xfrm>
            <a:custGeom>
              <a:avLst/>
              <a:gdLst>
                <a:gd name="T0" fmla="*/ 33 w 6"/>
                <a:gd name="T1" fmla="*/ 0 h 14"/>
                <a:gd name="T2" fmla="*/ 0 w 6"/>
                <a:gd name="T3" fmla="*/ 280 h 14"/>
                <a:gd name="T4" fmla="*/ 0 60000 65536"/>
                <a:gd name="T5" fmla="*/ 0 60000 65536"/>
              </a:gdLst>
              <a:ahLst/>
              <a:cxnLst>
                <a:cxn ang="T4">
                  <a:pos x="T0" y="T1"/>
                </a:cxn>
                <a:cxn ang="T5">
                  <a:pos x="T2" y="T3"/>
                </a:cxn>
              </a:cxnLst>
              <a:rect l="0" t="0" r="r" b="b"/>
              <a:pathLst>
                <a:path w="6" h="14">
                  <a:moveTo>
                    <a:pt x="2" y="0"/>
                  </a:moveTo>
                  <a:cubicBezTo>
                    <a:pt x="6" y="5"/>
                    <a:pt x="5" y="11"/>
                    <a:pt x="0" y="14"/>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39" name="Freeform 41">
              <a:extLst>
                <a:ext uri="{FF2B5EF4-FFF2-40B4-BE49-F238E27FC236}">
                  <a16:creationId xmlns:a16="http://schemas.microsoft.com/office/drawing/2014/main" id="{242C06E2-69EC-184F-A1D4-EF380A0D6746}"/>
                </a:ext>
              </a:extLst>
            </p:cNvPr>
            <p:cNvSpPr>
              <a:spLocks/>
            </p:cNvSpPr>
            <p:nvPr/>
          </p:nvSpPr>
          <p:spPr bwMode="auto">
            <a:xfrm rot="333619">
              <a:off x="4181733" y="1987181"/>
              <a:ext cx="40010" cy="21339"/>
            </a:xfrm>
            <a:custGeom>
              <a:avLst/>
              <a:gdLst>
                <a:gd name="T0" fmla="*/ 0 w 24"/>
                <a:gd name="T1" fmla="*/ 149 h 12"/>
                <a:gd name="T2" fmla="*/ 238 w 24"/>
                <a:gd name="T3" fmla="*/ 205 h 12"/>
                <a:gd name="T4" fmla="*/ 363 w 24"/>
                <a:gd name="T5" fmla="*/ 171 h 12"/>
                <a:gd name="T6" fmla="*/ 345 w 24"/>
                <a:gd name="T7" fmla="*/ 0 h 12"/>
                <a:gd name="T8" fmla="*/ 270 w 24"/>
                <a:gd name="T9" fmla="*/ 115 h 12"/>
                <a:gd name="T10" fmla="*/ 208 w 24"/>
                <a:gd name="T11" fmla="*/ 115 h 12"/>
                <a:gd name="T12" fmla="*/ 83 w 24"/>
                <a:gd name="T13" fmla="*/ 11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2">
                  <a:moveTo>
                    <a:pt x="0" y="8"/>
                  </a:moveTo>
                  <a:cubicBezTo>
                    <a:pt x="5" y="10"/>
                    <a:pt x="10" y="11"/>
                    <a:pt x="15" y="11"/>
                  </a:cubicBezTo>
                  <a:cubicBezTo>
                    <a:pt x="18" y="12"/>
                    <a:pt x="21" y="12"/>
                    <a:pt x="23" y="9"/>
                  </a:cubicBezTo>
                  <a:cubicBezTo>
                    <a:pt x="24" y="7"/>
                    <a:pt x="24" y="2"/>
                    <a:pt x="22" y="0"/>
                  </a:cubicBezTo>
                  <a:cubicBezTo>
                    <a:pt x="20" y="2"/>
                    <a:pt x="22" y="5"/>
                    <a:pt x="17" y="6"/>
                  </a:cubicBezTo>
                  <a:cubicBezTo>
                    <a:pt x="16" y="6"/>
                    <a:pt x="14" y="6"/>
                    <a:pt x="13" y="6"/>
                  </a:cubicBezTo>
                  <a:cubicBezTo>
                    <a:pt x="10" y="6"/>
                    <a:pt x="7" y="7"/>
                    <a:pt x="5" y="6"/>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40" name="Freeform 88">
              <a:extLst>
                <a:ext uri="{FF2B5EF4-FFF2-40B4-BE49-F238E27FC236}">
                  <a16:creationId xmlns:a16="http://schemas.microsoft.com/office/drawing/2014/main" id="{C328BEDD-E302-E449-82E3-CAD400EC6AA0}"/>
                </a:ext>
              </a:extLst>
            </p:cNvPr>
            <p:cNvSpPr>
              <a:spLocks/>
            </p:cNvSpPr>
            <p:nvPr/>
          </p:nvSpPr>
          <p:spPr bwMode="auto">
            <a:xfrm rot="333619">
              <a:off x="3921484" y="2209430"/>
              <a:ext cx="281403" cy="21339"/>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41" name="Freeform 89">
              <a:extLst>
                <a:ext uri="{FF2B5EF4-FFF2-40B4-BE49-F238E27FC236}">
                  <a16:creationId xmlns:a16="http://schemas.microsoft.com/office/drawing/2014/main" id="{45F71B15-66D0-B84F-BCD2-0A870DB52B0B}"/>
                </a:ext>
              </a:extLst>
            </p:cNvPr>
            <p:cNvSpPr>
              <a:spLocks/>
            </p:cNvSpPr>
            <p:nvPr/>
          </p:nvSpPr>
          <p:spPr bwMode="auto">
            <a:xfrm rot="333619">
              <a:off x="4008623" y="2174158"/>
              <a:ext cx="263398" cy="21339"/>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42" name="Freeform 90">
              <a:extLst>
                <a:ext uri="{FF2B5EF4-FFF2-40B4-BE49-F238E27FC236}">
                  <a16:creationId xmlns:a16="http://schemas.microsoft.com/office/drawing/2014/main" id="{F6F4A451-4DFF-2445-906A-A8D0D103E4CA}"/>
                </a:ext>
              </a:extLst>
            </p:cNvPr>
            <p:cNvSpPr>
              <a:spLocks/>
            </p:cNvSpPr>
            <p:nvPr/>
          </p:nvSpPr>
          <p:spPr bwMode="auto">
            <a:xfrm rot="333619">
              <a:off x="4109342" y="2135200"/>
              <a:ext cx="170042" cy="21339"/>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62" name="Freeform 91">
              <a:extLst>
                <a:ext uri="{FF2B5EF4-FFF2-40B4-BE49-F238E27FC236}">
                  <a16:creationId xmlns:a16="http://schemas.microsoft.com/office/drawing/2014/main" id="{51064BC6-63EA-9340-B815-BF6E6CCDE042}"/>
                </a:ext>
              </a:extLst>
            </p:cNvPr>
            <p:cNvSpPr>
              <a:spLocks/>
            </p:cNvSpPr>
            <p:nvPr/>
          </p:nvSpPr>
          <p:spPr bwMode="auto">
            <a:xfrm rot="333619">
              <a:off x="3922210" y="2245926"/>
              <a:ext cx="148703" cy="23339"/>
            </a:xfrm>
            <a:custGeom>
              <a:avLst/>
              <a:gdLst>
                <a:gd name="T0" fmla="*/ 95 w 89"/>
                <a:gd name="T1" fmla="*/ 253 h 13"/>
                <a:gd name="T2" fmla="*/ 772 w 89"/>
                <a:gd name="T3" fmla="*/ 253 h 13"/>
                <a:gd name="T4" fmla="*/ 1401 w 89"/>
                <a:gd name="T5" fmla="*/ 0 h 13"/>
                <a:gd name="T6" fmla="*/ 930 w 89"/>
                <a:gd name="T7" fmla="*/ 0 h 13"/>
                <a:gd name="T8" fmla="*/ 95 w 89"/>
                <a:gd name="T9" fmla="*/ 0 h 13"/>
                <a:gd name="T10" fmla="*/ 0 w 89"/>
                <a:gd name="T11" fmla="*/ 116 h 13"/>
                <a:gd name="T12" fmla="*/ 95 w 89"/>
                <a:gd name="T13" fmla="*/ 25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63" name="Freeform 92">
              <a:extLst>
                <a:ext uri="{FF2B5EF4-FFF2-40B4-BE49-F238E27FC236}">
                  <a16:creationId xmlns:a16="http://schemas.microsoft.com/office/drawing/2014/main" id="{D2D5FB7A-8305-DA40-8935-877A90045DEB}"/>
                </a:ext>
              </a:extLst>
            </p:cNvPr>
            <p:cNvSpPr>
              <a:spLocks/>
            </p:cNvSpPr>
            <p:nvPr/>
          </p:nvSpPr>
          <p:spPr bwMode="auto">
            <a:xfrm rot="333619">
              <a:off x="4139679" y="2180522"/>
              <a:ext cx="132032" cy="21339"/>
            </a:xfrm>
            <a:custGeom>
              <a:avLst/>
              <a:gdLst>
                <a:gd name="T0" fmla="*/ 1150 w 79"/>
                <a:gd name="T1" fmla="*/ 227 h 12"/>
                <a:gd name="T2" fmla="*/ 1243 w 79"/>
                <a:gd name="T3" fmla="*/ 115 h 12"/>
                <a:gd name="T4" fmla="*/ 1150 w 79"/>
                <a:gd name="T5" fmla="*/ 0 h 12"/>
                <a:gd name="T6" fmla="*/ 0 w 79"/>
                <a:gd name="T7" fmla="*/ 0 h 12"/>
                <a:gd name="T8" fmla="*/ 0 w 79"/>
                <a:gd name="T9" fmla="*/ 227 h 12"/>
                <a:gd name="T10" fmla="*/ 1150 w 79"/>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2">
                  <a:moveTo>
                    <a:pt x="73" y="12"/>
                  </a:moveTo>
                  <a:cubicBezTo>
                    <a:pt x="77" y="12"/>
                    <a:pt x="79" y="9"/>
                    <a:pt x="79" y="6"/>
                  </a:cubicBezTo>
                  <a:cubicBezTo>
                    <a:pt x="79" y="3"/>
                    <a:pt x="77" y="0"/>
                    <a:pt x="73" y="0"/>
                  </a:cubicBezTo>
                  <a:cubicBezTo>
                    <a:pt x="0" y="0"/>
                    <a:pt x="0" y="0"/>
                    <a:pt x="0" y="0"/>
                  </a:cubicBezTo>
                  <a:cubicBezTo>
                    <a:pt x="0" y="12"/>
                    <a:pt x="0" y="12"/>
                    <a:pt x="0" y="12"/>
                  </a:cubicBezTo>
                  <a:lnTo>
                    <a:pt x="73" y="12"/>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64" name="Freeform 94">
              <a:extLst>
                <a:ext uri="{FF2B5EF4-FFF2-40B4-BE49-F238E27FC236}">
                  <a16:creationId xmlns:a16="http://schemas.microsoft.com/office/drawing/2014/main" id="{6666F41F-BB96-204B-8D3E-476F01F00D3B}"/>
                </a:ext>
              </a:extLst>
            </p:cNvPr>
            <p:cNvSpPr>
              <a:spLocks/>
            </p:cNvSpPr>
            <p:nvPr/>
          </p:nvSpPr>
          <p:spPr bwMode="auto">
            <a:xfrm rot="333619">
              <a:off x="4002041" y="2249802"/>
              <a:ext cx="68684" cy="23339"/>
            </a:xfrm>
            <a:custGeom>
              <a:avLst/>
              <a:gdLst>
                <a:gd name="T0" fmla="*/ 0 w 41"/>
                <a:gd name="T1" fmla="*/ 0 h 13"/>
                <a:gd name="T2" fmla="*/ 0 w 41"/>
                <a:gd name="T3" fmla="*/ 253 h 13"/>
                <a:gd name="T4" fmla="*/ 20 w 41"/>
                <a:gd name="T5" fmla="*/ 253 h 13"/>
                <a:gd name="T6" fmla="*/ 651 w 41"/>
                <a:gd name="T7" fmla="*/ 0 h 13"/>
                <a:gd name="T8" fmla="*/ 0 w 41"/>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3">
                  <a:moveTo>
                    <a:pt x="0" y="0"/>
                  </a:moveTo>
                  <a:cubicBezTo>
                    <a:pt x="0" y="13"/>
                    <a:pt x="0" y="13"/>
                    <a:pt x="0" y="13"/>
                  </a:cubicBezTo>
                  <a:cubicBezTo>
                    <a:pt x="1" y="13"/>
                    <a:pt x="1" y="13"/>
                    <a:pt x="1" y="13"/>
                  </a:cubicBezTo>
                  <a:cubicBezTo>
                    <a:pt x="16" y="8"/>
                    <a:pt x="29" y="4"/>
                    <a:pt x="41"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65" name="Freeform 95">
              <a:extLst>
                <a:ext uri="{FF2B5EF4-FFF2-40B4-BE49-F238E27FC236}">
                  <a16:creationId xmlns:a16="http://schemas.microsoft.com/office/drawing/2014/main" id="{9B5BFE7C-E71E-1D44-B685-E28E460FB181}"/>
                </a:ext>
              </a:extLst>
            </p:cNvPr>
            <p:cNvSpPr>
              <a:spLocks/>
            </p:cNvSpPr>
            <p:nvPr/>
          </p:nvSpPr>
          <p:spPr bwMode="auto">
            <a:xfrm rot="333619">
              <a:off x="4189174" y="2139077"/>
              <a:ext cx="90022" cy="21339"/>
            </a:xfrm>
            <a:custGeom>
              <a:avLst/>
              <a:gdLst>
                <a:gd name="T0" fmla="*/ 0 w 54"/>
                <a:gd name="T1" fmla="*/ 227 h 12"/>
                <a:gd name="T2" fmla="*/ 738 w 54"/>
                <a:gd name="T3" fmla="*/ 227 h 12"/>
                <a:gd name="T4" fmla="*/ 845 w 54"/>
                <a:gd name="T5" fmla="*/ 115 h 12"/>
                <a:gd name="T6" fmla="*/ 738 w 54"/>
                <a:gd name="T7" fmla="*/ 0 h 12"/>
                <a:gd name="T8" fmla="*/ 0 w 54"/>
                <a:gd name="T9" fmla="*/ 0 h 12"/>
                <a:gd name="T10" fmla="*/ 0 w 54"/>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2">
                  <a:moveTo>
                    <a:pt x="0" y="12"/>
                  </a:moveTo>
                  <a:cubicBezTo>
                    <a:pt x="47" y="12"/>
                    <a:pt x="47" y="12"/>
                    <a:pt x="47" y="12"/>
                  </a:cubicBezTo>
                  <a:cubicBezTo>
                    <a:pt x="51" y="12"/>
                    <a:pt x="54" y="9"/>
                    <a:pt x="54" y="6"/>
                  </a:cubicBezTo>
                  <a:cubicBezTo>
                    <a:pt x="54" y="3"/>
                    <a:pt x="51" y="0"/>
                    <a:pt x="47" y="0"/>
                  </a:cubicBezTo>
                  <a:cubicBezTo>
                    <a:pt x="0" y="0"/>
                    <a:pt x="0" y="0"/>
                    <a:pt x="0" y="0"/>
                  </a:cubicBezTo>
                  <a:lnTo>
                    <a:pt x="0" y="12"/>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66" name="Freeform 96">
              <a:extLst>
                <a:ext uri="{FF2B5EF4-FFF2-40B4-BE49-F238E27FC236}">
                  <a16:creationId xmlns:a16="http://schemas.microsoft.com/office/drawing/2014/main" id="{7DC9ABF4-5888-F54E-8896-66C0D6EAA96B}"/>
                </a:ext>
              </a:extLst>
            </p:cNvPr>
            <p:cNvSpPr>
              <a:spLocks/>
            </p:cNvSpPr>
            <p:nvPr/>
          </p:nvSpPr>
          <p:spPr bwMode="auto">
            <a:xfrm rot="333619">
              <a:off x="3921533" y="2209749"/>
              <a:ext cx="246727" cy="18004"/>
            </a:xfrm>
            <a:custGeom>
              <a:avLst/>
              <a:gdLst>
                <a:gd name="T0" fmla="*/ 113 w 148"/>
                <a:gd name="T1" fmla="*/ 22 h 10"/>
                <a:gd name="T2" fmla="*/ 2313 w 148"/>
                <a:gd name="T3" fmla="*/ 22 h 10"/>
                <a:gd name="T4" fmla="*/ 813 w 148"/>
                <a:gd name="T5" fmla="*/ 59 h 10"/>
                <a:gd name="T6" fmla="*/ 50 w 148"/>
                <a:gd name="T7" fmla="*/ 159 h 10"/>
                <a:gd name="T8" fmla="*/ 113 w 148"/>
                <a:gd name="T9" fmla="*/ 22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10">
                  <a:moveTo>
                    <a:pt x="7" y="1"/>
                  </a:moveTo>
                  <a:cubicBezTo>
                    <a:pt x="148" y="1"/>
                    <a:pt x="148" y="1"/>
                    <a:pt x="148" y="1"/>
                  </a:cubicBezTo>
                  <a:cubicBezTo>
                    <a:pt x="142" y="0"/>
                    <a:pt x="91" y="1"/>
                    <a:pt x="52" y="3"/>
                  </a:cubicBezTo>
                  <a:cubicBezTo>
                    <a:pt x="27" y="4"/>
                    <a:pt x="4" y="5"/>
                    <a:pt x="3" y="8"/>
                  </a:cubicBezTo>
                  <a:cubicBezTo>
                    <a:pt x="2" y="10"/>
                    <a:pt x="0" y="1"/>
                    <a:pt x="7"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67" name="Freeform 97">
              <a:extLst>
                <a:ext uri="{FF2B5EF4-FFF2-40B4-BE49-F238E27FC236}">
                  <a16:creationId xmlns:a16="http://schemas.microsoft.com/office/drawing/2014/main" id="{5CBDC227-5792-B748-9F48-9D2413C6AF5C}"/>
                </a:ext>
              </a:extLst>
            </p:cNvPr>
            <p:cNvSpPr>
              <a:spLocks/>
            </p:cNvSpPr>
            <p:nvPr/>
          </p:nvSpPr>
          <p:spPr bwMode="auto">
            <a:xfrm rot="333619">
              <a:off x="4008731" y="2175257"/>
              <a:ext cx="244727" cy="16004"/>
            </a:xfrm>
            <a:custGeom>
              <a:avLst/>
              <a:gdLst>
                <a:gd name="T0" fmla="*/ 92 w 147"/>
                <a:gd name="T1" fmla="*/ 0 h 9"/>
                <a:gd name="T2" fmla="*/ 2287 w 147"/>
                <a:gd name="T3" fmla="*/ 0 h 9"/>
                <a:gd name="T4" fmla="*/ 791 w 147"/>
                <a:gd name="T5" fmla="*/ 56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3"/>
                  </a:cubicBezTo>
                  <a:cubicBezTo>
                    <a:pt x="27" y="4"/>
                    <a:pt x="4"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68" name="Freeform 98">
              <a:extLst>
                <a:ext uri="{FF2B5EF4-FFF2-40B4-BE49-F238E27FC236}">
                  <a16:creationId xmlns:a16="http://schemas.microsoft.com/office/drawing/2014/main" id="{2C11DD94-656A-BC4E-ADB0-0AAD4D40AE09}"/>
                </a:ext>
              </a:extLst>
            </p:cNvPr>
            <p:cNvSpPr>
              <a:spLocks/>
            </p:cNvSpPr>
            <p:nvPr/>
          </p:nvSpPr>
          <p:spPr bwMode="auto">
            <a:xfrm rot="333619">
              <a:off x="3924212" y="2249214"/>
              <a:ext cx="130032" cy="16004"/>
            </a:xfrm>
            <a:custGeom>
              <a:avLst/>
              <a:gdLst>
                <a:gd name="T0" fmla="*/ 95 w 78"/>
                <a:gd name="T1" fmla="*/ 0 h 9"/>
                <a:gd name="T2" fmla="*/ 1208 w 78"/>
                <a:gd name="T3" fmla="*/ 0 h 9"/>
                <a:gd name="T4" fmla="*/ 595 w 78"/>
                <a:gd name="T5" fmla="*/ 35 h 9"/>
                <a:gd name="T6" fmla="*/ 50 w 78"/>
                <a:gd name="T7" fmla="*/ 136 h 9"/>
                <a:gd name="T8" fmla="*/ 95 w 7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0"/>
                  </a:moveTo>
                  <a:cubicBezTo>
                    <a:pt x="77" y="0"/>
                    <a:pt x="77" y="0"/>
                    <a:pt x="77" y="0"/>
                  </a:cubicBezTo>
                  <a:cubicBezTo>
                    <a:pt x="71" y="0"/>
                    <a:pt x="78" y="0"/>
                    <a:pt x="38" y="2"/>
                  </a:cubicBezTo>
                  <a:cubicBezTo>
                    <a:pt x="13" y="3"/>
                    <a:pt x="3"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69" name="Freeform 99">
              <a:extLst>
                <a:ext uri="{FF2B5EF4-FFF2-40B4-BE49-F238E27FC236}">
                  <a16:creationId xmlns:a16="http://schemas.microsoft.com/office/drawing/2014/main" id="{C0CD14B2-0C6B-5347-A05B-0AA8487077FE}"/>
                </a:ext>
              </a:extLst>
            </p:cNvPr>
            <p:cNvSpPr>
              <a:spLocks/>
            </p:cNvSpPr>
            <p:nvPr/>
          </p:nvSpPr>
          <p:spPr bwMode="auto">
            <a:xfrm rot="333619">
              <a:off x="4147662" y="2139488"/>
              <a:ext cx="113361" cy="7335"/>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1" y="1"/>
                    <a:pt x="10"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70" name="Freeform 101">
              <a:extLst>
                <a:ext uri="{FF2B5EF4-FFF2-40B4-BE49-F238E27FC236}">
                  <a16:creationId xmlns:a16="http://schemas.microsoft.com/office/drawing/2014/main" id="{A2E01876-2A28-B249-8DC4-58008D2B38FF}"/>
                </a:ext>
              </a:extLst>
            </p:cNvPr>
            <p:cNvSpPr>
              <a:spLocks/>
            </p:cNvSpPr>
            <p:nvPr/>
          </p:nvSpPr>
          <p:spPr bwMode="auto">
            <a:xfrm rot="333619">
              <a:off x="4008623" y="2174158"/>
              <a:ext cx="263398" cy="21339"/>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171" name="Freeform 102">
              <a:extLst>
                <a:ext uri="{FF2B5EF4-FFF2-40B4-BE49-F238E27FC236}">
                  <a16:creationId xmlns:a16="http://schemas.microsoft.com/office/drawing/2014/main" id="{9BE76715-04E2-9B4D-B425-F51FE98933AC}"/>
                </a:ext>
              </a:extLst>
            </p:cNvPr>
            <p:cNvSpPr>
              <a:spLocks/>
            </p:cNvSpPr>
            <p:nvPr/>
          </p:nvSpPr>
          <p:spPr bwMode="auto">
            <a:xfrm rot="333619">
              <a:off x="4109342" y="2135200"/>
              <a:ext cx="170042" cy="21339"/>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172" name="Freeform 103">
              <a:extLst>
                <a:ext uri="{FF2B5EF4-FFF2-40B4-BE49-F238E27FC236}">
                  <a16:creationId xmlns:a16="http://schemas.microsoft.com/office/drawing/2014/main" id="{44AAE718-05CE-3647-A830-04BC809CEEB0}"/>
                </a:ext>
              </a:extLst>
            </p:cNvPr>
            <p:cNvSpPr>
              <a:spLocks/>
            </p:cNvSpPr>
            <p:nvPr/>
          </p:nvSpPr>
          <p:spPr bwMode="auto">
            <a:xfrm rot="333619">
              <a:off x="3922210" y="2245926"/>
              <a:ext cx="148703" cy="23339"/>
            </a:xfrm>
            <a:custGeom>
              <a:avLst/>
              <a:gdLst>
                <a:gd name="T0" fmla="*/ 95 w 89"/>
                <a:gd name="T1" fmla="*/ 253 h 13"/>
                <a:gd name="T2" fmla="*/ 772 w 89"/>
                <a:gd name="T3" fmla="*/ 253 h 13"/>
                <a:gd name="T4" fmla="*/ 1401 w 89"/>
                <a:gd name="T5" fmla="*/ 0 h 13"/>
                <a:gd name="T6" fmla="*/ 930 w 89"/>
                <a:gd name="T7" fmla="*/ 0 h 13"/>
                <a:gd name="T8" fmla="*/ 95 w 89"/>
                <a:gd name="T9" fmla="*/ 0 h 13"/>
                <a:gd name="T10" fmla="*/ 0 w 89"/>
                <a:gd name="T11" fmla="*/ 116 h 13"/>
                <a:gd name="T12" fmla="*/ 95 w 89"/>
                <a:gd name="T13" fmla="*/ 25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173" name="Freeform 152">
              <a:extLst>
                <a:ext uri="{FF2B5EF4-FFF2-40B4-BE49-F238E27FC236}">
                  <a16:creationId xmlns:a16="http://schemas.microsoft.com/office/drawing/2014/main" id="{3FF9BE2D-7934-2249-940D-8FBE9A7300F7}"/>
                </a:ext>
              </a:extLst>
            </p:cNvPr>
            <p:cNvSpPr>
              <a:spLocks/>
            </p:cNvSpPr>
            <p:nvPr/>
          </p:nvSpPr>
          <p:spPr bwMode="auto">
            <a:xfrm rot="333619">
              <a:off x="3962448" y="1788647"/>
              <a:ext cx="281403" cy="21339"/>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74" name="Freeform 153">
              <a:extLst>
                <a:ext uri="{FF2B5EF4-FFF2-40B4-BE49-F238E27FC236}">
                  <a16:creationId xmlns:a16="http://schemas.microsoft.com/office/drawing/2014/main" id="{33FDF620-1551-B24E-BEE2-00C89CBF9B42}"/>
                </a:ext>
              </a:extLst>
            </p:cNvPr>
            <p:cNvSpPr>
              <a:spLocks/>
            </p:cNvSpPr>
            <p:nvPr/>
          </p:nvSpPr>
          <p:spPr bwMode="auto">
            <a:xfrm rot="333619">
              <a:off x="4049587" y="1753375"/>
              <a:ext cx="263398" cy="21339"/>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75" name="Freeform 154">
              <a:extLst>
                <a:ext uri="{FF2B5EF4-FFF2-40B4-BE49-F238E27FC236}">
                  <a16:creationId xmlns:a16="http://schemas.microsoft.com/office/drawing/2014/main" id="{2CDA3A06-AE67-4645-B7BD-5555CEDDE0E5}"/>
                </a:ext>
              </a:extLst>
            </p:cNvPr>
            <p:cNvSpPr>
              <a:spLocks/>
            </p:cNvSpPr>
            <p:nvPr/>
          </p:nvSpPr>
          <p:spPr bwMode="auto">
            <a:xfrm rot="333619">
              <a:off x="4150371" y="1713753"/>
              <a:ext cx="170042" cy="21339"/>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76" name="Freeform 155">
              <a:extLst>
                <a:ext uri="{FF2B5EF4-FFF2-40B4-BE49-F238E27FC236}">
                  <a16:creationId xmlns:a16="http://schemas.microsoft.com/office/drawing/2014/main" id="{2ABC03FD-FBE1-6448-A7B7-695EF57204BB}"/>
                </a:ext>
              </a:extLst>
            </p:cNvPr>
            <p:cNvSpPr>
              <a:spLocks/>
            </p:cNvSpPr>
            <p:nvPr/>
          </p:nvSpPr>
          <p:spPr bwMode="auto">
            <a:xfrm rot="333619">
              <a:off x="3963206" y="1825144"/>
              <a:ext cx="148703" cy="22672"/>
            </a:xfrm>
            <a:custGeom>
              <a:avLst/>
              <a:gdLst>
                <a:gd name="T0" fmla="*/ 95 w 89"/>
                <a:gd name="T1" fmla="*/ 233 h 13"/>
                <a:gd name="T2" fmla="*/ 772 w 89"/>
                <a:gd name="T3" fmla="*/ 233 h 13"/>
                <a:gd name="T4" fmla="*/ 1401 w 89"/>
                <a:gd name="T5" fmla="*/ 0 h 13"/>
                <a:gd name="T6" fmla="*/ 930 w 89"/>
                <a:gd name="T7" fmla="*/ 0 h 13"/>
                <a:gd name="T8" fmla="*/ 95 w 89"/>
                <a:gd name="T9" fmla="*/ 0 h 13"/>
                <a:gd name="T10" fmla="*/ 0 w 89"/>
                <a:gd name="T11" fmla="*/ 110 h 13"/>
                <a:gd name="T12" fmla="*/ 95 w 89"/>
                <a:gd name="T13" fmla="*/ 23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77" name="Freeform 156">
              <a:extLst>
                <a:ext uri="{FF2B5EF4-FFF2-40B4-BE49-F238E27FC236}">
                  <a16:creationId xmlns:a16="http://schemas.microsoft.com/office/drawing/2014/main" id="{302619F7-8899-474C-A28D-8ACB98EE020B}"/>
                </a:ext>
              </a:extLst>
            </p:cNvPr>
            <p:cNvSpPr>
              <a:spLocks/>
            </p:cNvSpPr>
            <p:nvPr/>
          </p:nvSpPr>
          <p:spPr bwMode="auto">
            <a:xfrm rot="333619">
              <a:off x="4180643" y="1759739"/>
              <a:ext cx="132032" cy="21339"/>
            </a:xfrm>
            <a:custGeom>
              <a:avLst/>
              <a:gdLst>
                <a:gd name="T0" fmla="*/ 1150 w 79"/>
                <a:gd name="T1" fmla="*/ 227 h 12"/>
                <a:gd name="T2" fmla="*/ 1243 w 79"/>
                <a:gd name="T3" fmla="*/ 115 h 12"/>
                <a:gd name="T4" fmla="*/ 1150 w 79"/>
                <a:gd name="T5" fmla="*/ 0 h 12"/>
                <a:gd name="T6" fmla="*/ 0 w 79"/>
                <a:gd name="T7" fmla="*/ 0 h 12"/>
                <a:gd name="T8" fmla="*/ 0 w 79"/>
                <a:gd name="T9" fmla="*/ 227 h 12"/>
                <a:gd name="T10" fmla="*/ 1150 w 79"/>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2">
                  <a:moveTo>
                    <a:pt x="73" y="12"/>
                  </a:moveTo>
                  <a:cubicBezTo>
                    <a:pt x="77" y="12"/>
                    <a:pt x="79" y="9"/>
                    <a:pt x="79" y="6"/>
                  </a:cubicBezTo>
                  <a:cubicBezTo>
                    <a:pt x="79" y="3"/>
                    <a:pt x="77" y="0"/>
                    <a:pt x="73" y="0"/>
                  </a:cubicBezTo>
                  <a:cubicBezTo>
                    <a:pt x="0" y="0"/>
                    <a:pt x="0" y="0"/>
                    <a:pt x="0" y="0"/>
                  </a:cubicBezTo>
                  <a:cubicBezTo>
                    <a:pt x="0" y="12"/>
                    <a:pt x="0" y="12"/>
                    <a:pt x="0" y="12"/>
                  </a:cubicBezTo>
                  <a:lnTo>
                    <a:pt x="73" y="12"/>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78" name="Freeform 157">
              <a:extLst>
                <a:ext uri="{FF2B5EF4-FFF2-40B4-BE49-F238E27FC236}">
                  <a16:creationId xmlns:a16="http://schemas.microsoft.com/office/drawing/2014/main" id="{3C2917A1-7B44-454A-A86A-75A1C9EA4E4B}"/>
                </a:ext>
              </a:extLst>
            </p:cNvPr>
            <p:cNvSpPr>
              <a:spLocks/>
            </p:cNvSpPr>
            <p:nvPr/>
          </p:nvSpPr>
          <p:spPr bwMode="auto">
            <a:xfrm rot="333619">
              <a:off x="4103483" y="1795496"/>
              <a:ext cx="140034" cy="21339"/>
            </a:xfrm>
            <a:custGeom>
              <a:avLst/>
              <a:gdLst>
                <a:gd name="T0" fmla="*/ 0 w 84"/>
                <a:gd name="T1" fmla="*/ 0 h 12"/>
                <a:gd name="T2" fmla="*/ 0 w 84"/>
                <a:gd name="T3" fmla="*/ 227 h 12"/>
                <a:gd name="T4" fmla="*/ 1220 w 84"/>
                <a:gd name="T5" fmla="*/ 227 h 12"/>
                <a:gd name="T6" fmla="*/ 1313 w 84"/>
                <a:gd name="T7" fmla="*/ 115 h 12"/>
                <a:gd name="T8" fmla="*/ 1220 w 84"/>
                <a:gd name="T9" fmla="*/ 0 h 12"/>
                <a:gd name="T10" fmla="*/ 0 w 8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12">
                  <a:moveTo>
                    <a:pt x="0" y="0"/>
                  </a:moveTo>
                  <a:cubicBezTo>
                    <a:pt x="0" y="12"/>
                    <a:pt x="0" y="12"/>
                    <a:pt x="0" y="12"/>
                  </a:cubicBezTo>
                  <a:cubicBezTo>
                    <a:pt x="78" y="12"/>
                    <a:pt x="78" y="12"/>
                    <a:pt x="78" y="12"/>
                  </a:cubicBezTo>
                  <a:cubicBezTo>
                    <a:pt x="81" y="12"/>
                    <a:pt x="84" y="9"/>
                    <a:pt x="84" y="6"/>
                  </a:cubicBezTo>
                  <a:cubicBezTo>
                    <a:pt x="84" y="2"/>
                    <a:pt x="81" y="0"/>
                    <a:pt x="78" y="0"/>
                  </a:cubicBezTo>
                  <a:lnTo>
                    <a:pt x="0" y="0"/>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79" name="Freeform 158">
              <a:extLst>
                <a:ext uri="{FF2B5EF4-FFF2-40B4-BE49-F238E27FC236}">
                  <a16:creationId xmlns:a16="http://schemas.microsoft.com/office/drawing/2014/main" id="{EB9F4857-6B15-9642-8D58-3A80E8BD69CC}"/>
                </a:ext>
              </a:extLst>
            </p:cNvPr>
            <p:cNvSpPr>
              <a:spLocks/>
            </p:cNvSpPr>
            <p:nvPr/>
          </p:nvSpPr>
          <p:spPr bwMode="auto">
            <a:xfrm rot="333619">
              <a:off x="4043037" y="1829021"/>
              <a:ext cx="68684" cy="22672"/>
            </a:xfrm>
            <a:custGeom>
              <a:avLst/>
              <a:gdLst>
                <a:gd name="T0" fmla="*/ 0 w 41"/>
                <a:gd name="T1" fmla="*/ 0 h 13"/>
                <a:gd name="T2" fmla="*/ 0 w 41"/>
                <a:gd name="T3" fmla="*/ 233 h 13"/>
                <a:gd name="T4" fmla="*/ 20 w 41"/>
                <a:gd name="T5" fmla="*/ 233 h 13"/>
                <a:gd name="T6" fmla="*/ 651 w 41"/>
                <a:gd name="T7" fmla="*/ 0 h 13"/>
                <a:gd name="T8" fmla="*/ 0 w 41"/>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3">
                  <a:moveTo>
                    <a:pt x="0" y="0"/>
                  </a:moveTo>
                  <a:cubicBezTo>
                    <a:pt x="0" y="13"/>
                    <a:pt x="0" y="13"/>
                    <a:pt x="0" y="13"/>
                  </a:cubicBezTo>
                  <a:cubicBezTo>
                    <a:pt x="1" y="13"/>
                    <a:pt x="1" y="13"/>
                    <a:pt x="1" y="13"/>
                  </a:cubicBezTo>
                  <a:cubicBezTo>
                    <a:pt x="16" y="8"/>
                    <a:pt x="29" y="4"/>
                    <a:pt x="41"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80" name="Freeform 159">
              <a:extLst>
                <a:ext uri="{FF2B5EF4-FFF2-40B4-BE49-F238E27FC236}">
                  <a16:creationId xmlns:a16="http://schemas.microsoft.com/office/drawing/2014/main" id="{2F9ED6C9-9F6A-1340-A417-C11E4561DEF2}"/>
                </a:ext>
              </a:extLst>
            </p:cNvPr>
            <p:cNvSpPr>
              <a:spLocks/>
            </p:cNvSpPr>
            <p:nvPr/>
          </p:nvSpPr>
          <p:spPr bwMode="auto">
            <a:xfrm rot="333619">
              <a:off x="4230202" y="1717630"/>
              <a:ext cx="90022" cy="21339"/>
            </a:xfrm>
            <a:custGeom>
              <a:avLst/>
              <a:gdLst>
                <a:gd name="T0" fmla="*/ 0 w 54"/>
                <a:gd name="T1" fmla="*/ 227 h 12"/>
                <a:gd name="T2" fmla="*/ 738 w 54"/>
                <a:gd name="T3" fmla="*/ 227 h 12"/>
                <a:gd name="T4" fmla="*/ 845 w 54"/>
                <a:gd name="T5" fmla="*/ 115 h 12"/>
                <a:gd name="T6" fmla="*/ 738 w 54"/>
                <a:gd name="T7" fmla="*/ 0 h 12"/>
                <a:gd name="T8" fmla="*/ 0 w 54"/>
                <a:gd name="T9" fmla="*/ 0 h 12"/>
                <a:gd name="T10" fmla="*/ 0 w 54"/>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2">
                  <a:moveTo>
                    <a:pt x="0" y="12"/>
                  </a:moveTo>
                  <a:cubicBezTo>
                    <a:pt x="47" y="12"/>
                    <a:pt x="47" y="12"/>
                    <a:pt x="47" y="12"/>
                  </a:cubicBezTo>
                  <a:cubicBezTo>
                    <a:pt x="51" y="12"/>
                    <a:pt x="54" y="9"/>
                    <a:pt x="54" y="6"/>
                  </a:cubicBezTo>
                  <a:cubicBezTo>
                    <a:pt x="54" y="3"/>
                    <a:pt x="51" y="0"/>
                    <a:pt x="47" y="0"/>
                  </a:cubicBezTo>
                  <a:cubicBezTo>
                    <a:pt x="0" y="0"/>
                    <a:pt x="0" y="0"/>
                    <a:pt x="0" y="0"/>
                  </a:cubicBezTo>
                  <a:lnTo>
                    <a:pt x="0" y="12"/>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81" name="Freeform 160">
              <a:extLst>
                <a:ext uri="{FF2B5EF4-FFF2-40B4-BE49-F238E27FC236}">
                  <a16:creationId xmlns:a16="http://schemas.microsoft.com/office/drawing/2014/main" id="{4A4573E2-B90D-1C4C-A287-E062D5029A2F}"/>
                </a:ext>
              </a:extLst>
            </p:cNvPr>
            <p:cNvSpPr>
              <a:spLocks/>
            </p:cNvSpPr>
            <p:nvPr/>
          </p:nvSpPr>
          <p:spPr bwMode="auto">
            <a:xfrm rot="333619">
              <a:off x="3962561" y="1788303"/>
              <a:ext cx="246727" cy="18004"/>
            </a:xfrm>
            <a:custGeom>
              <a:avLst/>
              <a:gdLst>
                <a:gd name="T0" fmla="*/ 113 w 148"/>
                <a:gd name="T1" fmla="*/ 22 h 10"/>
                <a:gd name="T2" fmla="*/ 2313 w 148"/>
                <a:gd name="T3" fmla="*/ 22 h 10"/>
                <a:gd name="T4" fmla="*/ 813 w 148"/>
                <a:gd name="T5" fmla="*/ 59 h 10"/>
                <a:gd name="T6" fmla="*/ 50 w 148"/>
                <a:gd name="T7" fmla="*/ 159 h 10"/>
                <a:gd name="T8" fmla="*/ 113 w 148"/>
                <a:gd name="T9" fmla="*/ 22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10">
                  <a:moveTo>
                    <a:pt x="7" y="1"/>
                  </a:moveTo>
                  <a:cubicBezTo>
                    <a:pt x="148" y="1"/>
                    <a:pt x="148" y="1"/>
                    <a:pt x="148" y="1"/>
                  </a:cubicBezTo>
                  <a:cubicBezTo>
                    <a:pt x="142" y="0"/>
                    <a:pt x="91" y="1"/>
                    <a:pt x="52" y="3"/>
                  </a:cubicBezTo>
                  <a:cubicBezTo>
                    <a:pt x="27" y="4"/>
                    <a:pt x="4" y="5"/>
                    <a:pt x="3" y="8"/>
                  </a:cubicBezTo>
                  <a:cubicBezTo>
                    <a:pt x="2" y="10"/>
                    <a:pt x="0" y="1"/>
                    <a:pt x="7"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82" name="Freeform 161">
              <a:extLst>
                <a:ext uri="{FF2B5EF4-FFF2-40B4-BE49-F238E27FC236}">
                  <a16:creationId xmlns:a16="http://schemas.microsoft.com/office/drawing/2014/main" id="{80AEB33E-DC4D-4B4D-B22F-5DD6A98CC8B2}"/>
                </a:ext>
              </a:extLst>
            </p:cNvPr>
            <p:cNvSpPr>
              <a:spLocks/>
            </p:cNvSpPr>
            <p:nvPr/>
          </p:nvSpPr>
          <p:spPr bwMode="auto">
            <a:xfrm rot="333619">
              <a:off x="4049760" y="1753810"/>
              <a:ext cx="244727" cy="16004"/>
            </a:xfrm>
            <a:custGeom>
              <a:avLst/>
              <a:gdLst>
                <a:gd name="T0" fmla="*/ 92 w 147"/>
                <a:gd name="T1" fmla="*/ 0 h 9"/>
                <a:gd name="T2" fmla="*/ 2287 w 147"/>
                <a:gd name="T3" fmla="*/ 0 h 9"/>
                <a:gd name="T4" fmla="*/ 791 w 147"/>
                <a:gd name="T5" fmla="*/ 56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3"/>
                  </a:cubicBezTo>
                  <a:cubicBezTo>
                    <a:pt x="27" y="4"/>
                    <a:pt x="4"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83" name="Freeform 162">
              <a:extLst>
                <a:ext uri="{FF2B5EF4-FFF2-40B4-BE49-F238E27FC236}">
                  <a16:creationId xmlns:a16="http://schemas.microsoft.com/office/drawing/2014/main" id="{D1966D86-A364-D54A-AD17-7CB1BE1C9827}"/>
                </a:ext>
              </a:extLst>
            </p:cNvPr>
            <p:cNvSpPr>
              <a:spLocks/>
            </p:cNvSpPr>
            <p:nvPr/>
          </p:nvSpPr>
          <p:spPr bwMode="auto">
            <a:xfrm rot="333619">
              <a:off x="3965241" y="1827768"/>
              <a:ext cx="130032" cy="16004"/>
            </a:xfrm>
            <a:custGeom>
              <a:avLst/>
              <a:gdLst>
                <a:gd name="T0" fmla="*/ 95 w 78"/>
                <a:gd name="T1" fmla="*/ 0 h 9"/>
                <a:gd name="T2" fmla="*/ 1208 w 78"/>
                <a:gd name="T3" fmla="*/ 0 h 9"/>
                <a:gd name="T4" fmla="*/ 595 w 78"/>
                <a:gd name="T5" fmla="*/ 35 h 9"/>
                <a:gd name="T6" fmla="*/ 50 w 78"/>
                <a:gd name="T7" fmla="*/ 136 h 9"/>
                <a:gd name="T8" fmla="*/ 95 w 7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0"/>
                  </a:moveTo>
                  <a:cubicBezTo>
                    <a:pt x="77" y="0"/>
                    <a:pt x="77" y="0"/>
                    <a:pt x="77" y="0"/>
                  </a:cubicBezTo>
                  <a:cubicBezTo>
                    <a:pt x="71" y="0"/>
                    <a:pt x="78" y="0"/>
                    <a:pt x="38" y="2"/>
                  </a:cubicBezTo>
                  <a:cubicBezTo>
                    <a:pt x="13" y="3"/>
                    <a:pt x="3"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84" name="Freeform 163">
              <a:extLst>
                <a:ext uri="{FF2B5EF4-FFF2-40B4-BE49-F238E27FC236}">
                  <a16:creationId xmlns:a16="http://schemas.microsoft.com/office/drawing/2014/main" id="{2B3A45FF-5342-0A42-B1F5-414380BF5E6D}"/>
                </a:ext>
              </a:extLst>
            </p:cNvPr>
            <p:cNvSpPr>
              <a:spLocks/>
            </p:cNvSpPr>
            <p:nvPr/>
          </p:nvSpPr>
          <p:spPr bwMode="auto">
            <a:xfrm rot="333619">
              <a:off x="4188690" y="1718042"/>
              <a:ext cx="113361" cy="7335"/>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1" y="1"/>
                    <a:pt x="10"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85" name="Freeform 164">
              <a:extLst>
                <a:ext uri="{FF2B5EF4-FFF2-40B4-BE49-F238E27FC236}">
                  <a16:creationId xmlns:a16="http://schemas.microsoft.com/office/drawing/2014/main" id="{82E5C422-333D-A649-A396-5BDC5BF082BF}"/>
                </a:ext>
              </a:extLst>
            </p:cNvPr>
            <p:cNvSpPr>
              <a:spLocks/>
            </p:cNvSpPr>
            <p:nvPr/>
          </p:nvSpPr>
          <p:spPr bwMode="auto">
            <a:xfrm rot="333619">
              <a:off x="3962448" y="1788647"/>
              <a:ext cx="281403" cy="21339"/>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186" name="Freeform 165">
              <a:extLst>
                <a:ext uri="{FF2B5EF4-FFF2-40B4-BE49-F238E27FC236}">
                  <a16:creationId xmlns:a16="http://schemas.microsoft.com/office/drawing/2014/main" id="{182DB61C-BD33-2D4B-9258-AF7FF2F2FCF9}"/>
                </a:ext>
              </a:extLst>
            </p:cNvPr>
            <p:cNvSpPr>
              <a:spLocks/>
            </p:cNvSpPr>
            <p:nvPr/>
          </p:nvSpPr>
          <p:spPr bwMode="auto">
            <a:xfrm rot="333619">
              <a:off x="4049587" y="1753375"/>
              <a:ext cx="263398" cy="21339"/>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187" name="Freeform 166">
              <a:extLst>
                <a:ext uri="{FF2B5EF4-FFF2-40B4-BE49-F238E27FC236}">
                  <a16:creationId xmlns:a16="http://schemas.microsoft.com/office/drawing/2014/main" id="{2C01C512-B3E9-9D4C-9ADF-0C2DB2FCC7C7}"/>
                </a:ext>
              </a:extLst>
            </p:cNvPr>
            <p:cNvSpPr>
              <a:spLocks/>
            </p:cNvSpPr>
            <p:nvPr/>
          </p:nvSpPr>
          <p:spPr bwMode="auto">
            <a:xfrm rot="333619">
              <a:off x="4150371" y="1713753"/>
              <a:ext cx="170042" cy="21339"/>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188" name="Freeform 167">
              <a:extLst>
                <a:ext uri="{FF2B5EF4-FFF2-40B4-BE49-F238E27FC236}">
                  <a16:creationId xmlns:a16="http://schemas.microsoft.com/office/drawing/2014/main" id="{76013B3F-CCA6-DB4D-B291-30177488DC23}"/>
                </a:ext>
              </a:extLst>
            </p:cNvPr>
            <p:cNvSpPr>
              <a:spLocks/>
            </p:cNvSpPr>
            <p:nvPr/>
          </p:nvSpPr>
          <p:spPr bwMode="auto">
            <a:xfrm rot="333619">
              <a:off x="3963206" y="1825144"/>
              <a:ext cx="148703" cy="22672"/>
            </a:xfrm>
            <a:custGeom>
              <a:avLst/>
              <a:gdLst>
                <a:gd name="T0" fmla="*/ 95 w 89"/>
                <a:gd name="T1" fmla="*/ 233 h 13"/>
                <a:gd name="T2" fmla="*/ 772 w 89"/>
                <a:gd name="T3" fmla="*/ 233 h 13"/>
                <a:gd name="T4" fmla="*/ 1401 w 89"/>
                <a:gd name="T5" fmla="*/ 0 h 13"/>
                <a:gd name="T6" fmla="*/ 930 w 89"/>
                <a:gd name="T7" fmla="*/ 0 h 13"/>
                <a:gd name="T8" fmla="*/ 95 w 89"/>
                <a:gd name="T9" fmla="*/ 0 h 13"/>
                <a:gd name="T10" fmla="*/ 0 w 89"/>
                <a:gd name="T11" fmla="*/ 110 h 13"/>
                <a:gd name="T12" fmla="*/ 95 w 89"/>
                <a:gd name="T13" fmla="*/ 23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189" name="Freeform 168">
              <a:extLst>
                <a:ext uri="{FF2B5EF4-FFF2-40B4-BE49-F238E27FC236}">
                  <a16:creationId xmlns:a16="http://schemas.microsoft.com/office/drawing/2014/main" id="{922DAD79-7D33-0344-BB64-555DA61D8E18}"/>
                </a:ext>
              </a:extLst>
            </p:cNvPr>
            <p:cNvSpPr>
              <a:spLocks/>
            </p:cNvSpPr>
            <p:nvPr/>
          </p:nvSpPr>
          <p:spPr bwMode="auto">
            <a:xfrm rot="333619">
              <a:off x="4013840" y="2016793"/>
              <a:ext cx="282069" cy="23339"/>
            </a:xfrm>
            <a:custGeom>
              <a:avLst/>
              <a:gdLst>
                <a:gd name="T0" fmla="*/ 1317 w 169"/>
                <a:gd name="T1" fmla="*/ 0 h 13"/>
                <a:gd name="T2" fmla="*/ 95 w 169"/>
                <a:gd name="T3" fmla="*/ 0 h 13"/>
                <a:gd name="T4" fmla="*/ 0 w 169"/>
                <a:gd name="T5" fmla="*/ 116 h 13"/>
                <a:gd name="T6" fmla="*/ 95 w 169"/>
                <a:gd name="T7" fmla="*/ 253 h 13"/>
                <a:gd name="T8" fmla="*/ 2556 w 169"/>
                <a:gd name="T9" fmla="*/ 253 h 13"/>
                <a:gd name="T10" fmla="*/ 2651 w 169"/>
                <a:gd name="T11" fmla="*/ 116 h 13"/>
                <a:gd name="T12" fmla="*/ 2556 w 169"/>
                <a:gd name="T13" fmla="*/ 0 h 13"/>
                <a:gd name="T14" fmla="*/ 1317 w 16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3">
                  <a:moveTo>
                    <a:pt x="84" y="0"/>
                  </a:moveTo>
                  <a:cubicBezTo>
                    <a:pt x="6" y="0"/>
                    <a:pt x="6" y="0"/>
                    <a:pt x="6" y="0"/>
                  </a:cubicBezTo>
                  <a:cubicBezTo>
                    <a:pt x="3" y="0"/>
                    <a:pt x="0" y="3"/>
                    <a:pt x="0" y="6"/>
                  </a:cubicBezTo>
                  <a:cubicBezTo>
                    <a:pt x="0" y="10"/>
                    <a:pt x="3" y="13"/>
                    <a:pt x="6" y="13"/>
                  </a:cubicBezTo>
                  <a:cubicBezTo>
                    <a:pt x="163" y="13"/>
                    <a:pt x="163" y="13"/>
                    <a:pt x="163" y="13"/>
                  </a:cubicBezTo>
                  <a:cubicBezTo>
                    <a:pt x="166" y="13"/>
                    <a:pt x="169" y="10"/>
                    <a:pt x="169" y="6"/>
                  </a:cubicBezTo>
                  <a:cubicBezTo>
                    <a:pt x="169" y="3"/>
                    <a:pt x="166" y="0"/>
                    <a:pt x="163" y="0"/>
                  </a:cubicBezTo>
                  <a:lnTo>
                    <a:pt x="84" y="0"/>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90" name="Freeform 169">
              <a:extLst>
                <a:ext uri="{FF2B5EF4-FFF2-40B4-BE49-F238E27FC236}">
                  <a16:creationId xmlns:a16="http://schemas.microsoft.com/office/drawing/2014/main" id="{538B0DE3-0C7E-1A4B-8696-2E897B477FFA}"/>
                </a:ext>
              </a:extLst>
            </p:cNvPr>
            <p:cNvSpPr>
              <a:spLocks/>
            </p:cNvSpPr>
            <p:nvPr/>
          </p:nvSpPr>
          <p:spPr bwMode="auto">
            <a:xfrm rot="333619">
              <a:off x="3952972" y="1967177"/>
              <a:ext cx="265399" cy="23339"/>
            </a:xfrm>
            <a:custGeom>
              <a:avLst/>
              <a:gdLst>
                <a:gd name="T0" fmla="*/ 1254 w 159"/>
                <a:gd name="T1" fmla="*/ 0 h 13"/>
                <a:gd name="T2" fmla="*/ 113 w 159"/>
                <a:gd name="T3" fmla="*/ 0 h 13"/>
                <a:gd name="T4" fmla="*/ 0 w 159"/>
                <a:gd name="T5" fmla="*/ 137 h 13"/>
                <a:gd name="T6" fmla="*/ 113 w 159"/>
                <a:gd name="T7" fmla="*/ 253 h 13"/>
                <a:gd name="T8" fmla="*/ 2401 w 159"/>
                <a:gd name="T9" fmla="*/ 253 h 13"/>
                <a:gd name="T10" fmla="*/ 2493 w 159"/>
                <a:gd name="T11" fmla="*/ 137 h 13"/>
                <a:gd name="T12" fmla="*/ 2401 w 159"/>
                <a:gd name="T13" fmla="*/ 0 h 13"/>
                <a:gd name="T14" fmla="*/ 1254 w 15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13">
                  <a:moveTo>
                    <a:pt x="80" y="0"/>
                  </a:moveTo>
                  <a:cubicBezTo>
                    <a:pt x="7" y="0"/>
                    <a:pt x="7" y="0"/>
                    <a:pt x="7" y="0"/>
                  </a:cubicBezTo>
                  <a:cubicBezTo>
                    <a:pt x="3" y="0"/>
                    <a:pt x="0" y="3"/>
                    <a:pt x="0" y="7"/>
                  </a:cubicBezTo>
                  <a:cubicBezTo>
                    <a:pt x="0" y="10"/>
                    <a:pt x="3" y="13"/>
                    <a:pt x="7" y="13"/>
                  </a:cubicBezTo>
                  <a:cubicBezTo>
                    <a:pt x="153" y="13"/>
                    <a:pt x="153" y="13"/>
                    <a:pt x="153" y="13"/>
                  </a:cubicBezTo>
                  <a:cubicBezTo>
                    <a:pt x="156" y="13"/>
                    <a:pt x="159" y="10"/>
                    <a:pt x="159" y="7"/>
                  </a:cubicBezTo>
                  <a:cubicBezTo>
                    <a:pt x="159" y="3"/>
                    <a:pt x="156" y="0"/>
                    <a:pt x="153" y="0"/>
                  </a:cubicBezTo>
                  <a:lnTo>
                    <a:pt x="80" y="0"/>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91" name="Freeform 170">
              <a:extLst>
                <a:ext uri="{FF2B5EF4-FFF2-40B4-BE49-F238E27FC236}">
                  <a16:creationId xmlns:a16="http://schemas.microsoft.com/office/drawing/2014/main" id="{90D49954-C7ED-904E-8D08-C502AD784D93}"/>
                </a:ext>
              </a:extLst>
            </p:cNvPr>
            <p:cNvSpPr>
              <a:spLocks/>
            </p:cNvSpPr>
            <p:nvPr/>
          </p:nvSpPr>
          <p:spPr bwMode="auto">
            <a:xfrm rot="333619">
              <a:off x="3947573" y="1917056"/>
              <a:ext cx="168708" cy="23339"/>
            </a:xfrm>
            <a:custGeom>
              <a:avLst/>
              <a:gdLst>
                <a:gd name="T0" fmla="*/ 1493 w 101"/>
                <a:gd name="T1" fmla="*/ 0 h 13"/>
                <a:gd name="T2" fmla="*/ 741 w 101"/>
                <a:gd name="T3" fmla="*/ 0 h 13"/>
                <a:gd name="T4" fmla="*/ 188 w 101"/>
                <a:gd name="T5" fmla="*/ 0 h 13"/>
                <a:gd name="T6" fmla="*/ 0 w 101"/>
                <a:gd name="T7" fmla="*/ 253 h 13"/>
                <a:gd name="T8" fmla="*/ 1493 w 101"/>
                <a:gd name="T9" fmla="*/ 253 h 13"/>
                <a:gd name="T10" fmla="*/ 1588 w 101"/>
                <a:gd name="T11" fmla="*/ 137 h 13"/>
                <a:gd name="T12" fmla="*/ 1493 w 101"/>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13">
                  <a:moveTo>
                    <a:pt x="95" y="0"/>
                  </a:moveTo>
                  <a:cubicBezTo>
                    <a:pt x="47" y="0"/>
                    <a:pt x="47" y="0"/>
                    <a:pt x="47" y="0"/>
                  </a:cubicBezTo>
                  <a:cubicBezTo>
                    <a:pt x="12" y="0"/>
                    <a:pt x="12" y="0"/>
                    <a:pt x="12" y="0"/>
                  </a:cubicBezTo>
                  <a:cubicBezTo>
                    <a:pt x="7" y="4"/>
                    <a:pt x="3" y="9"/>
                    <a:pt x="0" y="13"/>
                  </a:cubicBezTo>
                  <a:cubicBezTo>
                    <a:pt x="95" y="13"/>
                    <a:pt x="95" y="13"/>
                    <a:pt x="95" y="13"/>
                  </a:cubicBezTo>
                  <a:cubicBezTo>
                    <a:pt x="98" y="13"/>
                    <a:pt x="101" y="10"/>
                    <a:pt x="101" y="7"/>
                  </a:cubicBezTo>
                  <a:cubicBezTo>
                    <a:pt x="101" y="3"/>
                    <a:pt x="98" y="0"/>
                    <a:pt x="95" y="0"/>
                  </a:cubicBez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92" name="Freeform 171">
              <a:extLst>
                <a:ext uri="{FF2B5EF4-FFF2-40B4-BE49-F238E27FC236}">
                  <a16:creationId xmlns:a16="http://schemas.microsoft.com/office/drawing/2014/main" id="{0B8A070E-9A5E-0448-8914-582A33D707E8}"/>
                </a:ext>
              </a:extLst>
            </p:cNvPr>
            <p:cNvSpPr>
              <a:spLocks/>
            </p:cNvSpPr>
            <p:nvPr/>
          </p:nvSpPr>
          <p:spPr bwMode="auto">
            <a:xfrm rot="333619">
              <a:off x="4003585" y="1877375"/>
              <a:ext cx="40010" cy="19338"/>
            </a:xfrm>
            <a:custGeom>
              <a:avLst/>
              <a:gdLst>
                <a:gd name="T0" fmla="*/ 0 w 24"/>
                <a:gd name="T1" fmla="*/ 200 h 11"/>
                <a:gd name="T2" fmla="*/ 270 w 24"/>
                <a:gd name="T3" fmla="*/ 200 h 11"/>
                <a:gd name="T4" fmla="*/ 375 w 24"/>
                <a:gd name="T5" fmla="*/ 90 h 11"/>
                <a:gd name="T6" fmla="*/ 345 w 24"/>
                <a:gd name="T7" fmla="*/ 0 h 11"/>
                <a:gd name="T8" fmla="*/ 0 w 24"/>
                <a:gd name="T9" fmla="*/ 20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1">
                  <a:moveTo>
                    <a:pt x="0" y="11"/>
                  </a:moveTo>
                  <a:cubicBezTo>
                    <a:pt x="17" y="11"/>
                    <a:pt x="17" y="11"/>
                    <a:pt x="17" y="11"/>
                  </a:cubicBezTo>
                  <a:cubicBezTo>
                    <a:pt x="21" y="11"/>
                    <a:pt x="24" y="8"/>
                    <a:pt x="24" y="5"/>
                  </a:cubicBezTo>
                  <a:cubicBezTo>
                    <a:pt x="24" y="3"/>
                    <a:pt x="23" y="1"/>
                    <a:pt x="22" y="0"/>
                  </a:cubicBezTo>
                  <a:cubicBezTo>
                    <a:pt x="14" y="4"/>
                    <a:pt x="7" y="7"/>
                    <a:pt x="0" y="11"/>
                  </a:cubicBez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93" name="Freeform 172">
              <a:extLst>
                <a:ext uri="{FF2B5EF4-FFF2-40B4-BE49-F238E27FC236}">
                  <a16:creationId xmlns:a16="http://schemas.microsoft.com/office/drawing/2014/main" id="{F4DFE78F-2154-B344-8ACD-EA5017ED0D47}"/>
                </a:ext>
              </a:extLst>
            </p:cNvPr>
            <p:cNvSpPr>
              <a:spLocks/>
            </p:cNvSpPr>
            <p:nvPr/>
          </p:nvSpPr>
          <p:spPr bwMode="auto">
            <a:xfrm rot="333619">
              <a:off x="4099521" y="2063494"/>
              <a:ext cx="148036" cy="21339"/>
            </a:xfrm>
            <a:custGeom>
              <a:avLst/>
              <a:gdLst>
                <a:gd name="T0" fmla="*/ 92 w 89"/>
                <a:gd name="T1" fmla="*/ 227 h 12"/>
                <a:gd name="T2" fmla="*/ 758 w 89"/>
                <a:gd name="T3" fmla="*/ 227 h 12"/>
                <a:gd name="T4" fmla="*/ 1382 w 89"/>
                <a:gd name="T5" fmla="*/ 0 h 12"/>
                <a:gd name="T6" fmla="*/ 915 w 89"/>
                <a:gd name="T7" fmla="*/ 0 h 12"/>
                <a:gd name="T8" fmla="*/ 92 w 89"/>
                <a:gd name="T9" fmla="*/ 0 h 12"/>
                <a:gd name="T10" fmla="*/ 0 w 89"/>
                <a:gd name="T11" fmla="*/ 115 h 12"/>
                <a:gd name="T12" fmla="*/ 92 w 89"/>
                <a:gd name="T13" fmla="*/ 22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2">
                  <a:moveTo>
                    <a:pt x="6" y="12"/>
                  </a:moveTo>
                  <a:cubicBezTo>
                    <a:pt x="49" y="12"/>
                    <a:pt x="49" y="12"/>
                    <a:pt x="49" y="12"/>
                  </a:cubicBezTo>
                  <a:cubicBezTo>
                    <a:pt x="64" y="8"/>
                    <a:pt x="77" y="4"/>
                    <a:pt x="89" y="0"/>
                  </a:cubicBezTo>
                  <a:cubicBezTo>
                    <a:pt x="59" y="0"/>
                    <a:pt x="59" y="0"/>
                    <a:pt x="59" y="0"/>
                  </a:cubicBezTo>
                  <a:cubicBezTo>
                    <a:pt x="6" y="0"/>
                    <a:pt x="6" y="0"/>
                    <a:pt x="6" y="0"/>
                  </a:cubicBezTo>
                  <a:cubicBezTo>
                    <a:pt x="3" y="0"/>
                    <a:pt x="0" y="3"/>
                    <a:pt x="0" y="6"/>
                  </a:cubicBezTo>
                  <a:cubicBezTo>
                    <a:pt x="0" y="9"/>
                    <a:pt x="3" y="12"/>
                    <a:pt x="6" y="12"/>
                  </a:cubicBez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94" name="Freeform 173">
              <a:extLst>
                <a:ext uri="{FF2B5EF4-FFF2-40B4-BE49-F238E27FC236}">
                  <a16:creationId xmlns:a16="http://schemas.microsoft.com/office/drawing/2014/main" id="{B3FD276C-E57A-D346-B431-EA6A7390A34E}"/>
                </a:ext>
              </a:extLst>
            </p:cNvPr>
            <p:cNvSpPr>
              <a:spLocks/>
            </p:cNvSpPr>
            <p:nvPr/>
          </p:nvSpPr>
          <p:spPr bwMode="auto">
            <a:xfrm rot="333619">
              <a:off x="4086024" y="1973638"/>
              <a:ext cx="132032" cy="23339"/>
            </a:xfrm>
            <a:custGeom>
              <a:avLst/>
              <a:gdLst>
                <a:gd name="T0" fmla="*/ 1150 w 79"/>
                <a:gd name="T1" fmla="*/ 253 h 13"/>
                <a:gd name="T2" fmla="*/ 1243 w 79"/>
                <a:gd name="T3" fmla="*/ 137 h 13"/>
                <a:gd name="T4" fmla="*/ 1150 w 79"/>
                <a:gd name="T5" fmla="*/ 0 h 13"/>
                <a:gd name="T6" fmla="*/ 0 w 79"/>
                <a:gd name="T7" fmla="*/ 0 h 13"/>
                <a:gd name="T8" fmla="*/ 0 w 79"/>
                <a:gd name="T9" fmla="*/ 253 h 13"/>
                <a:gd name="T10" fmla="*/ 1150 w 79"/>
                <a:gd name="T11" fmla="*/ 253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3">
                  <a:moveTo>
                    <a:pt x="73" y="13"/>
                  </a:moveTo>
                  <a:cubicBezTo>
                    <a:pt x="76" y="13"/>
                    <a:pt x="79" y="10"/>
                    <a:pt x="79" y="7"/>
                  </a:cubicBezTo>
                  <a:cubicBezTo>
                    <a:pt x="79" y="3"/>
                    <a:pt x="76" y="0"/>
                    <a:pt x="73" y="0"/>
                  </a:cubicBezTo>
                  <a:cubicBezTo>
                    <a:pt x="0" y="0"/>
                    <a:pt x="0" y="0"/>
                    <a:pt x="0" y="0"/>
                  </a:cubicBezTo>
                  <a:cubicBezTo>
                    <a:pt x="0" y="13"/>
                    <a:pt x="0" y="13"/>
                    <a:pt x="0" y="13"/>
                  </a:cubicBezTo>
                  <a:lnTo>
                    <a:pt x="73" y="13"/>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95" name="Freeform 174">
              <a:extLst>
                <a:ext uri="{FF2B5EF4-FFF2-40B4-BE49-F238E27FC236}">
                  <a16:creationId xmlns:a16="http://schemas.microsoft.com/office/drawing/2014/main" id="{C5D86784-2EAF-D747-848F-FDEC5D958B46}"/>
                </a:ext>
              </a:extLst>
            </p:cNvPr>
            <p:cNvSpPr>
              <a:spLocks/>
            </p:cNvSpPr>
            <p:nvPr/>
          </p:nvSpPr>
          <p:spPr bwMode="auto">
            <a:xfrm rot="333619">
              <a:off x="4153545" y="2023577"/>
              <a:ext cx="142035" cy="23339"/>
            </a:xfrm>
            <a:custGeom>
              <a:avLst/>
              <a:gdLst>
                <a:gd name="T0" fmla="*/ 0 w 85"/>
                <a:gd name="T1" fmla="*/ 0 h 13"/>
                <a:gd name="T2" fmla="*/ 0 w 85"/>
                <a:gd name="T3" fmla="*/ 253 h 13"/>
                <a:gd name="T4" fmla="*/ 1243 w 85"/>
                <a:gd name="T5" fmla="*/ 253 h 13"/>
                <a:gd name="T6" fmla="*/ 1338 w 85"/>
                <a:gd name="T7" fmla="*/ 116 h 13"/>
                <a:gd name="T8" fmla="*/ 1243 w 85"/>
                <a:gd name="T9" fmla="*/ 0 h 13"/>
                <a:gd name="T10" fmla="*/ 0 w 85"/>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 h="13">
                  <a:moveTo>
                    <a:pt x="0" y="0"/>
                  </a:moveTo>
                  <a:cubicBezTo>
                    <a:pt x="0" y="13"/>
                    <a:pt x="0" y="13"/>
                    <a:pt x="0" y="13"/>
                  </a:cubicBezTo>
                  <a:cubicBezTo>
                    <a:pt x="79" y="13"/>
                    <a:pt x="79" y="13"/>
                    <a:pt x="79" y="13"/>
                  </a:cubicBezTo>
                  <a:cubicBezTo>
                    <a:pt x="82" y="13"/>
                    <a:pt x="85" y="10"/>
                    <a:pt x="85" y="6"/>
                  </a:cubicBezTo>
                  <a:cubicBezTo>
                    <a:pt x="85" y="3"/>
                    <a:pt x="82" y="0"/>
                    <a:pt x="79"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96" name="Freeform 175">
              <a:extLst>
                <a:ext uri="{FF2B5EF4-FFF2-40B4-BE49-F238E27FC236}">
                  <a16:creationId xmlns:a16="http://schemas.microsoft.com/office/drawing/2014/main" id="{5AE82641-4B41-1F45-BC17-E3EDF25715ED}"/>
                </a:ext>
              </a:extLst>
            </p:cNvPr>
            <p:cNvSpPr>
              <a:spLocks/>
            </p:cNvSpPr>
            <p:nvPr/>
          </p:nvSpPr>
          <p:spPr bwMode="auto">
            <a:xfrm rot="333619">
              <a:off x="4179353" y="2067371"/>
              <a:ext cx="68017" cy="21339"/>
            </a:xfrm>
            <a:custGeom>
              <a:avLst/>
              <a:gdLst>
                <a:gd name="T0" fmla="*/ 0 w 41"/>
                <a:gd name="T1" fmla="*/ 0 h 12"/>
                <a:gd name="T2" fmla="*/ 0 w 41"/>
                <a:gd name="T3" fmla="*/ 227 h 12"/>
                <a:gd name="T4" fmla="*/ 12 w 41"/>
                <a:gd name="T5" fmla="*/ 227 h 12"/>
                <a:gd name="T6" fmla="*/ 632 w 41"/>
                <a:gd name="T7" fmla="*/ 0 h 12"/>
                <a:gd name="T8" fmla="*/ 0 w 4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2">
                  <a:moveTo>
                    <a:pt x="0" y="0"/>
                  </a:moveTo>
                  <a:cubicBezTo>
                    <a:pt x="0" y="12"/>
                    <a:pt x="0" y="12"/>
                    <a:pt x="0" y="12"/>
                  </a:cubicBezTo>
                  <a:cubicBezTo>
                    <a:pt x="1" y="12"/>
                    <a:pt x="1" y="12"/>
                    <a:pt x="1" y="12"/>
                  </a:cubicBezTo>
                  <a:cubicBezTo>
                    <a:pt x="16" y="8"/>
                    <a:pt x="29" y="4"/>
                    <a:pt x="41" y="0"/>
                  </a:cubicBezTo>
                  <a:lnTo>
                    <a:pt x="0" y="0"/>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97" name="Freeform 176">
              <a:extLst>
                <a:ext uri="{FF2B5EF4-FFF2-40B4-BE49-F238E27FC236}">
                  <a16:creationId xmlns:a16="http://schemas.microsoft.com/office/drawing/2014/main" id="{EC3B77FF-A01C-374D-869D-90F3242A2D30}"/>
                </a:ext>
              </a:extLst>
            </p:cNvPr>
            <p:cNvSpPr>
              <a:spLocks/>
            </p:cNvSpPr>
            <p:nvPr/>
          </p:nvSpPr>
          <p:spPr bwMode="auto">
            <a:xfrm rot="333619">
              <a:off x="4026074" y="1920868"/>
              <a:ext cx="90022" cy="23339"/>
            </a:xfrm>
            <a:custGeom>
              <a:avLst/>
              <a:gdLst>
                <a:gd name="T0" fmla="*/ 0 w 54"/>
                <a:gd name="T1" fmla="*/ 253 h 13"/>
                <a:gd name="T2" fmla="*/ 750 w 54"/>
                <a:gd name="T3" fmla="*/ 253 h 13"/>
                <a:gd name="T4" fmla="*/ 845 w 54"/>
                <a:gd name="T5" fmla="*/ 137 h 13"/>
                <a:gd name="T6" fmla="*/ 750 w 54"/>
                <a:gd name="T7" fmla="*/ 0 h 13"/>
                <a:gd name="T8" fmla="*/ 0 w 54"/>
                <a:gd name="T9" fmla="*/ 0 h 13"/>
                <a:gd name="T10" fmla="*/ 0 w 54"/>
                <a:gd name="T11" fmla="*/ 253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3">
                  <a:moveTo>
                    <a:pt x="0" y="13"/>
                  </a:moveTo>
                  <a:cubicBezTo>
                    <a:pt x="48" y="13"/>
                    <a:pt x="48" y="13"/>
                    <a:pt x="48" y="13"/>
                  </a:cubicBezTo>
                  <a:cubicBezTo>
                    <a:pt x="51" y="13"/>
                    <a:pt x="54" y="10"/>
                    <a:pt x="54" y="7"/>
                  </a:cubicBezTo>
                  <a:cubicBezTo>
                    <a:pt x="54" y="3"/>
                    <a:pt x="51" y="0"/>
                    <a:pt x="48" y="0"/>
                  </a:cubicBezTo>
                  <a:cubicBezTo>
                    <a:pt x="0" y="0"/>
                    <a:pt x="0" y="0"/>
                    <a:pt x="0" y="0"/>
                  </a:cubicBezTo>
                  <a:lnTo>
                    <a:pt x="0" y="13"/>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98" name="Freeform 177">
              <a:extLst>
                <a:ext uri="{FF2B5EF4-FFF2-40B4-BE49-F238E27FC236}">
                  <a16:creationId xmlns:a16="http://schemas.microsoft.com/office/drawing/2014/main" id="{BA563AA1-6C6A-0C44-A257-B634BCD25C10}"/>
                </a:ext>
              </a:extLst>
            </p:cNvPr>
            <p:cNvSpPr>
              <a:spLocks/>
            </p:cNvSpPr>
            <p:nvPr/>
          </p:nvSpPr>
          <p:spPr bwMode="auto">
            <a:xfrm rot="333619">
              <a:off x="4013960" y="2018319"/>
              <a:ext cx="244727" cy="16004"/>
            </a:xfrm>
            <a:custGeom>
              <a:avLst/>
              <a:gdLst>
                <a:gd name="T0" fmla="*/ 92 w 147"/>
                <a:gd name="T1" fmla="*/ 0 h 9"/>
                <a:gd name="T2" fmla="*/ 2287 w 147"/>
                <a:gd name="T3" fmla="*/ 0 h 9"/>
                <a:gd name="T4" fmla="*/ 791 w 147"/>
                <a:gd name="T5" fmla="*/ 56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3"/>
                  </a:cubicBezTo>
                  <a:cubicBezTo>
                    <a:pt x="27" y="3"/>
                    <a:pt x="4"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99" name="Freeform 178">
              <a:extLst>
                <a:ext uri="{FF2B5EF4-FFF2-40B4-BE49-F238E27FC236}">
                  <a16:creationId xmlns:a16="http://schemas.microsoft.com/office/drawing/2014/main" id="{279F7BBF-EAE4-374B-A9F0-EA3565ABE4F7}"/>
                </a:ext>
              </a:extLst>
            </p:cNvPr>
            <p:cNvSpPr>
              <a:spLocks/>
            </p:cNvSpPr>
            <p:nvPr/>
          </p:nvSpPr>
          <p:spPr bwMode="auto">
            <a:xfrm rot="333619">
              <a:off x="3953048" y="1969608"/>
              <a:ext cx="246727" cy="16004"/>
            </a:xfrm>
            <a:custGeom>
              <a:avLst/>
              <a:gdLst>
                <a:gd name="T0" fmla="*/ 113 w 148"/>
                <a:gd name="T1" fmla="*/ 0 h 9"/>
                <a:gd name="T2" fmla="*/ 2313 w 148"/>
                <a:gd name="T3" fmla="*/ 0 h 9"/>
                <a:gd name="T4" fmla="*/ 813 w 148"/>
                <a:gd name="T5" fmla="*/ 35 h 9"/>
                <a:gd name="T6" fmla="*/ 63 w 148"/>
                <a:gd name="T7" fmla="*/ 136 h 9"/>
                <a:gd name="T8" fmla="*/ 113 w 14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9">
                  <a:moveTo>
                    <a:pt x="7" y="0"/>
                  </a:moveTo>
                  <a:cubicBezTo>
                    <a:pt x="148" y="0"/>
                    <a:pt x="148" y="0"/>
                    <a:pt x="148" y="0"/>
                  </a:cubicBezTo>
                  <a:cubicBezTo>
                    <a:pt x="142" y="0"/>
                    <a:pt x="92" y="1"/>
                    <a:pt x="52" y="2"/>
                  </a:cubicBezTo>
                  <a:cubicBezTo>
                    <a:pt x="27" y="3"/>
                    <a:pt x="4" y="5"/>
                    <a:pt x="4" y="7"/>
                  </a:cubicBezTo>
                  <a:cubicBezTo>
                    <a:pt x="2" y="9"/>
                    <a:pt x="0"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00" name="Freeform 179">
              <a:extLst>
                <a:ext uri="{FF2B5EF4-FFF2-40B4-BE49-F238E27FC236}">
                  <a16:creationId xmlns:a16="http://schemas.microsoft.com/office/drawing/2014/main" id="{49C9C812-95C0-A848-9B47-F7916F5BBA55}"/>
                </a:ext>
              </a:extLst>
            </p:cNvPr>
            <p:cNvSpPr>
              <a:spLocks/>
            </p:cNvSpPr>
            <p:nvPr/>
          </p:nvSpPr>
          <p:spPr bwMode="auto">
            <a:xfrm rot="333619">
              <a:off x="4101020" y="2064091"/>
              <a:ext cx="130032" cy="16004"/>
            </a:xfrm>
            <a:custGeom>
              <a:avLst/>
              <a:gdLst>
                <a:gd name="T0" fmla="*/ 95 w 78"/>
                <a:gd name="T1" fmla="*/ 21 h 9"/>
                <a:gd name="T2" fmla="*/ 1208 w 78"/>
                <a:gd name="T3" fmla="*/ 21 h 9"/>
                <a:gd name="T4" fmla="*/ 595 w 78"/>
                <a:gd name="T5" fmla="*/ 35 h 9"/>
                <a:gd name="T6" fmla="*/ 50 w 78"/>
                <a:gd name="T7" fmla="*/ 149 h 9"/>
                <a:gd name="T8" fmla="*/ 95 w 78"/>
                <a:gd name="T9" fmla="*/ 21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1"/>
                  </a:moveTo>
                  <a:cubicBezTo>
                    <a:pt x="77" y="1"/>
                    <a:pt x="77" y="1"/>
                    <a:pt x="77" y="1"/>
                  </a:cubicBezTo>
                  <a:cubicBezTo>
                    <a:pt x="71" y="0"/>
                    <a:pt x="78" y="1"/>
                    <a:pt x="38" y="2"/>
                  </a:cubicBezTo>
                  <a:cubicBezTo>
                    <a:pt x="13" y="3"/>
                    <a:pt x="3" y="5"/>
                    <a:pt x="3" y="8"/>
                  </a:cubicBezTo>
                  <a:cubicBezTo>
                    <a:pt x="2" y="9"/>
                    <a:pt x="0" y="1"/>
                    <a:pt x="6"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01" name="Freeform 180">
              <a:extLst>
                <a:ext uri="{FF2B5EF4-FFF2-40B4-BE49-F238E27FC236}">
                  <a16:creationId xmlns:a16="http://schemas.microsoft.com/office/drawing/2014/main" id="{207FADED-73E0-7943-8F24-FEFBA6AD7528}"/>
                </a:ext>
              </a:extLst>
            </p:cNvPr>
            <p:cNvSpPr>
              <a:spLocks/>
            </p:cNvSpPr>
            <p:nvPr/>
          </p:nvSpPr>
          <p:spPr bwMode="auto">
            <a:xfrm rot="333619">
              <a:off x="3986617" y="1922143"/>
              <a:ext cx="113361" cy="6668"/>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0" y="2"/>
                    <a:pt x="9"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02" name="Freeform 181">
              <a:extLst>
                <a:ext uri="{FF2B5EF4-FFF2-40B4-BE49-F238E27FC236}">
                  <a16:creationId xmlns:a16="http://schemas.microsoft.com/office/drawing/2014/main" id="{ED89B9F0-0A09-9A47-97A6-B63C1E91C79E}"/>
                </a:ext>
              </a:extLst>
            </p:cNvPr>
            <p:cNvSpPr>
              <a:spLocks/>
            </p:cNvSpPr>
            <p:nvPr/>
          </p:nvSpPr>
          <p:spPr bwMode="auto">
            <a:xfrm rot="333619">
              <a:off x="4013840" y="2016793"/>
              <a:ext cx="282069" cy="23339"/>
            </a:xfrm>
            <a:custGeom>
              <a:avLst/>
              <a:gdLst>
                <a:gd name="T0" fmla="*/ 1317 w 169"/>
                <a:gd name="T1" fmla="*/ 0 h 13"/>
                <a:gd name="T2" fmla="*/ 95 w 169"/>
                <a:gd name="T3" fmla="*/ 0 h 13"/>
                <a:gd name="T4" fmla="*/ 0 w 169"/>
                <a:gd name="T5" fmla="*/ 116 h 13"/>
                <a:gd name="T6" fmla="*/ 95 w 169"/>
                <a:gd name="T7" fmla="*/ 253 h 13"/>
                <a:gd name="T8" fmla="*/ 2556 w 169"/>
                <a:gd name="T9" fmla="*/ 253 h 13"/>
                <a:gd name="T10" fmla="*/ 2651 w 169"/>
                <a:gd name="T11" fmla="*/ 116 h 13"/>
                <a:gd name="T12" fmla="*/ 2556 w 169"/>
                <a:gd name="T13" fmla="*/ 0 h 13"/>
                <a:gd name="T14" fmla="*/ 1317 w 16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3">
                  <a:moveTo>
                    <a:pt x="84" y="0"/>
                  </a:moveTo>
                  <a:cubicBezTo>
                    <a:pt x="6" y="0"/>
                    <a:pt x="6" y="0"/>
                    <a:pt x="6" y="0"/>
                  </a:cubicBezTo>
                  <a:cubicBezTo>
                    <a:pt x="3" y="0"/>
                    <a:pt x="0" y="3"/>
                    <a:pt x="0" y="6"/>
                  </a:cubicBezTo>
                  <a:cubicBezTo>
                    <a:pt x="0" y="10"/>
                    <a:pt x="3" y="13"/>
                    <a:pt x="6" y="13"/>
                  </a:cubicBezTo>
                  <a:cubicBezTo>
                    <a:pt x="163" y="13"/>
                    <a:pt x="163" y="13"/>
                    <a:pt x="163" y="13"/>
                  </a:cubicBezTo>
                  <a:cubicBezTo>
                    <a:pt x="166" y="13"/>
                    <a:pt x="169" y="10"/>
                    <a:pt x="169" y="6"/>
                  </a:cubicBezTo>
                  <a:cubicBezTo>
                    <a:pt x="169" y="3"/>
                    <a:pt x="166" y="0"/>
                    <a:pt x="163" y="0"/>
                  </a:cubicBezTo>
                  <a:lnTo>
                    <a:pt x="84"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203" name="Freeform 183">
              <a:extLst>
                <a:ext uri="{FF2B5EF4-FFF2-40B4-BE49-F238E27FC236}">
                  <a16:creationId xmlns:a16="http://schemas.microsoft.com/office/drawing/2014/main" id="{DD81E64B-DB9F-224F-8888-102437054310}"/>
                </a:ext>
              </a:extLst>
            </p:cNvPr>
            <p:cNvSpPr>
              <a:spLocks/>
            </p:cNvSpPr>
            <p:nvPr/>
          </p:nvSpPr>
          <p:spPr bwMode="auto">
            <a:xfrm rot="333619">
              <a:off x="3947573" y="1917056"/>
              <a:ext cx="168708" cy="23339"/>
            </a:xfrm>
            <a:custGeom>
              <a:avLst/>
              <a:gdLst>
                <a:gd name="T0" fmla="*/ 1493 w 101"/>
                <a:gd name="T1" fmla="*/ 0 h 13"/>
                <a:gd name="T2" fmla="*/ 741 w 101"/>
                <a:gd name="T3" fmla="*/ 0 h 13"/>
                <a:gd name="T4" fmla="*/ 188 w 101"/>
                <a:gd name="T5" fmla="*/ 0 h 13"/>
                <a:gd name="T6" fmla="*/ 0 w 101"/>
                <a:gd name="T7" fmla="*/ 253 h 13"/>
                <a:gd name="T8" fmla="*/ 1493 w 101"/>
                <a:gd name="T9" fmla="*/ 253 h 13"/>
                <a:gd name="T10" fmla="*/ 1588 w 101"/>
                <a:gd name="T11" fmla="*/ 137 h 13"/>
                <a:gd name="T12" fmla="*/ 1493 w 101"/>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13">
                  <a:moveTo>
                    <a:pt x="95" y="0"/>
                  </a:moveTo>
                  <a:cubicBezTo>
                    <a:pt x="47" y="0"/>
                    <a:pt x="47" y="0"/>
                    <a:pt x="47" y="0"/>
                  </a:cubicBezTo>
                  <a:cubicBezTo>
                    <a:pt x="12" y="0"/>
                    <a:pt x="12" y="0"/>
                    <a:pt x="12" y="0"/>
                  </a:cubicBezTo>
                  <a:cubicBezTo>
                    <a:pt x="7" y="4"/>
                    <a:pt x="3" y="9"/>
                    <a:pt x="0" y="13"/>
                  </a:cubicBezTo>
                  <a:cubicBezTo>
                    <a:pt x="95" y="13"/>
                    <a:pt x="95" y="13"/>
                    <a:pt x="95" y="13"/>
                  </a:cubicBezTo>
                  <a:cubicBezTo>
                    <a:pt x="98" y="13"/>
                    <a:pt x="101" y="10"/>
                    <a:pt x="101" y="7"/>
                  </a:cubicBezTo>
                  <a:cubicBezTo>
                    <a:pt x="101" y="3"/>
                    <a:pt x="98"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204" name="Freeform 184">
              <a:extLst>
                <a:ext uri="{FF2B5EF4-FFF2-40B4-BE49-F238E27FC236}">
                  <a16:creationId xmlns:a16="http://schemas.microsoft.com/office/drawing/2014/main" id="{1080819A-D90D-B04B-818C-720A44C8415E}"/>
                </a:ext>
              </a:extLst>
            </p:cNvPr>
            <p:cNvSpPr>
              <a:spLocks/>
            </p:cNvSpPr>
            <p:nvPr/>
          </p:nvSpPr>
          <p:spPr bwMode="auto">
            <a:xfrm rot="333619">
              <a:off x="4003585" y="1877375"/>
              <a:ext cx="40010" cy="19338"/>
            </a:xfrm>
            <a:custGeom>
              <a:avLst/>
              <a:gdLst>
                <a:gd name="T0" fmla="*/ 0 w 24"/>
                <a:gd name="T1" fmla="*/ 200 h 11"/>
                <a:gd name="T2" fmla="*/ 270 w 24"/>
                <a:gd name="T3" fmla="*/ 200 h 11"/>
                <a:gd name="T4" fmla="*/ 375 w 24"/>
                <a:gd name="T5" fmla="*/ 90 h 11"/>
                <a:gd name="T6" fmla="*/ 345 w 24"/>
                <a:gd name="T7" fmla="*/ 0 h 11"/>
                <a:gd name="T8" fmla="*/ 0 w 24"/>
                <a:gd name="T9" fmla="*/ 20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1">
                  <a:moveTo>
                    <a:pt x="0" y="11"/>
                  </a:moveTo>
                  <a:cubicBezTo>
                    <a:pt x="17" y="11"/>
                    <a:pt x="17" y="11"/>
                    <a:pt x="17" y="11"/>
                  </a:cubicBezTo>
                  <a:cubicBezTo>
                    <a:pt x="21" y="11"/>
                    <a:pt x="24" y="8"/>
                    <a:pt x="24" y="5"/>
                  </a:cubicBezTo>
                  <a:cubicBezTo>
                    <a:pt x="24" y="3"/>
                    <a:pt x="23" y="1"/>
                    <a:pt x="22" y="0"/>
                  </a:cubicBezTo>
                  <a:cubicBezTo>
                    <a:pt x="14" y="4"/>
                    <a:pt x="7" y="7"/>
                    <a:pt x="0" y="11"/>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205" name="Freeform 185">
              <a:extLst>
                <a:ext uri="{FF2B5EF4-FFF2-40B4-BE49-F238E27FC236}">
                  <a16:creationId xmlns:a16="http://schemas.microsoft.com/office/drawing/2014/main" id="{DA929ED9-F101-864C-B4AA-DE3F91C730DB}"/>
                </a:ext>
              </a:extLst>
            </p:cNvPr>
            <p:cNvSpPr>
              <a:spLocks/>
            </p:cNvSpPr>
            <p:nvPr/>
          </p:nvSpPr>
          <p:spPr bwMode="auto">
            <a:xfrm rot="333619">
              <a:off x="4099521" y="2063494"/>
              <a:ext cx="148036" cy="21339"/>
            </a:xfrm>
            <a:custGeom>
              <a:avLst/>
              <a:gdLst>
                <a:gd name="T0" fmla="*/ 92 w 89"/>
                <a:gd name="T1" fmla="*/ 227 h 12"/>
                <a:gd name="T2" fmla="*/ 758 w 89"/>
                <a:gd name="T3" fmla="*/ 227 h 12"/>
                <a:gd name="T4" fmla="*/ 1382 w 89"/>
                <a:gd name="T5" fmla="*/ 0 h 12"/>
                <a:gd name="T6" fmla="*/ 915 w 89"/>
                <a:gd name="T7" fmla="*/ 0 h 12"/>
                <a:gd name="T8" fmla="*/ 92 w 89"/>
                <a:gd name="T9" fmla="*/ 0 h 12"/>
                <a:gd name="T10" fmla="*/ 0 w 89"/>
                <a:gd name="T11" fmla="*/ 115 h 12"/>
                <a:gd name="T12" fmla="*/ 92 w 89"/>
                <a:gd name="T13" fmla="*/ 22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2">
                  <a:moveTo>
                    <a:pt x="6" y="12"/>
                  </a:moveTo>
                  <a:cubicBezTo>
                    <a:pt x="49" y="12"/>
                    <a:pt x="49" y="12"/>
                    <a:pt x="49" y="12"/>
                  </a:cubicBezTo>
                  <a:cubicBezTo>
                    <a:pt x="64" y="8"/>
                    <a:pt x="77" y="4"/>
                    <a:pt x="89" y="0"/>
                  </a:cubicBezTo>
                  <a:cubicBezTo>
                    <a:pt x="59" y="0"/>
                    <a:pt x="59" y="0"/>
                    <a:pt x="59" y="0"/>
                  </a:cubicBezTo>
                  <a:cubicBezTo>
                    <a:pt x="6" y="0"/>
                    <a:pt x="6" y="0"/>
                    <a:pt x="6" y="0"/>
                  </a:cubicBezTo>
                  <a:cubicBezTo>
                    <a:pt x="3" y="0"/>
                    <a:pt x="0" y="3"/>
                    <a:pt x="0" y="6"/>
                  </a:cubicBezTo>
                  <a:cubicBezTo>
                    <a:pt x="0" y="9"/>
                    <a:pt x="3" y="12"/>
                    <a:pt x="6" y="12"/>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206" name="Freeform 205">
              <a:extLst>
                <a:ext uri="{FF2B5EF4-FFF2-40B4-BE49-F238E27FC236}">
                  <a16:creationId xmlns:a16="http://schemas.microsoft.com/office/drawing/2014/main" id="{1E3C8BD2-91F7-1E45-AD5D-02AFAC2711E5}"/>
                </a:ext>
              </a:extLst>
            </p:cNvPr>
            <p:cNvSpPr>
              <a:spLocks/>
            </p:cNvSpPr>
            <p:nvPr/>
          </p:nvSpPr>
          <p:spPr bwMode="auto">
            <a:xfrm rot="333619">
              <a:off x="3920356" y="2012804"/>
              <a:ext cx="375426" cy="263399"/>
            </a:xfrm>
            <a:custGeom>
              <a:avLst/>
              <a:gdLst>
                <a:gd name="T0" fmla="*/ 0 w 225"/>
                <a:gd name="T1" fmla="*/ 2813 h 148"/>
                <a:gd name="T2" fmla="*/ 1897 w 225"/>
                <a:gd name="T3" fmla="*/ 1481 h 148"/>
                <a:gd name="T4" fmla="*/ 3526 w 225"/>
                <a:gd name="T5" fmla="*/ 593 h 148"/>
                <a:gd name="T6" fmla="*/ 3526 w 225"/>
                <a:gd name="T7" fmla="*/ 0 h 148"/>
                <a:gd name="T8" fmla="*/ 1897 w 225"/>
                <a:gd name="T9" fmla="*/ 891 h 148"/>
                <a:gd name="T10" fmla="*/ 0 w 225"/>
                <a:gd name="T11" fmla="*/ 2223 h 148"/>
                <a:gd name="T12" fmla="*/ 0 w 225"/>
                <a:gd name="T13" fmla="*/ 2813 h 1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8">
                  <a:moveTo>
                    <a:pt x="0" y="148"/>
                  </a:moveTo>
                  <a:cubicBezTo>
                    <a:pt x="0" y="120"/>
                    <a:pt x="67" y="97"/>
                    <a:pt x="121" y="78"/>
                  </a:cubicBezTo>
                  <a:cubicBezTo>
                    <a:pt x="176" y="59"/>
                    <a:pt x="225" y="51"/>
                    <a:pt x="225" y="31"/>
                  </a:cubicBezTo>
                  <a:cubicBezTo>
                    <a:pt x="225" y="0"/>
                    <a:pt x="225" y="0"/>
                    <a:pt x="225" y="0"/>
                  </a:cubicBezTo>
                  <a:cubicBezTo>
                    <a:pt x="225" y="21"/>
                    <a:pt x="176" y="28"/>
                    <a:pt x="121" y="47"/>
                  </a:cubicBezTo>
                  <a:cubicBezTo>
                    <a:pt x="67" y="66"/>
                    <a:pt x="0" y="89"/>
                    <a:pt x="0" y="117"/>
                  </a:cubicBezTo>
                  <a:lnTo>
                    <a:pt x="0" y="148"/>
                  </a:lnTo>
                  <a:close/>
                </a:path>
              </a:pathLst>
            </a:custGeom>
            <a:solidFill>
              <a:srgbClr val="84CB7E"/>
            </a:solidFill>
            <a:ln w="7938" cap="rnd">
              <a:solidFill>
                <a:srgbClr val="333333"/>
              </a:solidFill>
              <a:prstDash val="solid"/>
              <a:round/>
              <a:headEnd/>
              <a:tailEnd/>
            </a:ln>
          </p:spPr>
          <p:txBody>
            <a:bodyPr/>
            <a:lstStyle/>
            <a:p>
              <a:endParaRPr lang="en-US" sz="1350"/>
            </a:p>
          </p:txBody>
        </p:sp>
        <p:sp>
          <p:nvSpPr>
            <p:cNvPr id="1207" name="Freeform 208">
              <a:extLst>
                <a:ext uri="{FF2B5EF4-FFF2-40B4-BE49-F238E27FC236}">
                  <a16:creationId xmlns:a16="http://schemas.microsoft.com/office/drawing/2014/main" id="{AC337F63-226C-DC48-8B86-B888307067BE}"/>
                </a:ext>
              </a:extLst>
            </p:cNvPr>
            <p:cNvSpPr>
              <a:spLocks/>
            </p:cNvSpPr>
            <p:nvPr/>
          </p:nvSpPr>
          <p:spPr bwMode="auto">
            <a:xfrm rot="333619">
              <a:off x="3909082" y="2105908"/>
              <a:ext cx="375426" cy="264733"/>
            </a:xfrm>
            <a:custGeom>
              <a:avLst/>
              <a:gdLst>
                <a:gd name="T0" fmla="*/ 0 w 225"/>
                <a:gd name="T1" fmla="*/ 2819 h 149"/>
                <a:gd name="T2" fmla="*/ 1897 w 225"/>
                <a:gd name="T3" fmla="*/ 1492 h 149"/>
                <a:gd name="T4" fmla="*/ 3526 w 225"/>
                <a:gd name="T5" fmla="*/ 589 h 149"/>
                <a:gd name="T6" fmla="*/ 3526 w 225"/>
                <a:gd name="T7" fmla="*/ 0 h 149"/>
                <a:gd name="T8" fmla="*/ 1897 w 225"/>
                <a:gd name="T9" fmla="*/ 909 h 149"/>
                <a:gd name="T10" fmla="*/ 0 w 225"/>
                <a:gd name="T11" fmla="*/ 2230 h 149"/>
                <a:gd name="T12" fmla="*/ 0 w 225"/>
                <a:gd name="T13" fmla="*/ 281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8"/>
                    <a:pt x="121" y="79"/>
                  </a:cubicBezTo>
                  <a:cubicBezTo>
                    <a:pt x="176" y="59"/>
                    <a:pt x="225" y="52"/>
                    <a:pt x="225" y="31"/>
                  </a:cubicBezTo>
                  <a:cubicBezTo>
                    <a:pt x="225" y="0"/>
                    <a:pt x="225" y="0"/>
                    <a:pt x="225" y="0"/>
                  </a:cubicBezTo>
                  <a:cubicBezTo>
                    <a:pt x="225" y="21"/>
                    <a:pt x="176" y="28"/>
                    <a:pt x="121" y="48"/>
                  </a:cubicBezTo>
                  <a:cubicBezTo>
                    <a:pt x="67" y="67"/>
                    <a:pt x="0" y="90"/>
                    <a:pt x="0" y="118"/>
                  </a:cubicBezTo>
                  <a:lnTo>
                    <a:pt x="0" y="149"/>
                  </a:lnTo>
                  <a:close/>
                </a:path>
              </a:pathLst>
            </a:custGeom>
            <a:solidFill>
              <a:srgbClr val="84CB7E"/>
            </a:solidFill>
            <a:ln w="7938" cap="rnd">
              <a:solidFill>
                <a:srgbClr val="333333"/>
              </a:solidFill>
              <a:prstDash val="solid"/>
              <a:round/>
              <a:headEnd/>
              <a:tailEnd/>
            </a:ln>
          </p:spPr>
          <p:txBody>
            <a:bodyPr/>
            <a:lstStyle/>
            <a:p>
              <a:endParaRPr lang="en-US" sz="1350"/>
            </a:p>
          </p:txBody>
        </p:sp>
        <p:sp>
          <p:nvSpPr>
            <p:cNvPr id="1208" name="Freeform 209">
              <a:extLst>
                <a:ext uri="{FF2B5EF4-FFF2-40B4-BE49-F238E27FC236}">
                  <a16:creationId xmlns:a16="http://schemas.microsoft.com/office/drawing/2014/main" id="{E07F1797-62B1-404F-943C-5EA8CAB1F26C}"/>
                </a:ext>
              </a:extLst>
            </p:cNvPr>
            <p:cNvSpPr>
              <a:spLocks/>
            </p:cNvSpPr>
            <p:nvPr/>
          </p:nvSpPr>
          <p:spPr bwMode="auto">
            <a:xfrm rot="333619">
              <a:off x="3961288" y="1591352"/>
              <a:ext cx="375426" cy="265400"/>
            </a:xfrm>
            <a:custGeom>
              <a:avLst/>
              <a:gdLst>
                <a:gd name="T0" fmla="*/ 0 w 225"/>
                <a:gd name="T1" fmla="*/ 2839 h 149"/>
                <a:gd name="T2" fmla="*/ 1897 w 225"/>
                <a:gd name="T3" fmla="*/ 1507 h 149"/>
                <a:gd name="T4" fmla="*/ 3526 w 225"/>
                <a:gd name="T5" fmla="*/ 593 h 149"/>
                <a:gd name="T6" fmla="*/ 3526 w 225"/>
                <a:gd name="T7" fmla="*/ 0 h 149"/>
                <a:gd name="T8" fmla="*/ 1897 w 225"/>
                <a:gd name="T9" fmla="*/ 914 h 149"/>
                <a:gd name="T10" fmla="*/ 0 w 225"/>
                <a:gd name="T11" fmla="*/ 2246 h 149"/>
                <a:gd name="T12" fmla="*/ 0 w 225"/>
                <a:gd name="T13" fmla="*/ 283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8"/>
                    <a:pt x="121" y="79"/>
                  </a:cubicBezTo>
                  <a:cubicBezTo>
                    <a:pt x="176" y="59"/>
                    <a:pt x="225" y="52"/>
                    <a:pt x="225" y="31"/>
                  </a:cubicBezTo>
                  <a:cubicBezTo>
                    <a:pt x="225" y="0"/>
                    <a:pt x="225" y="0"/>
                    <a:pt x="225" y="0"/>
                  </a:cubicBezTo>
                  <a:cubicBezTo>
                    <a:pt x="225" y="21"/>
                    <a:pt x="176" y="28"/>
                    <a:pt x="121" y="48"/>
                  </a:cubicBezTo>
                  <a:cubicBezTo>
                    <a:pt x="67" y="67"/>
                    <a:pt x="0" y="90"/>
                    <a:pt x="0" y="118"/>
                  </a:cubicBezTo>
                  <a:lnTo>
                    <a:pt x="0" y="149"/>
                  </a:lnTo>
                  <a:close/>
                </a:path>
              </a:pathLst>
            </a:custGeom>
            <a:solidFill>
              <a:srgbClr val="84CB7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09" name="Freeform 210">
              <a:extLst>
                <a:ext uri="{FF2B5EF4-FFF2-40B4-BE49-F238E27FC236}">
                  <a16:creationId xmlns:a16="http://schemas.microsoft.com/office/drawing/2014/main" id="{AF3D9454-D2C2-CD43-8D2C-91E821210883}"/>
                </a:ext>
              </a:extLst>
            </p:cNvPr>
            <p:cNvSpPr>
              <a:spLocks/>
            </p:cNvSpPr>
            <p:nvPr/>
          </p:nvSpPr>
          <p:spPr bwMode="auto">
            <a:xfrm rot="333619">
              <a:off x="3949560" y="1712147"/>
              <a:ext cx="375426" cy="264733"/>
            </a:xfrm>
            <a:custGeom>
              <a:avLst/>
              <a:gdLst>
                <a:gd name="T0" fmla="*/ 0 w 225"/>
                <a:gd name="T1" fmla="*/ 2819 h 149"/>
                <a:gd name="T2" fmla="*/ 1897 w 225"/>
                <a:gd name="T3" fmla="*/ 1492 h 149"/>
                <a:gd name="T4" fmla="*/ 3526 w 225"/>
                <a:gd name="T5" fmla="*/ 589 h 149"/>
                <a:gd name="T6" fmla="*/ 3526 w 225"/>
                <a:gd name="T7" fmla="*/ 0 h 149"/>
                <a:gd name="T8" fmla="*/ 1897 w 225"/>
                <a:gd name="T9" fmla="*/ 909 h 149"/>
                <a:gd name="T10" fmla="*/ 0 w 225"/>
                <a:gd name="T11" fmla="*/ 2230 h 149"/>
                <a:gd name="T12" fmla="*/ 0 w 225"/>
                <a:gd name="T13" fmla="*/ 281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8"/>
                    <a:pt x="121" y="79"/>
                  </a:cubicBezTo>
                  <a:cubicBezTo>
                    <a:pt x="176" y="59"/>
                    <a:pt x="225" y="52"/>
                    <a:pt x="225" y="31"/>
                  </a:cubicBezTo>
                  <a:cubicBezTo>
                    <a:pt x="225" y="0"/>
                    <a:pt x="225" y="0"/>
                    <a:pt x="225" y="0"/>
                  </a:cubicBezTo>
                  <a:cubicBezTo>
                    <a:pt x="225" y="21"/>
                    <a:pt x="176" y="28"/>
                    <a:pt x="121" y="48"/>
                  </a:cubicBezTo>
                  <a:cubicBezTo>
                    <a:pt x="67" y="67"/>
                    <a:pt x="0" y="90"/>
                    <a:pt x="0" y="118"/>
                  </a:cubicBezTo>
                  <a:lnTo>
                    <a:pt x="0" y="149"/>
                  </a:lnTo>
                  <a:close/>
                </a:path>
              </a:pathLst>
            </a:custGeom>
            <a:solidFill>
              <a:srgbClr val="84CB7E"/>
            </a:solidFill>
            <a:ln w="7938" cap="rnd">
              <a:solidFill>
                <a:srgbClr val="333333"/>
              </a:solidFill>
              <a:prstDash val="solid"/>
              <a:round/>
              <a:headEnd/>
              <a:tailEnd/>
            </a:ln>
          </p:spPr>
          <p:txBody>
            <a:bodyPr/>
            <a:lstStyle/>
            <a:p>
              <a:endParaRPr lang="en-US" sz="1350"/>
            </a:p>
          </p:txBody>
        </p:sp>
        <p:sp>
          <p:nvSpPr>
            <p:cNvPr id="1210" name="Freeform 221">
              <a:extLst>
                <a:ext uri="{FF2B5EF4-FFF2-40B4-BE49-F238E27FC236}">
                  <a16:creationId xmlns:a16="http://schemas.microsoft.com/office/drawing/2014/main" id="{578FE4D4-90D6-114D-9002-688724E72A2A}"/>
                </a:ext>
              </a:extLst>
            </p:cNvPr>
            <p:cNvSpPr>
              <a:spLocks/>
            </p:cNvSpPr>
            <p:nvPr/>
          </p:nvSpPr>
          <p:spPr bwMode="auto">
            <a:xfrm rot="333619">
              <a:off x="3934519" y="2041680"/>
              <a:ext cx="353420" cy="161374"/>
            </a:xfrm>
            <a:custGeom>
              <a:avLst/>
              <a:gdLst>
                <a:gd name="T0" fmla="*/ 3313 w 212"/>
                <a:gd name="T1" fmla="*/ 0 h 91"/>
                <a:gd name="T2" fmla="*/ 1783 w 212"/>
                <a:gd name="T3" fmla="*/ 750 h 91"/>
                <a:gd name="T4" fmla="*/ 0 w 212"/>
                <a:gd name="T5" fmla="*/ 1713 h 91"/>
                <a:gd name="T6" fmla="*/ 1783 w 212"/>
                <a:gd name="T7" fmla="*/ 678 h 91"/>
                <a:gd name="T8" fmla="*/ 3313 w 212"/>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1">
                  <a:moveTo>
                    <a:pt x="212" y="0"/>
                  </a:moveTo>
                  <a:cubicBezTo>
                    <a:pt x="197" y="13"/>
                    <a:pt x="157" y="24"/>
                    <a:pt x="114" y="40"/>
                  </a:cubicBezTo>
                  <a:cubicBezTo>
                    <a:pt x="70" y="55"/>
                    <a:pt x="18" y="70"/>
                    <a:pt x="0" y="91"/>
                  </a:cubicBezTo>
                  <a:cubicBezTo>
                    <a:pt x="18" y="70"/>
                    <a:pt x="70" y="51"/>
                    <a:pt x="114" y="36"/>
                  </a:cubicBezTo>
                  <a:cubicBezTo>
                    <a:pt x="157" y="21"/>
                    <a:pt x="197" y="13"/>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11" name="Freeform 223">
              <a:extLst>
                <a:ext uri="{FF2B5EF4-FFF2-40B4-BE49-F238E27FC236}">
                  <a16:creationId xmlns:a16="http://schemas.microsoft.com/office/drawing/2014/main" id="{F997173F-4AA8-5343-814A-0238D0E9DA0A}"/>
                </a:ext>
              </a:extLst>
            </p:cNvPr>
            <p:cNvSpPr>
              <a:spLocks/>
            </p:cNvSpPr>
            <p:nvPr/>
          </p:nvSpPr>
          <p:spPr bwMode="auto">
            <a:xfrm rot="333619">
              <a:off x="3975353" y="1622224"/>
              <a:ext cx="353420" cy="161374"/>
            </a:xfrm>
            <a:custGeom>
              <a:avLst/>
              <a:gdLst>
                <a:gd name="T0" fmla="*/ 3313 w 212"/>
                <a:gd name="T1" fmla="*/ 0 h 91"/>
                <a:gd name="T2" fmla="*/ 1783 w 212"/>
                <a:gd name="T3" fmla="*/ 737 h 91"/>
                <a:gd name="T4" fmla="*/ 0 w 212"/>
                <a:gd name="T5" fmla="*/ 1713 h 91"/>
                <a:gd name="T6" fmla="*/ 1783 w 212"/>
                <a:gd name="T7" fmla="*/ 678 h 91"/>
                <a:gd name="T8" fmla="*/ 3313 w 212"/>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1">
                  <a:moveTo>
                    <a:pt x="212" y="0"/>
                  </a:moveTo>
                  <a:cubicBezTo>
                    <a:pt x="197" y="13"/>
                    <a:pt x="157" y="24"/>
                    <a:pt x="114" y="39"/>
                  </a:cubicBezTo>
                  <a:cubicBezTo>
                    <a:pt x="70" y="55"/>
                    <a:pt x="18" y="69"/>
                    <a:pt x="0" y="91"/>
                  </a:cubicBezTo>
                  <a:cubicBezTo>
                    <a:pt x="18" y="69"/>
                    <a:pt x="70" y="51"/>
                    <a:pt x="114" y="36"/>
                  </a:cubicBezTo>
                  <a:cubicBezTo>
                    <a:pt x="157" y="20"/>
                    <a:pt x="197" y="13"/>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12" name="Freeform 224">
              <a:extLst>
                <a:ext uri="{FF2B5EF4-FFF2-40B4-BE49-F238E27FC236}">
                  <a16:creationId xmlns:a16="http://schemas.microsoft.com/office/drawing/2014/main" id="{22E1FD2C-6A7B-A348-8AC7-0B7361145096}"/>
                </a:ext>
              </a:extLst>
            </p:cNvPr>
            <p:cNvSpPr>
              <a:spLocks/>
            </p:cNvSpPr>
            <p:nvPr/>
          </p:nvSpPr>
          <p:spPr bwMode="auto">
            <a:xfrm rot="333619">
              <a:off x="3963723" y="1742356"/>
              <a:ext cx="353420" cy="160040"/>
            </a:xfrm>
            <a:custGeom>
              <a:avLst/>
              <a:gdLst>
                <a:gd name="T0" fmla="*/ 3313 w 212"/>
                <a:gd name="T1" fmla="*/ 0 h 90"/>
                <a:gd name="T2" fmla="*/ 1783 w 212"/>
                <a:gd name="T3" fmla="*/ 739 h 90"/>
                <a:gd name="T4" fmla="*/ 0 w 212"/>
                <a:gd name="T5" fmla="*/ 1707 h 90"/>
                <a:gd name="T6" fmla="*/ 1783 w 212"/>
                <a:gd name="T7" fmla="*/ 661 h 90"/>
                <a:gd name="T8" fmla="*/ 3313 w 212"/>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0">
                  <a:moveTo>
                    <a:pt x="212" y="0"/>
                  </a:moveTo>
                  <a:cubicBezTo>
                    <a:pt x="197" y="12"/>
                    <a:pt x="157" y="23"/>
                    <a:pt x="114" y="39"/>
                  </a:cubicBezTo>
                  <a:cubicBezTo>
                    <a:pt x="70" y="54"/>
                    <a:pt x="18" y="69"/>
                    <a:pt x="0" y="90"/>
                  </a:cubicBezTo>
                  <a:cubicBezTo>
                    <a:pt x="18" y="69"/>
                    <a:pt x="70" y="50"/>
                    <a:pt x="114" y="35"/>
                  </a:cubicBezTo>
                  <a:cubicBezTo>
                    <a:pt x="157" y="20"/>
                    <a:pt x="197" y="12"/>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13" name="Freeform 225">
              <a:extLst>
                <a:ext uri="{FF2B5EF4-FFF2-40B4-BE49-F238E27FC236}">
                  <a16:creationId xmlns:a16="http://schemas.microsoft.com/office/drawing/2014/main" id="{FB792B66-E8DC-4A4E-A2AB-46CDB5937E15}"/>
                </a:ext>
              </a:extLst>
            </p:cNvPr>
            <p:cNvSpPr>
              <a:spLocks noEditPoints="1"/>
            </p:cNvSpPr>
            <p:nvPr/>
          </p:nvSpPr>
          <p:spPr bwMode="auto">
            <a:xfrm rot="333619">
              <a:off x="3959957" y="1591288"/>
              <a:ext cx="376759" cy="265400"/>
            </a:xfrm>
            <a:custGeom>
              <a:avLst/>
              <a:gdLst>
                <a:gd name="T0" fmla="*/ 3533 w 226"/>
                <a:gd name="T1" fmla="*/ 0 h 149"/>
                <a:gd name="T2" fmla="*/ 2563 w 226"/>
                <a:gd name="T3" fmla="*/ 628 h 149"/>
                <a:gd name="T4" fmla="*/ 1895 w 226"/>
                <a:gd name="T5" fmla="*/ 900 h 149"/>
                <a:gd name="T6" fmla="*/ 1875 w 226"/>
                <a:gd name="T7" fmla="*/ 900 h 149"/>
                <a:gd name="T8" fmla="*/ 0 w 226"/>
                <a:gd name="T9" fmla="*/ 2246 h 149"/>
                <a:gd name="T10" fmla="*/ 0 w 226"/>
                <a:gd name="T11" fmla="*/ 2839 h 149"/>
                <a:gd name="T12" fmla="*/ 33 w 226"/>
                <a:gd name="T13" fmla="*/ 2839 h 149"/>
                <a:gd name="T14" fmla="*/ 1895 w 226"/>
                <a:gd name="T15" fmla="*/ 1528 h 149"/>
                <a:gd name="T16" fmla="*/ 1908 w 226"/>
                <a:gd name="T17" fmla="*/ 1528 h 149"/>
                <a:gd name="T18" fmla="*/ 2563 w 226"/>
                <a:gd name="T19" fmla="*/ 1255 h 149"/>
                <a:gd name="T20" fmla="*/ 3533 w 226"/>
                <a:gd name="T21" fmla="*/ 593 h 149"/>
                <a:gd name="T22" fmla="*/ 3533 w 226"/>
                <a:gd name="T23" fmla="*/ 0 h 149"/>
                <a:gd name="T24" fmla="*/ 33 w 226"/>
                <a:gd name="T25" fmla="*/ 2246 h 149"/>
                <a:gd name="T26" fmla="*/ 1895 w 226"/>
                <a:gd name="T27" fmla="*/ 935 h 149"/>
                <a:gd name="T28" fmla="*/ 1908 w 226"/>
                <a:gd name="T29" fmla="*/ 935 h 149"/>
                <a:gd name="T30" fmla="*/ 2563 w 226"/>
                <a:gd name="T31" fmla="*/ 662 h 149"/>
                <a:gd name="T32" fmla="*/ 3500 w 226"/>
                <a:gd name="T33" fmla="*/ 150 h 149"/>
                <a:gd name="T34" fmla="*/ 3533 w 226"/>
                <a:gd name="T35" fmla="*/ 77 h 149"/>
                <a:gd name="T36" fmla="*/ 3520 w 226"/>
                <a:gd name="T37" fmla="*/ 593 h 149"/>
                <a:gd name="T38" fmla="*/ 2563 w 226"/>
                <a:gd name="T39" fmla="*/ 1221 h 149"/>
                <a:gd name="T40" fmla="*/ 1895 w 226"/>
                <a:gd name="T41" fmla="*/ 1485 h 149"/>
                <a:gd name="T42" fmla="*/ 1875 w 226"/>
                <a:gd name="T43" fmla="*/ 1485 h 149"/>
                <a:gd name="T44" fmla="*/ 33 w 226"/>
                <a:gd name="T45" fmla="*/ 2690 h 149"/>
                <a:gd name="T46" fmla="*/ 33 w 226"/>
                <a:gd name="T47" fmla="*/ 2246 h 1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6" h="149">
                  <a:moveTo>
                    <a:pt x="226" y="0"/>
                  </a:moveTo>
                  <a:cubicBezTo>
                    <a:pt x="226" y="15"/>
                    <a:pt x="199" y="23"/>
                    <a:pt x="164" y="33"/>
                  </a:cubicBezTo>
                  <a:cubicBezTo>
                    <a:pt x="151" y="37"/>
                    <a:pt x="136" y="42"/>
                    <a:pt x="121" y="47"/>
                  </a:cubicBezTo>
                  <a:cubicBezTo>
                    <a:pt x="120" y="47"/>
                    <a:pt x="120" y="47"/>
                    <a:pt x="120" y="47"/>
                  </a:cubicBezTo>
                  <a:cubicBezTo>
                    <a:pt x="66" y="66"/>
                    <a:pt x="0" y="90"/>
                    <a:pt x="0" y="118"/>
                  </a:cubicBezTo>
                  <a:cubicBezTo>
                    <a:pt x="0" y="149"/>
                    <a:pt x="0" y="149"/>
                    <a:pt x="0" y="149"/>
                  </a:cubicBezTo>
                  <a:cubicBezTo>
                    <a:pt x="2" y="149"/>
                    <a:pt x="2" y="149"/>
                    <a:pt x="2" y="149"/>
                  </a:cubicBezTo>
                  <a:cubicBezTo>
                    <a:pt x="2" y="122"/>
                    <a:pt x="68" y="99"/>
                    <a:pt x="121" y="80"/>
                  </a:cubicBezTo>
                  <a:cubicBezTo>
                    <a:pt x="122" y="80"/>
                    <a:pt x="122" y="80"/>
                    <a:pt x="122" y="80"/>
                  </a:cubicBezTo>
                  <a:cubicBezTo>
                    <a:pt x="137" y="75"/>
                    <a:pt x="151" y="70"/>
                    <a:pt x="164" y="66"/>
                  </a:cubicBezTo>
                  <a:cubicBezTo>
                    <a:pt x="201" y="55"/>
                    <a:pt x="226" y="47"/>
                    <a:pt x="226" y="31"/>
                  </a:cubicBezTo>
                  <a:cubicBezTo>
                    <a:pt x="226" y="0"/>
                    <a:pt x="226" y="0"/>
                    <a:pt x="226" y="0"/>
                  </a:cubicBezTo>
                  <a:close/>
                  <a:moveTo>
                    <a:pt x="2" y="118"/>
                  </a:moveTo>
                  <a:cubicBezTo>
                    <a:pt x="2" y="91"/>
                    <a:pt x="68" y="68"/>
                    <a:pt x="121" y="49"/>
                  </a:cubicBezTo>
                  <a:cubicBezTo>
                    <a:pt x="122" y="49"/>
                    <a:pt x="122" y="49"/>
                    <a:pt x="122" y="49"/>
                  </a:cubicBezTo>
                  <a:cubicBezTo>
                    <a:pt x="137" y="44"/>
                    <a:pt x="151" y="39"/>
                    <a:pt x="164" y="35"/>
                  </a:cubicBezTo>
                  <a:cubicBezTo>
                    <a:pt x="193" y="27"/>
                    <a:pt x="216" y="19"/>
                    <a:pt x="224" y="8"/>
                  </a:cubicBezTo>
                  <a:cubicBezTo>
                    <a:pt x="225" y="7"/>
                    <a:pt x="226" y="5"/>
                    <a:pt x="226" y="4"/>
                  </a:cubicBezTo>
                  <a:cubicBezTo>
                    <a:pt x="226" y="12"/>
                    <a:pt x="225" y="31"/>
                    <a:pt x="225" y="31"/>
                  </a:cubicBezTo>
                  <a:cubicBezTo>
                    <a:pt x="225" y="46"/>
                    <a:pt x="199" y="54"/>
                    <a:pt x="164" y="64"/>
                  </a:cubicBezTo>
                  <a:cubicBezTo>
                    <a:pt x="151" y="68"/>
                    <a:pt x="136" y="73"/>
                    <a:pt x="121" y="78"/>
                  </a:cubicBezTo>
                  <a:cubicBezTo>
                    <a:pt x="120" y="78"/>
                    <a:pt x="120" y="78"/>
                    <a:pt x="120" y="78"/>
                  </a:cubicBezTo>
                  <a:cubicBezTo>
                    <a:pt x="72" y="95"/>
                    <a:pt x="13" y="116"/>
                    <a:pt x="2" y="141"/>
                  </a:cubicBezTo>
                  <a:cubicBezTo>
                    <a:pt x="2" y="132"/>
                    <a:pt x="2" y="118"/>
                    <a:pt x="2" y="118"/>
                  </a:cubicBezTo>
                  <a:close/>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14" name="Freeform 226">
              <a:extLst>
                <a:ext uri="{FF2B5EF4-FFF2-40B4-BE49-F238E27FC236}">
                  <a16:creationId xmlns:a16="http://schemas.microsoft.com/office/drawing/2014/main" id="{B273FD80-2627-C342-B1C1-F6A42BE64EAB}"/>
                </a:ext>
              </a:extLst>
            </p:cNvPr>
            <p:cNvSpPr>
              <a:spLocks/>
            </p:cNvSpPr>
            <p:nvPr/>
          </p:nvSpPr>
          <p:spPr bwMode="auto">
            <a:xfrm rot="333619">
              <a:off x="4170120" y="1951697"/>
              <a:ext cx="130699" cy="60015"/>
            </a:xfrm>
            <a:custGeom>
              <a:avLst/>
              <a:gdLst>
                <a:gd name="T0" fmla="*/ 0 w 78"/>
                <a:gd name="T1" fmla="*/ 0 h 34"/>
                <a:gd name="T2" fmla="*/ 1239 w 78"/>
                <a:gd name="T3" fmla="*/ 630 h 34"/>
                <a:gd name="T4" fmla="*/ 731 w 78"/>
                <a:gd name="T5" fmla="*/ 336 h 34"/>
                <a:gd name="T6" fmla="*/ 0 w 78"/>
                <a:gd name="T7" fmla="*/ 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34">
                  <a:moveTo>
                    <a:pt x="0" y="0"/>
                  </a:moveTo>
                  <a:cubicBezTo>
                    <a:pt x="10" y="3"/>
                    <a:pt x="67" y="22"/>
                    <a:pt x="78" y="34"/>
                  </a:cubicBezTo>
                  <a:cubicBezTo>
                    <a:pt x="70" y="30"/>
                    <a:pt x="50" y="20"/>
                    <a:pt x="46" y="18"/>
                  </a:cubicBezTo>
                  <a:cubicBezTo>
                    <a:pt x="41" y="16"/>
                    <a:pt x="0" y="0"/>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grpSp>
      <p:sp>
        <p:nvSpPr>
          <p:cNvPr id="1215" name="Lightning Bolt 51">
            <a:extLst>
              <a:ext uri="{FF2B5EF4-FFF2-40B4-BE49-F238E27FC236}">
                <a16:creationId xmlns:a16="http://schemas.microsoft.com/office/drawing/2014/main" id="{10733AC6-EB11-5641-9130-6CFD9623739C}"/>
              </a:ext>
            </a:extLst>
          </p:cNvPr>
          <p:cNvSpPr/>
          <p:nvPr/>
        </p:nvSpPr>
        <p:spPr>
          <a:xfrm rot="21344120">
            <a:off x="3195016" y="1243721"/>
            <a:ext cx="324182" cy="401351"/>
          </a:xfrm>
          <a:prstGeom prst="lightningBol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defRPr/>
            </a:pPr>
            <a:endParaRPr lang="en-US" sz="1500">
              <a:solidFill>
                <a:prstClr val="white"/>
              </a:solidFill>
              <a:latin typeface="Calibri"/>
            </a:endParaRPr>
          </a:p>
        </p:txBody>
      </p:sp>
      <p:grpSp>
        <p:nvGrpSpPr>
          <p:cNvPr id="1216" name="Group 1215">
            <a:extLst>
              <a:ext uri="{FF2B5EF4-FFF2-40B4-BE49-F238E27FC236}">
                <a16:creationId xmlns:a16="http://schemas.microsoft.com/office/drawing/2014/main" id="{043D97C3-E496-2946-BB5A-02A6C8DF96D7}"/>
              </a:ext>
            </a:extLst>
          </p:cNvPr>
          <p:cNvGrpSpPr/>
          <p:nvPr/>
        </p:nvGrpSpPr>
        <p:grpSpPr>
          <a:xfrm rot="1311961">
            <a:off x="2446544" y="1885125"/>
            <a:ext cx="122391" cy="289776"/>
            <a:chOff x="3909082" y="1591288"/>
            <a:chExt cx="427634" cy="779353"/>
          </a:xfrm>
        </p:grpSpPr>
        <p:sp>
          <p:nvSpPr>
            <p:cNvPr id="1217" name="Freeform 6">
              <a:extLst>
                <a:ext uri="{FF2B5EF4-FFF2-40B4-BE49-F238E27FC236}">
                  <a16:creationId xmlns:a16="http://schemas.microsoft.com/office/drawing/2014/main" id="{0A438607-A424-7F4A-BC77-6792C6061723}"/>
                </a:ext>
              </a:extLst>
            </p:cNvPr>
            <p:cNvSpPr>
              <a:spLocks/>
            </p:cNvSpPr>
            <p:nvPr/>
          </p:nvSpPr>
          <p:spPr bwMode="auto">
            <a:xfrm rot="333619">
              <a:off x="4230395" y="1695110"/>
              <a:ext cx="105359" cy="90689"/>
            </a:xfrm>
            <a:custGeom>
              <a:avLst/>
              <a:gdLst>
                <a:gd name="T0" fmla="*/ 692 w 63"/>
                <a:gd name="T1" fmla="*/ 0 h 51"/>
                <a:gd name="T2" fmla="*/ 0 w 63"/>
                <a:gd name="T3" fmla="*/ 285 h 51"/>
                <a:gd name="T4" fmla="*/ 993 w 63"/>
                <a:gd name="T5" fmla="*/ 968 h 51"/>
                <a:gd name="T6" fmla="*/ 993 w 63"/>
                <a:gd name="T7" fmla="*/ 363 h 51"/>
                <a:gd name="T8" fmla="*/ 692 w 63"/>
                <a:gd name="T9" fmla="*/ 0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51">
                  <a:moveTo>
                    <a:pt x="44" y="0"/>
                  </a:moveTo>
                  <a:cubicBezTo>
                    <a:pt x="32" y="5"/>
                    <a:pt x="17" y="9"/>
                    <a:pt x="0" y="15"/>
                  </a:cubicBezTo>
                  <a:cubicBezTo>
                    <a:pt x="32" y="25"/>
                    <a:pt x="63" y="38"/>
                    <a:pt x="63" y="51"/>
                  </a:cubicBezTo>
                  <a:cubicBezTo>
                    <a:pt x="63" y="19"/>
                    <a:pt x="63" y="19"/>
                    <a:pt x="63" y="19"/>
                  </a:cubicBezTo>
                  <a:cubicBezTo>
                    <a:pt x="63" y="13"/>
                    <a:pt x="55" y="6"/>
                    <a:pt x="44" y="0"/>
                  </a:cubicBez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1218" name="Freeform 8">
              <a:extLst>
                <a:ext uri="{FF2B5EF4-FFF2-40B4-BE49-F238E27FC236}">
                  <a16:creationId xmlns:a16="http://schemas.microsoft.com/office/drawing/2014/main" id="{59AA3051-E2CF-E744-983C-F46E1A349E6C}"/>
                </a:ext>
              </a:extLst>
            </p:cNvPr>
            <p:cNvSpPr>
              <a:spLocks/>
            </p:cNvSpPr>
            <p:nvPr/>
          </p:nvSpPr>
          <p:spPr bwMode="auto">
            <a:xfrm rot="333619">
              <a:off x="3929498" y="1911889"/>
              <a:ext cx="375426" cy="277403"/>
            </a:xfrm>
            <a:custGeom>
              <a:avLst/>
              <a:gdLst>
                <a:gd name="T0" fmla="*/ 3526 w 225"/>
                <a:gd name="T1" fmla="*/ 2355 h 156"/>
                <a:gd name="T2" fmla="*/ 1692 w 225"/>
                <a:gd name="T3" fmla="*/ 1309 h 156"/>
                <a:gd name="T4" fmla="*/ 0 w 225"/>
                <a:gd name="T5" fmla="*/ 0 h 156"/>
                <a:gd name="T6" fmla="*/ 0 w 225"/>
                <a:gd name="T7" fmla="*/ 605 h 156"/>
                <a:gd name="T8" fmla="*/ 1692 w 225"/>
                <a:gd name="T9" fmla="*/ 1933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3"/>
                    <a:pt x="139" y="81"/>
                    <a:pt x="108" y="69"/>
                  </a:cubicBezTo>
                  <a:cubicBezTo>
                    <a:pt x="78" y="57"/>
                    <a:pt x="0" y="28"/>
                    <a:pt x="0" y="0"/>
                  </a:cubicBezTo>
                  <a:cubicBezTo>
                    <a:pt x="0" y="32"/>
                    <a:pt x="0" y="32"/>
                    <a:pt x="0" y="32"/>
                  </a:cubicBezTo>
                  <a:cubicBezTo>
                    <a:pt x="0" y="60"/>
                    <a:pt x="78" y="90"/>
                    <a:pt x="108" y="102"/>
                  </a:cubicBezTo>
                  <a:cubicBezTo>
                    <a:pt x="139" y="114"/>
                    <a:pt x="225" y="135"/>
                    <a:pt x="225" y="156"/>
                  </a:cubicBezTo>
                  <a:lnTo>
                    <a:pt x="225" y="124"/>
                  </a:ln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1219" name="Freeform 11">
              <a:extLst>
                <a:ext uri="{FF2B5EF4-FFF2-40B4-BE49-F238E27FC236}">
                  <a16:creationId xmlns:a16="http://schemas.microsoft.com/office/drawing/2014/main" id="{667FFE07-2A81-D141-B4D5-0C8388D20D18}"/>
                </a:ext>
              </a:extLst>
            </p:cNvPr>
            <p:cNvSpPr>
              <a:spLocks/>
            </p:cNvSpPr>
            <p:nvPr/>
          </p:nvSpPr>
          <p:spPr bwMode="auto">
            <a:xfrm rot="333619">
              <a:off x="3941064" y="1793088"/>
              <a:ext cx="375426" cy="277403"/>
            </a:xfrm>
            <a:custGeom>
              <a:avLst/>
              <a:gdLst>
                <a:gd name="T0" fmla="*/ 3526 w 225"/>
                <a:gd name="T1" fmla="*/ 2355 h 156"/>
                <a:gd name="T2" fmla="*/ 1692 w 225"/>
                <a:gd name="T3" fmla="*/ 1288 h 156"/>
                <a:gd name="T4" fmla="*/ 0 w 225"/>
                <a:gd name="T5" fmla="*/ 0 h 156"/>
                <a:gd name="T6" fmla="*/ 0 w 225"/>
                <a:gd name="T7" fmla="*/ 605 h 156"/>
                <a:gd name="T8" fmla="*/ 1692 w 225"/>
                <a:gd name="T9" fmla="*/ 1912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2"/>
                    <a:pt x="139" y="80"/>
                    <a:pt x="108" y="68"/>
                  </a:cubicBezTo>
                  <a:cubicBezTo>
                    <a:pt x="78" y="56"/>
                    <a:pt x="0" y="27"/>
                    <a:pt x="0" y="0"/>
                  </a:cubicBezTo>
                  <a:cubicBezTo>
                    <a:pt x="0" y="32"/>
                    <a:pt x="0" y="32"/>
                    <a:pt x="0" y="32"/>
                  </a:cubicBezTo>
                  <a:cubicBezTo>
                    <a:pt x="0" y="59"/>
                    <a:pt x="78" y="89"/>
                    <a:pt x="108" y="101"/>
                  </a:cubicBezTo>
                  <a:cubicBezTo>
                    <a:pt x="139" y="113"/>
                    <a:pt x="225" y="134"/>
                    <a:pt x="225" y="156"/>
                  </a:cubicBezTo>
                  <a:lnTo>
                    <a:pt x="225" y="124"/>
                  </a:ln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1220" name="Freeform 33">
              <a:extLst>
                <a:ext uri="{FF2B5EF4-FFF2-40B4-BE49-F238E27FC236}">
                  <a16:creationId xmlns:a16="http://schemas.microsoft.com/office/drawing/2014/main" id="{493E6855-1D1F-104F-8AAF-A3489F40B417}"/>
                </a:ext>
              </a:extLst>
            </p:cNvPr>
            <p:cNvSpPr>
              <a:spLocks/>
            </p:cNvSpPr>
            <p:nvPr/>
          </p:nvSpPr>
          <p:spPr bwMode="auto">
            <a:xfrm rot="333619">
              <a:off x="3934548" y="1937924"/>
              <a:ext cx="178711" cy="112028"/>
            </a:xfrm>
            <a:custGeom>
              <a:avLst/>
              <a:gdLst>
                <a:gd name="T0" fmla="*/ 175 w 107"/>
                <a:gd name="T1" fmla="*/ 0 h 63"/>
                <a:gd name="T2" fmla="*/ 741 w 107"/>
                <a:gd name="T3" fmla="*/ 477 h 63"/>
                <a:gd name="T4" fmla="*/ 533 w 107"/>
                <a:gd name="T5" fmla="*/ 547 h 63"/>
                <a:gd name="T6" fmla="*/ 847 w 107"/>
                <a:gd name="T7" fmla="*/ 909 h 63"/>
                <a:gd name="T8" fmla="*/ 1681 w 107"/>
                <a:gd name="T9" fmla="*/ 947 h 63"/>
                <a:gd name="T10" fmla="*/ 1160 w 107"/>
                <a:gd name="T11" fmla="*/ 1024 h 63"/>
                <a:gd name="T12" fmla="*/ 1067 w 107"/>
                <a:gd name="T13" fmla="*/ 1195 h 63"/>
                <a:gd name="T14" fmla="*/ 709 w 107"/>
                <a:gd name="T15" fmla="*/ 989 h 63"/>
                <a:gd name="T16" fmla="*/ 363 w 107"/>
                <a:gd name="T17" fmla="*/ 739 h 63"/>
                <a:gd name="T18" fmla="*/ 63 w 107"/>
                <a:gd name="T19" fmla="*/ 435 h 63"/>
                <a:gd name="T20" fmla="*/ 63 w 107"/>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 h="63">
                  <a:moveTo>
                    <a:pt x="11" y="0"/>
                  </a:moveTo>
                  <a:cubicBezTo>
                    <a:pt x="9" y="18"/>
                    <a:pt x="36" y="20"/>
                    <a:pt x="47" y="25"/>
                  </a:cubicBezTo>
                  <a:cubicBezTo>
                    <a:pt x="46" y="29"/>
                    <a:pt x="37" y="25"/>
                    <a:pt x="34" y="29"/>
                  </a:cubicBezTo>
                  <a:cubicBezTo>
                    <a:pt x="32" y="35"/>
                    <a:pt x="47" y="48"/>
                    <a:pt x="54" y="48"/>
                  </a:cubicBezTo>
                  <a:cubicBezTo>
                    <a:pt x="63" y="48"/>
                    <a:pt x="99" y="47"/>
                    <a:pt x="107" y="50"/>
                  </a:cubicBezTo>
                  <a:cubicBezTo>
                    <a:pt x="104" y="49"/>
                    <a:pt x="77" y="52"/>
                    <a:pt x="74" y="54"/>
                  </a:cubicBezTo>
                  <a:cubicBezTo>
                    <a:pt x="71" y="57"/>
                    <a:pt x="68" y="59"/>
                    <a:pt x="68" y="63"/>
                  </a:cubicBezTo>
                  <a:cubicBezTo>
                    <a:pt x="60" y="61"/>
                    <a:pt x="53" y="56"/>
                    <a:pt x="45" y="52"/>
                  </a:cubicBezTo>
                  <a:cubicBezTo>
                    <a:pt x="38" y="48"/>
                    <a:pt x="29" y="44"/>
                    <a:pt x="23" y="39"/>
                  </a:cubicBezTo>
                  <a:cubicBezTo>
                    <a:pt x="16" y="35"/>
                    <a:pt x="9" y="29"/>
                    <a:pt x="4" y="23"/>
                  </a:cubicBezTo>
                  <a:cubicBezTo>
                    <a:pt x="1" y="18"/>
                    <a:pt x="0" y="5"/>
                    <a:pt x="4"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21" name="Freeform 34">
              <a:extLst>
                <a:ext uri="{FF2B5EF4-FFF2-40B4-BE49-F238E27FC236}">
                  <a16:creationId xmlns:a16="http://schemas.microsoft.com/office/drawing/2014/main" id="{461774EA-02BC-9A41-B93E-4AFB82EF604D}"/>
                </a:ext>
              </a:extLst>
            </p:cNvPr>
            <p:cNvSpPr>
              <a:spLocks/>
            </p:cNvSpPr>
            <p:nvPr/>
          </p:nvSpPr>
          <p:spPr bwMode="auto">
            <a:xfrm rot="333619">
              <a:off x="4032779" y="2050709"/>
              <a:ext cx="128031" cy="40677"/>
            </a:xfrm>
            <a:custGeom>
              <a:avLst/>
              <a:gdLst>
                <a:gd name="T0" fmla="*/ 0 w 77"/>
                <a:gd name="T1" fmla="*/ 34 h 23"/>
                <a:gd name="T2" fmla="*/ 870 w 77"/>
                <a:gd name="T3" fmla="*/ 430 h 23"/>
                <a:gd name="T4" fmla="*/ 1194 w 77"/>
                <a:gd name="T5" fmla="*/ 281 h 23"/>
                <a:gd name="T6" fmla="*/ 716 w 77"/>
                <a:gd name="T7" fmla="*/ 281 h 23"/>
                <a:gd name="T8" fmla="*/ 633 w 77"/>
                <a:gd name="T9" fmla="*/ 133 h 23"/>
                <a:gd name="T10" fmla="*/ 92 w 77"/>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 h="23">
                  <a:moveTo>
                    <a:pt x="0" y="2"/>
                  </a:moveTo>
                  <a:cubicBezTo>
                    <a:pt x="9" y="6"/>
                    <a:pt x="56" y="23"/>
                    <a:pt x="56" y="23"/>
                  </a:cubicBezTo>
                  <a:cubicBezTo>
                    <a:pt x="77" y="15"/>
                    <a:pt x="77" y="15"/>
                    <a:pt x="77" y="15"/>
                  </a:cubicBezTo>
                  <a:cubicBezTo>
                    <a:pt x="46" y="15"/>
                    <a:pt x="46" y="15"/>
                    <a:pt x="46" y="15"/>
                  </a:cubicBezTo>
                  <a:cubicBezTo>
                    <a:pt x="41" y="7"/>
                    <a:pt x="41" y="7"/>
                    <a:pt x="41" y="7"/>
                  </a:cubicBezTo>
                  <a:cubicBezTo>
                    <a:pt x="41" y="7"/>
                    <a:pt x="17" y="9"/>
                    <a:pt x="6"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22" name="Freeform 35">
              <a:extLst>
                <a:ext uri="{FF2B5EF4-FFF2-40B4-BE49-F238E27FC236}">
                  <a16:creationId xmlns:a16="http://schemas.microsoft.com/office/drawing/2014/main" id="{C5F6AA0D-157E-8041-A39B-A8A1AFA6BABA}"/>
                </a:ext>
              </a:extLst>
            </p:cNvPr>
            <p:cNvSpPr>
              <a:spLocks/>
            </p:cNvSpPr>
            <p:nvPr/>
          </p:nvSpPr>
          <p:spPr bwMode="auto">
            <a:xfrm rot="333619">
              <a:off x="4249100" y="2130224"/>
              <a:ext cx="48679" cy="44678"/>
            </a:xfrm>
            <a:custGeom>
              <a:avLst/>
              <a:gdLst>
                <a:gd name="T0" fmla="*/ 0 w 29"/>
                <a:gd name="T1" fmla="*/ 330 h 25"/>
                <a:gd name="T2" fmla="*/ 242 w 29"/>
                <a:gd name="T3" fmla="*/ 461 h 25"/>
                <a:gd name="T4" fmla="*/ 413 w 29"/>
                <a:gd name="T5" fmla="*/ 172 h 25"/>
                <a:gd name="T6" fmla="*/ 146 w 29"/>
                <a:gd name="T7" fmla="*/ 346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7"/>
                  </a:moveTo>
                  <a:cubicBezTo>
                    <a:pt x="2" y="17"/>
                    <a:pt x="14" y="22"/>
                    <a:pt x="15" y="24"/>
                  </a:cubicBezTo>
                  <a:cubicBezTo>
                    <a:pt x="16" y="25"/>
                    <a:pt x="29" y="17"/>
                    <a:pt x="26" y="9"/>
                  </a:cubicBezTo>
                  <a:cubicBezTo>
                    <a:pt x="24" y="0"/>
                    <a:pt x="22" y="21"/>
                    <a:pt x="9" y="18"/>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23" name="Freeform 36">
              <a:extLst>
                <a:ext uri="{FF2B5EF4-FFF2-40B4-BE49-F238E27FC236}">
                  <a16:creationId xmlns:a16="http://schemas.microsoft.com/office/drawing/2014/main" id="{B412D4F0-110C-9741-AA5C-28CBE4516F83}"/>
                </a:ext>
              </a:extLst>
            </p:cNvPr>
            <p:cNvSpPr>
              <a:spLocks/>
            </p:cNvSpPr>
            <p:nvPr/>
          </p:nvSpPr>
          <p:spPr bwMode="auto">
            <a:xfrm rot="333619">
              <a:off x="3942917" y="1815633"/>
              <a:ext cx="182045" cy="116029"/>
            </a:xfrm>
            <a:custGeom>
              <a:avLst/>
              <a:gdLst>
                <a:gd name="T0" fmla="*/ 208 w 109"/>
                <a:gd name="T1" fmla="*/ 35 h 65"/>
                <a:gd name="T2" fmla="*/ 771 w 109"/>
                <a:gd name="T3" fmla="*/ 517 h 65"/>
                <a:gd name="T4" fmla="*/ 564 w 109"/>
                <a:gd name="T5" fmla="*/ 594 h 65"/>
                <a:gd name="T6" fmla="*/ 879 w 109"/>
                <a:gd name="T7" fmla="*/ 961 h 65"/>
                <a:gd name="T8" fmla="*/ 1713 w 109"/>
                <a:gd name="T9" fmla="*/ 996 h 65"/>
                <a:gd name="T10" fmla="*/ 1192 w 109"/>
                <a:gd name="T11" fmla="*/ 1076 h 65"/>
                <a:gd name="T12" fmla="*/ 1097 w 109"/>
                <a:gd name="T13" fmla="*/ 1247 h 65"/>
                <a:gd name="T14" fmla="*/ 741 w 109"/>
                <a:gd name="T15" fmla="*/ 1039 h 65"/>
                <a:gd name="T16" fmla="*/ 396 w 109"/>
                <a:gd name="T17" fmla="*/ 787 h 65"/>
                <a:gd name="T18" fmla="*/ 125 w 109"/>
                <a:gd name="T19" fmla="*/ 479 h 65"/>
                <a:gd name="T20" fmla="*/ 158 w 109"/>
                <a:gd name="T21" fmla="*/ 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 h="65">
                  <a:moveTo>
                    <a:pt x="13" y="2"/>
                  </a:moveTo>
                  <a:cubicBezTo>
                    <a:pt x="11" y="20"/>
                    <a:pt x="38" y="22"/>
                    <a:pt x="49" y="27"/>
                  </a:cubicBezTo>
                  <a:cubicBezTo>
                    <a:pt x="48" y="31"/>
                    <a:pt x="39" y="27"/>
                    <a:pt x="36" y="31"/>
                  </a:cubicBezTo>
                  <a:cubicBezTo>
                    <a:pt x="34" y="37"/>
                    <a:pt x="49" y="50"/>
                    <a:pt x="56" y="50"/>
                  </a:cubicBezTo>
                  <a:cubicBezTo>
                    <a:pt x="65" y="50"/>
                    <a:pt x="101" y="49"/>
                    <a:pt x="109" y="52"/>
                  </a:cubicBezTo>
                  <a:cubicBezTo>
                    <a:pt x="106" y="51"/>
                    <a:pt x="79" y="54"/>
                    <a:pt x="76" y="56"/>
                  </a:cubicBezTo>
                  <a:cubicBezTo>
                    <a:pt x="73" y="59"/>
                    <a:pt x="70" y="61"/>
                    <a:pt x="70" y="65"/>
                  </a:cubicBezTo>
                  <a:cubicBezTo>
                    <a:pt x="62" y="63"/>
                    <a:pt x="55" y="58"/>
                    <a:pt x="47" y="54"/>
                  </a:cubicBezTo>
                  <a:cubicBezTo>
                    <a:pt x="40" y="50"/>
                    <a:pt x="31" y="46"/>
                    <a:pt x="25" y="41"/>
                  </a:cubicBezTo>
                  <a:cubicBezTo>
                    <a:pt x="18" y="37"/>
                    <a:pt x="12" y="31"/>
                    <a:pt x="8" y="25"/>
                  </a:cubicBezTo>
                  <a:cubicBezTo>
                    <a:pt x="4" y="19"/>
                    <a:pt x="0" y="9"/>
                    <a:pt x="10"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24" name="Freeform 37">
              <a:extLst>
                <a:ext uri="{FF2B5EF4-FFF2-40B4-BE49-F238E27FC236}">
                  <a16:creationId xmlns:a16="http://schemas.microsoft.com/office/drawing/2014/main" id="{9DC41A5E-7048-E249-83AF-252FF13D084B}"/>
                </a:ext>
              </a:extLst>
            </p:cNvPr>
            <p:cNvSpPr>
              <a:spLocks/>
            </p:cNvSpPr>
            <p:nvPr/>
          </p:nvSpPr>
          <p:spPr bwMode="auto">
            <a:xfrm rot="333619">
              <a:off x="4044298" y="1932877"/>
              <a:ext cx="148036" cy="40677"/>
            </a:xfrm>
            <a:custGeom>
              <a:avLst/>
              <a:gdLst>
                <a:gd name="T0" fmla="*/ 0 w 89"/>
                <a:gd name="T1" fmla="*/ 34 h 23"/>
                <a:gd name="T2" fmla="*/ 871 w 89"/>
                <a:gd name="T3" fmla="*/ 430 h 23"/>
                <a:gd name="T4" fmla="*/ 1382 w 89"/>
                <a:gd name="T5" fmla="*/ 408 h 23"/>
                <a:gd name="T6" fmla="*/ 716 w 89"/>
                <a:gd name="T7" fmla="*/ 281 h 23"/>
                <a:gd name="T8" fmla="*/ 634 w 89"/>
                <a:gd name="T9" fmla="*/ 133 h 23"/>
                <a:gd name="T10" fmla="*/ 92 w 89"/>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23">
                  <a:moveTo>
                    <a:pt x="0" y="2"/>
                  </a:moveTo>
                  <a:cubicBezTo>
                    <a:pt x="9" y="6"/>
                    <a:pt x="56" y="23"/>
                    <a:pt x="56" y="23"/>
                  </a:cubicBezTo>
                  <a:cubicBezTo>
                    <a:pt x="89" y="22"/>
                    <a:pt x="89" y="22"/>
                    <a:pt x="89" y="22"/>
                  </a:cubicBezTo>
                  <a:cubicBezTo>
                    <a:pt x="46" y="15"/>
                    <a:pt x="46" y="15"/>
                    <a:pt x="46" y="15"/>
                  </a:cubicBezTo>
                  <a:cubicBezTo>
                    <a:pt x="41" y="7"/>
                    <a:pt x="41" y="7"/>
                    <a:pt x="41" y="7"/>
                  </a:cubicBezTo>
                  <a:cubicBezTo>
                    <a:pt x="41" y="7"/>
                    <a:pt x="17" y="9"/>
                    <a:pt x="6"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25" name="Freeform 38">
              <a:extLst>
                <a:ext uri="{FF2B5EF4-FFF2-40B4-BE49-F238E27FC236}">
                  <a16:creationId xmlns:a16="http://schemas.microsoft.com/office/drawing/2014/main" id="{E794B2C7-BC6E-6B4E-941C-0CC97AF6AA79}"/>
                </a:ext>
              </a:extLst>
            </p:cNvPr>
            <p:cNvSpPr>
              <a:spLocks/>
            </p:cNvSpPr>
            <p:nvPr/>
          </p:nvSpPr>
          <p:spPr bwMode="auto">
            <a:xfrm rot="333619">
              <a:off x="4260666" y="2011422"/>
              <a:ext cx="48679" cy="44678"/>
            </a:xfrm>
            <a:custGeom>
              <a:avLst/>
              <a:gdLst>
                <a:gd name="T0" fmla="*/ 0 w 29"/>
                <a:gd name="T1" fmla="*/ 330 h 25"/>
                <a:gd name="T2" fmla="*/ 242 w 29"/>
                <a:gd name="T3" fmla="*/ 461 h 25"/>
                <a:gd name="T4" fmla="*/ 413 w 29"/>
                <a:gd name="T5" fmla="*/ 172 h 25"/>
                <a:gd name="T6" fmla="*/ 146 w 29"/>
                <a:gd name="T7" fmla="*/ 346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7"/>
                  </a:moveTo>
                  <a:cubicBezTo>
                    <a:pt x="2" y="17"/>
                    <a:pt x="14" y="22"/>
                    <a:pt x="15" y="24"/>
                  </a:cubicBezTo>
                  <a:cubicBezTo>
                    <a:pt x="16" y="25"/>
                    <a:pt x="29" y="17"/>
                    <a:pt x="26" y="9"/>
                  </a:cubicBezTo>
                  <a:cubicBezTo>
                    <a:pt x="24" y="0"/>
                    <a:pt x="22" y="21"/>
                    <a:pt x="9" y="18"/>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26" name="Freeform 39">
              <a:extLst>
                <a:ext uri="{FF2B5EF4-FFF2-40B4-BE49-F238E27FC236}">
                  <a16:creationId xmlns:a16="http://schemas.microsoft.com/office/drawing/2014/main" id="{9DB3E7DA-FB28-1D4D-8932-08003A2E36D0}"/>
                </a:ext>
              </a:extLst>
            </p:cNvPr>
            <p:cNvSpPr>
              <a:spLocks/>
            </p:cNvSpPr>
            <p:nvPr/>
          </p:nvSpPr>
          <p:spPr bwMode="auto">
            <a:xfrm rot="333619">
              <a:off x="4019366" y="1887037"/>
              <a:ext cx="28007" cy="19338"/>
            </a:xfrm>
            <a:custGeom>
              <a:avLst/>
              <a:gdLst>
                <a:gd name="T0" fmla="*/ 30 w 17"/>
                <a:gd name="T1" fmla="*/ 182 h 11"/>
                <a:gd name="T2" fmla="*/ 166 w 17"/>
                <a:gd name="T3" fmla="*/ 166 h 11"/>
                <a:gd name="T4" fmla="*/ 212 w 17"/>
                <a:gd name="T5" fmla="*/ 0 h 11"/>
                <a:gd name="T6" fmla="*/ 0 w 17"/>
                <a:gd name="T7" fmla="*/ 111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1">
                  <a:moveTo>
                    <a:pt x="2" y="10"/>
                  </a:moveTo>
                  <a:cubicBezTo>
                    <a:pt x="5" y="11"/>
                    <a:pt x="8" y="10"/>
                    <a:pt x="11" y="9"/>
                  </a:cubicBezTo>
                  <a:cubicBezTo>
                    <a:pt x="13" y="8"/>
                    <a:pt x="17" y="3"/>
                    <a:pt x="14" y="0"/>
                  </a:cubicBezTo>
                  <a:cubicBezTo>
                    <a:pt x="13" y="7"/>
                    <a:pt x="6" y="6"/>
                    <a:pt x="0" y="6"/>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27" name="Freeform 40">
              <a:extLst>
                <a:ext uri="{FF2B5EF4-FFF2-40B4-BE49-F238E27FC236}">
                  <a16:creationId xmlns:a16="http://schemas.microsoft.com/office/drawing/2014/main" id="{2A6C806B-3EF4-6A4A-B93C-4ECE6F3843E8}"/>
                </a:ext>
              </a:extLst>
            </p:cNvPr>
            <p:cNvSpPr>
              <a:spLocks/>
            </p:cNvSpPr>
            <p:nvPr/>
          </p:nvSpPr>
          <p:spPr bwMode="auto">
            <a:xfrm rot="333619">
              <a:off x="4109937" y="1930502"/>
              <a:ext cx="10002" cy="25340"/>
            </a:xfrm>
            <a:custGeom>
              <a:avLst/>
              <a:gdLst>
                <a:gd name="T0" fmla="*/ 33 w 6"/>
                <a:gd name="T1" fmla="*/ 0 h 14"/>
                <a:gd name="T2" fmla="*/ 0 w 6"/>
                <a:gd name="T3" fmla="*/ 280 h 14"/>
                <a:gd name="T4" fmla="*/ 0 60000 65536"/>
                <a:gd name="T5" fmla="*/ 0 60000 65536"/>
              </a:gdLst>
              <a:ahLst/>
              <a:cxnLst>
                <a:cxn ang="T4">
                  <a:pos x="T0" y="T1"/>
                </a:cxn>
                <a:cxn ang="T5">
                  <a:pos x="T2" y="T3"/>
                </a:cxn>
              </a:cxnLst>
              <a:rect l="0" t="0" r="r" b="b"/>
              <a:pathLst>
                <a:path w="6" h="14">
                  <a:moveTo>
                    <a:pt x="2" y="0"/>
                  </a:moveTo>
                  <a:cubicBezTo>
                    <a:pt x="6" y="5"/>
                    <a:pt x="5" y="11"/>
                    <a:pt x="0" y="14"/>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28" name="Freeform 41">
              <a:extLst>
                <a:ext uri="{FF2B5EF4-FFF2-40B4-BE49-F238E27FC236}">
                  <a16:creationId xmlns:a16="http://schemas.microsoft.com/office/drawing/2014/main" id="{56448B1B-6E8A-F742-B4F0-821E5E7F952D}"/>
                </a:ext>
              </a:extLst>
            </p:cNvPr>
            <p:cNvSpPr>
              <a:spLocks/>
            </p:cNvSpPr>
            <p:nvPr/>
          </p:nvSpPr>
          <p:spPr bwMode="auto">
            <a:xfrm rot="333619">
              <a:off x="4181733" y="1987181"/>
              <a:ext cx="40010" cy="21339"/>
            </a:xfrm>
            <a:custGeom>
              <a:avLst/>
              <a:gdLst>
                <a:gd name="T0" fmla="*/ 0 w 24"/>
                <a:gd name="T1" fmla="*/ 149 h 12"/>
                <a:gd name="T2" fmla="*/ 238 w 24"/>
                <a:gd name="T3" fmla="*/ 205 h 12"/>
                <a:gd name="T4" fmla="*/ 363 w 24"/>
                <a:gd name="T5" fmla="*/ 171 h 12"/>
                <a:gd name="T6" fmla="*/ 345 w 24"/>
                <a:gd name="T7" fmla="*/ 0 h 12"/>
                <a:gd name="T8" fmla="*/ 270 w 24"/>
                <a:gd name="T9" fmla="*/ 115 h 12"/>
                <a:gd name="T10" fmla="*/ 208 w 24"/>
                <a:gd name="T11" fmla="*/ 115 h 12"/>
                <a:gd name="T12" fmla="*/ 83 w 24"/>
                <a:gd name="T13" fmla="*/ 11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2">
                  <a:moveTo>
                    <a:pt x="0" y="8"/>
                  </a:moveTo>
                  <a:cubicBezTo>
                    <a:pt x="5" y="10"/>
                    <a:pt x="10" y="11"/>
                    <a:pt x="15" y="11"/>
                  </a:cubicBezTo>
                  <a:cubicBezTo>
                    <a:pt x="18" y="12"/>
                    <a:pt x="21" y="12"/>
                    <a:pt x="23" y="9"/>
                  </a:cubicBezTo>
                  <a:cubicBezTo>
                    <a:pt x="24" y="7"/>
                    <a:pt x="24" y="2"/>
                    <a:pt x="22" y="0"/>
                  </a:cubicBezTo>
                  <a:cubicBezTo>
                    <a:pt x="20" y="2"/>
                    <a:pt x="22" y="5"/>
                    <a:pt x="17" y="6"/>
                  </a:cubicBezTo>
                  <a:cubicBezTo>
                    <a:pt x="16" y="6"/>
                    <a:pt x="14" y="6"/>
                    <a:pt x="13" y="6"/>
                  </a:cubicBezTo>
                  <a:cubicBezTo>
                    <a:pt x="10" y="6"/>
                    <a:pt x="7" y="7"/>
                    <a:pt x="5" y="6"/>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29" name="Freeform 88">
              <a:extLst>
                <a:ext uri="{FF2B5EF4-FFF2-40B4-BE49-F238E27FC236}">
                  <a16:creationId xmlns:a16="http://schemas.microsoft.com/office/drawing/2014/main" id="{6EFD3A40-40BE-BD4A-81BE-5D46CEACD023}"/>
                </a:ext>
              </a:extLst>
            </p:cNvPr>
            <p:cNvSpPr>
              <a:spLocks/>
            </p:cNvSpPr>
            <p:nvPr/>
          </p:nvSpPr>
          <p:spPr bwMode="auto">
            <a:xfrm rot="333619">
              <a:off x="3921484" y="2209430"/>
              <a:ext cx="281403" cy="21339"/>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30" name="Freeform 89">
              <a:extLst>
                <a:ext uri="{FF2B5EF4-FFF2-40B4-BE49-F238E27FC236}">
                  <a16:creationId xmlns:a16="http://schemas.microsoft.com/office/drawing/2014/main" id="{F5B97364-D7C1-1443-A3CD-F5EF7ED555CF}"/>
                </a:ext>
              </a:extLst>
            </p:cNvPr>
            <p:cNvSpPr>
              <a:spLocks/>
            </p:cNvSpPr>
            <p:nvPr/>
          </p:nvSpPr>
          <p:spPr bwMode="auto">
            <a:xfrm rot="333619">
              <a:off x="4008623" y="2174158"/>
              <a:ext cx="263398" cy="21339"/>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31" name="Freeform 90">
              <a:extLst>
                <a:ext uri="{FF2B5EF4-FFF2-40B4-BE49-F238E27FC236}">
                  <a16:creationId xmlns:a16="http://schemas.microsoft.com/office/drawing/2014/main" id="{89451708-E3D8-FB44-8C35-4E3D515BE651}"/>
                </a:ext>
              </a:extLst>
            </p:cNvPr>
            <p:cNvSpPr>
              <a:spLocks/>
            </p:cNvSpPr>
            <p:nvPr/>
          </p:nvSpPr>
          <p:spPr bwMode="auto">
            <a:xfrm rot="333619">
              <a:off x="4109342" y="2135200"/>
              <a:ext cx="170042" cy="21339"/>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32" name="Freeform 91">
              <a:extLst>
                <a:ext uri="{FF2B5EF4-FFF2-40B4-BE49-F238E27FC236}">
                  <a16:creationId xmlns:a16="http://schemas.microsoft.com/office/drawing/2014/main" id="{6ACE1FD6-EA23-694A-B594-B2CCA04B6871}"/>
                </a:ext>
              </a:extLst>
            </p:cNvPr>
            <p:cNvSpPr>
              <a:spLocks/>
            </p:cNvSpPr>
            <p:nvPr/>
          </p:nvSpPr>
          <p:spPr bwMode="auto">
            <a:xfrm rot="333619">
              <a:off x="3922210" y="2245926"/>
              <a:ext cx="148703" cy="23339"/>
            </a:xfrm>
            <a:custGeom>
              <a:avLst/>
              <a:gdLst>
                <a:gd name="T0" fmla="*/ 95 w 89"/>
                <a:gd name="T1" fmla="*/ 253 h 13"/>
                <a:gd name="T2" fmla="*/ 772 w 89"/>
                <a:gd name="T3" fmla="*/ 253 h 13"/>
                <a:gd name="T4" fmla="*/ 1401 w 89"/>
                <a:gd name="T5" fmla="*/ 0 h 13"/>
                <a:gd name="T6" fmla="*/ 930 w 89"/>
                <a:gd name="T7" fmla="*/ 0 h 13"/>
                <a:gd name="T8" fmla="*/ 95 w 89"/>
                <a:gd name="T9" fmla="*/ 0 h 13"/>
                <a:gd name="T10" fmla="*/ 0 w 89"/>
                <a:gd name="T11" fmla="*/ 116 h 13"/>
                <a:gd name="T12" fmla="*/ 95 w 89"/>
                <a:gd name="T13" fmla="*/ 25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33" name="Freeform 92">
              <a:extLst>
                <a:ext uri="{FF2B5EF4-FFF2-40B4-BE49-F238E27FC236}">
                  <a16:creationId xmlns:a16="http://schemas.microsoft.com/office/drawing/2014/main" id="{54571061-EFED-D642-A531-C1D3CFB131AB}"/>
                </a:ext>
              </a:extLst>
            </p:cNvPr>
            <p:cNvSpPr>
              <a:spLocks/>
            </p:cNvSpPr>
            <p:nvPr/>
          </p:nvSpPr>
          <p:spPr bwMode="auto">
            <a:xfrm rot="333619">
              <a:off x="4139679" y="2180522"/>
              <a:ext cx="132032" cy="21339"/>
            </a:xfrm>
            <a:custGeom>
              <a:avLst/>
              <a:gdLst>
                <a:gd name="T0" fmla="*/ 1150 w 79"/>
                <a:gd name="T1" fmla="*/ 227 h 12"/>
                <a:gd name="T2" fmla="*/ 1243 w 79"/>
                <a:gd name="T3" fmla="*/ 115 h 12"/>
                <a:gd name="T4" fmla="*/ 1150 w 79"/>
                <a:gd name="T5" fmla="*/ 0 h 12"/>
                <a:gd name="T6" fmla="*/ 0 w 79"/>
                <a:gd name="T7" fmla="*/ 0 h 12"/>
                <a:gd name="T8" fmla="*/ 0 w 79"/>
                <a:gd name="T9" fmla="*/ 227 h 12"/>
                <a:gd name="T10" fmla="*/ 1150 w 79"/>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2">
                  <a:moveTo>
                    <a:pt x="73" y="12"/>
                  </a:moveTo>
                  <a:cubicBezTo>
                    <a:pt x="77" y="12"/>
                    <a:pt x="79" y="9"/>
                    <a:pt x="79" y="6"/>
                  </a:cubicBezTo>
                  <a:cubicBezTo>
                    <a:pt x="79" y="3"/>
                    <a:pt x="77" y="0"/>
                    <a:pt x="73" y="0"/>
                  </a:cubicBezTo>
                  <a:cubicBezTo>
                    <a:pt x="0" y="0"/>
                    <a:pt x="0" y="0"/>
                    <a:pt x="0" y="0"/>
                  </a:cubicBezTo>
                  <a:cubicBezTo>
                    <a:pt x="0" y="12"/>
                    <a:pt x="0" y="12"/>
                    <a:pt x="0" y="12"/>
                  </a:cubicBezTo>
                  <a:lnTo>
                    <a:pt x="73" y="12"/>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34" name="Freeform 94">
              <a:extLst>
                <a:ext uri="{FF2B5EF4-FFF2-40B4-BE49-F238E27FC236}">
                  <a16:creationId xmlns:a16="http://schemas.microsoft.com/office/drawing/2014/main" id="{B3056FF4-EC3A-AF47-83EF-6E8B7ED79A16}"/>
                </a:ext>
              </a:extLst>
            </p:cNvPr>
            <p:cNvSpPr>
              <a:spLocks/>
            </p:cNvSpPr>
            <p:nvPr/>
          </p:nvSpPr>
          <p:spPr bwMode="auto">
            <a:xfrm rot="333619">
              <a:off x="4002041" y="2249802"/>
              <a:ext cx="68684" cy="23339"/>
            </a:xfrm>
            <a:custGeom>
              <a:avLst/>
              <a:gdLst>
                <a:gd name="T0" fmla="*/ 0 w 41"/>
                <a:gd name="T1" fmla="*/ 0 h 13"/>
                <a:gd name="T2" fmla="*/ 0 w 41"/>
                <a:gd name="T3" fmla="*/ 253 h 13"/>
                <a:gd name="T4" fmla="*/ 20 w 41"/>
                <a:gd name="T5" fmla="*/ 253 h 13"/>
                <a:gd name="T6" fmla="*/ 651 w 41"/>
                <a:gd name="T7" fmla="*/ 0 h 13"/>
                <a:gd name="T8" fmla="*/ 0 w 41"/>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3">
                  <a:moveTo>
                    <a:pt x="0" y="0"/>
                  </a:moveTo>
                  <a:cubicBezTo>
                    <a:pt x="0" y="13"/>
                    <a:pt x="0" y="13"/>
                    <a:pt x="0" y="13"/>
                  </a:cubicBezTo>
                  <a:cubicBezTo>
                    <a:pt x="1" y="13"/>
                    <a:pt x="1" y="13"/>
                    <a:pt x="1" y="13"/>
                  </a:cubicBezTo>
                  <a:cubicBezTo>
                    <a:pt x="16" y="8"/>
                    <a:pt x="29" y="4"/>
                    <a:pt x="41"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35" name="Freeform 95">
              <a:extLst>
                <a:ext uri="{FF2B5EF4-FFF2-40B4-BE49-F238E27FC236}">
                  <a16:creationId xmlns:a16="http://schemas.microsoft.com/office/drawing/2014/main" id="{BAE079E6-D42B-5A43-945E-8EF548F72122}"/>
                </a:ext>
              </a:extLst>
            </p:cNvPr>
            <p:cNvSpPr>
              <a:spLocks/>
            </p:cNvSpPr>
            <p:nvPr/>
          </p:nvSpPr>
          <p:spPr bwMode="auto">
            <a:xfrm rot="333619">
              <a:off x="4189174" y="2139077"/>
              <a:ext cx="90022" cy="21339"/>
            </a:xfrm>
            <a:custGeom>
              <a:avLst/>
              <a:gdLst>
                <a:gd name="T0" fmla="*/ 0 w 54"/>
                <a:gd name="T1" fmla="*/ 227 h 12"/>
                <a:gd name="T2" fmla="*/ 738 w 54"/>
                <a:gd name="T3" fmla="*/ 227 h 12"/>
                <a:gd name="T4" fmla="*/ 845 w 54"/>
                <a:gd name="T5" fmla="*/ 115 h 12"/>
                <a:gd name="T6" fmla="*/ 738 w 54"/>
                <a:gd name="T7" fmla="*/ 0 h 12"/>
                <a:gd name="T8" fmla="*/ 0 w 54"/>
                <a:gd name="T9" fmla="*/ 0 h 12"/>
                <a:gd name="T10" fmla="*/ 0 w 54"/>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2">
                  <a:moveTo>
                    <a:pt x="0" y="12"/>
                  </a:moveTo>
                  <a:cubicBezTo>
                    <a:pt x="47" y="12"/>
                    <a:pt x="47" y="12"/>
                    <a:pt x="47" y="12"/>
                  </a:cubicBezTo>
                  <a:cubicBezTo>
                    <a:pt x="51" y="12"/>
                    <a:pt x="54" y="9"/>
                    <a:pt x="54" y="6"/>
                  </a:cubicBezTo>
                  <a:cubicBezTo>
                    <a:pt x="54" y="3"/>
                    <a:pt x="51" y="0"/>
                    <a:pt x="47" y="0"/>
                  </a:cubicBezTo>
                  <a:cubicBezTo>
                    <a:pt x="0" y="0"/>
                    <a:pt x="0" y="0"/>
                    <a:pt x="0" y="0"/>
                  </a:cubicBezTo>
                  <a:lnTo>
                    <a:pt x="0" y="12"/>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36" name="Freeform 96">
              <a:extLst>
                <a:ext uri="{FF2B5EF4-FFF2-40B4-BE49-F238E27FC236}">
                  <a16:creationId xmlns:a16="http://schemas.microsoft.com/office/drawing/2014/main" id="{73F36117-2F3A-5842-A857-4CA50BCDE47B}"/>
                </a:ext>
              </a:extLst>
            </p:cNvPr>
            <p:cNvSpPr>
              <a:spLocks/>
            </p:cNvSpPr>
            <p:nvPr/>
          </p:nvSpPr>
          <p:spPr bwMode="auto">
            <a:xfrm rot="333619">
              <a:off x="3921533" y="2209749"/>
              <a:ext cx="246727" cy="18004"/>
            </a:xfrm>
            <a:custGeom>
              <a:avLst/>
              <a:gdLst>
                <a:gd name="T0" fmla="*/ 113 w 148"/>
                <a:gd name="T1" fmla="*/ 22 h 10"/>
                <a:gd name="T2" fmla="*/ 2313 w 148"/>
                <a:gd name="T3" fmla="*/ 22 h 10"/>
                <a:gd name="T4" fmla="*/ 813 w 148"/>
                <a:gd name="T5" fmla="*/ 59 h 10"/>
                <a:gd name="T6" fmla="*/ 50 w 148"/>
                <a:gd name="T7" fmla="*/ 159 h 10"/>
                <a:gd name="T8" fmla="*/ 113 w 148"/>
                <a:gd name="T9" fmla="*/ 22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10">
                  <a:moveTo>
                    <a:pt x="7" y="1"/>
                  </a:moveTo>
                  <a:cubicBezTo>
                    <a:pt x="148" y="1"/>
                    <a:pt x="148" y="1"/>
                    <a:pt x="148" y="1"/>
                  </a:cubicBezTo>
                  <a:cubicBezTo>
                    <a:pt x="142" y="0"/>
                    <a:pt x="91" y="1"/>
                    <a:pt x="52" y="3"/>
                  </a:cubicBezTo>
                  <a:cubicBezTo>
                    <a:pt x="27" y="4"/>
                    <a:pt x="4" y="5"/>
                    <a:pt x="3" y="8"/>
                  </a:cubicBezTo>
                  <a:cubicBezTo>
                    <a:pt x="2" y="10"/>
                    <a:pt x="0" y="1"/>
                    <a:pt x="7"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37" name="Freeform 97">
              <a:extLst>
                <a:ext uri="{FF2B5EF4-FFF2-40B4-BE49-F238E27FC236}">
                  <a16:creationId xmlns:a16="http://schemas.microsoft.com/office/drawing/2014/main" id="{FE5AE809-BE9A-3D47-B6D9-5EF3A7ECCC42}"/>
                </a:ext>
              </a:extLst>
            </p:cNvPr>
            <p:cNvSpPr>
              <a:spLocks/>
            </p:cNvSpPr>
            <p:nvPr/>
          </p:nvSpPr>
          <p:spPr bwMode="auto">
            <a:xfrm rot="333619">
              <a:off x="4008731" y="2175257"/>
              <a:ext cx="244727" cy="16004"/>
            </a:xfrm>
            <a:custGeom>
              <a:avLst/>
              <a:gdLst>
                <a:gd name="T0" fmla="*/ 92 w 147"/>
                <a:gd name="T1" fmla="*/ 0 h 9"/>
                <a:gd name="T2" fmla="*/ 2287 w 147"/>
                <a:gd name="T3" fmla="*/ 0 h 9"/>
                <a:gd name="T4" fmla="*/ 791 w 147"/>
                <a:gd name="T5" fmla="*/ 56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3"/>
                  </a:cubicBezTo>
                  <a:cubicBezTo>
                    <a:pt x="27" y="4"/>
                    <a:pt x="4"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38" name="Freeform 98">
              <a:extLst>
                <a:ext uri="{FF2B5EF4-FFF2-40B4-BE49-F238E27FC236}">
                  <a16:creationId xmlns:a16="http://schemas.microsoft.com/office/drawing/2014/main" id="{7C47F140-AED8-0E48-8906-116F3CE2AD4A}"/>
                </a:ext>
              </a:extLst>
            </p:cNvPr>
            <p:cNvSpPr>
              <a:spLocks/>
            </p:cNvSpPr>
            <p:nvPr/>
          </p:nvSpPr>
          <p:spPr bwMode="auto">
            <a:xfrm rot="333619">
              <a:off x="3924212" y="2249214"/>
              <a:ext cx="130032" cy="16004"/>
            </a:xfrm>
            <a:custGeom>
              <a:avLst/>
              <a:gdLst>
                <a:gd name="T0" fmla="*/ 95 w 78"/>
                <a:gd name="T1" fmla="*/ 0 h 9"/>
                <a:gd name="T2" fmla="*/ 1208 w 78"/>
                <a:gd name="T3" fmla="*/ 0 h 9"/>
                <a:gd name="T4" fmla="*/ 595 w 78"/>
                <a:gd name="T5" fmla="*/ 35 h 9"/>
                <a:gd name="T6" fmla="*/ 50 w 78"/>
                <a:gd name="T7" fmla="*/ 136 h 9"/>
                <a:gd name="T8" fmla="*/ 95 w 7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0"/>
                  </a:moveTo>
                  <a:cubicBezTo>
                    <a:pt x="77" y="0"/>
                    <a:pt x="77" y="0"/>
                    <a:pt x="77" y="0"/>
                  </a:cubicBezTo>
                  <a:cubicBezTo>
                    <a:pt x="71" y="0"/>
                    <a:pt x="78" y="0"/>
                    <a:pt x="38" y="2"/>
                  </a:cubicBezTo>
                  <a:cubicBezTo>
                    <a:pt x="13" y="3"/>
                    <a:pt x="3"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39" name="Freeform 99">
              <a:extLst>
                <a:ext uri="{FF2B5EF4-FFF2-40B4-BE49-F238E27FC236}">
                  <a16:creationId xmlns:a16="http://schemas.microsoft.com/office/drawing/2014/main" id="{568F5F3F-2E8D-9F48-97BA-64F4FA313F6E}"/>
                </a:ext>
              </a:extLst>
            </p:cNvPr>
            <p:cNvSpPr>
              <a:spLocks/>
            </p:cNvSpPr>
            <p:nvPr/>
          </p:nvSpPr>
          <p:spPr bwMode="auto">
            <a:xfrm rot="333619">
              <a:off x="4147662" y="2139488"/>
              <a:ext cx="113361" cy="7335"/>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1" y="1"/>
                    <a:pt x="10"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40" name="Freeform 101">
              <a:extLst>
                <a:ext uri="{FF2B5EF4-FFF2-40B4-BE49-F238E27FC236}">
                  <a16:creationId xmlns:a16="http://schemas.microsoft.com/office/drawing/2014/main" id="{C0E38B26-57F3-164D-BEF3-01FE34161935}"/>
                </a:ext>
              </a:extLst>
            </p:cNvPr>
            <p:cNvSpPr>
              <a:spLocks/>
            </p:cNvSpPr>
            <p:nvPr/>
          </p:nvSpPr>
          <p:spPr bwMode="auto">
            <a:xfrm rot="333619">
              <a:off x="4008623" y="2174158"/>
              <a:ext cx="263398" cy="21339"/>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241" name="Freeform 102">
              <a:extLst>
                <a:ext uri="{FF2B5EF4-FFF2-40B4-BE49-F238E27FC236}">
                  <a16:creationId xmlns:a16="http://schemas.microsoft.com/office/drawing/2014/main" id="{E9AC37A5-A788-8242-9C66-E6B09616D3D8}"/>
                </a:ext>
              </a:extLst>
            </p:cNvPr>
            <p:cNvSpPr>
              <a:spLocks/>
            </p:cNvSpPr>
            <p:nvPr/>
          </p:nvSpPr>
          <p:spPr bwMode="auto">
            <a:xfrm rot="333619">
              <a:off x="4109342" y="2135200"/>
              <a:ext cx="170042" cy="21339"/>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242" name="Freeform 103">
              <a:extLst>
                <a:ext uri="{FF2B5EF4-FFF2-40B4-BE49-F238E27FC236}">
                  <a16:creationId xmlns:a16="http://schemas.microsoft.com/office/drawing/2014/main" id="{30ED4A8A-53CE-B84B-BC62-CFE90278EAD1}"/>
                </a:ext>
              </a:extLst>
            </p:cNvPr>
            <p:cNvSpPr>
              <a:spLocks/>
            </p:cNvSpPr>
            <p:nvPr/>
          </p:nvSpPr>
          <p:spPr bwMode="auto">
            <a:xfrm rot="333619">
              <a:off x="3922210" y="2245926"/>
              <a:ext cx="148703" cy="23339"/>
            </a:xfrm>
            <a:custGeom>
              <a:avLst/>
              <a:gdLst>
                <a:gd name="T0" fmla="*/ 95 w 89"/>
                <a:gd name="T1" fmla="*/ 253 h 13"/>
                <a:gd name="T2" fmla="*/ 772 w 89"/>
                <a:gd name="T3" fmla="*/ 253 h 13"/>
                <a:gd name="T4" fmla="*/ 1401 w 89"/>
                <a:gd name="T5" fmla="*/ 0 h 13"/>
                <a:gd name="T6" fmla="*/ 930 w 89"/>
                <a:gd name="T7" fmla="*/ 0 h 13"/>
                <a:gd name="T8" fmla="*/ 95 w 89"/>
                <a:gd name="T9" fmla="*/ 0 h 13"/>
                <a:gd name="T10" fmla="*/ 0 w 89"/>
                <a:gd name="T11" fmla="*/ 116 h 13"/>
                <a:gd name="T12" fmla="*/ 95 w 89"/>
                <a:gd name="T13" fmla="*/ 25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243" name="Freeform 152">
              <a:extLst>
                <a:ext uri="{FF2B5EF4-FFF2-40B4-BE49-F238E27FC236}">
                  <a16:creationId xmlns:a16="http://schemas.microsoft.com/office/drawing/2014/main" id="{9D51B6DA-FC82-1B47-9DA1-C3F1AD15F605}"/>
                </a:ext>
              </a:extLst>
            </p:cNvPr>
            <p:cNvSpPr>
              <a:spLocks/>
            </p:cNvSpPr>
            <p:nvPr/>
          </p:nvSpPr>
          <p:spPr bwMode="auto">
            <a:xfrm rot="333619">
              <a:off x="3962448" y="1788647"/>
              <a:ext cx="281403" cy="21339"/>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44" name="Freeform 153">
              <a:extLst>
                <a:ext uri="{FF2B5EF4-FFF2-40B4-BE49-F238E27FC236}">
                  <a16:creationId xmlns:a16="http://schemas.microsoft.com/office/drawing/2014/main" id="{44D9874D-02D2-B943-971D-4D162CA3D93C}"/>
                </a:ext>
              </a:extLst>
            </p:cNvPr>
            <p:cNvSpPr>
              <a:spLocks/>
            </p:cNvSpPr>
            <p:nvPr/>
          </p:nvSpPr>
          <p:spPr bwMode="auto">
            <a:xfrm rot="333619">
              <a:off x="4049587" y="1753375"/>
              <a:ext cx="263398" cy="21339"/>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45" name="Freeform 154">
              <a:extLst>
                <a:ext uri="{FF2B5EF4-FFF2-40B4-BE49-F238E27FC236}">
                  <a16:creationId xmlns:a16="http://schemas.microsoft.com/office/drawing/2014/main" id="{3ED936E3-0DFD-2149-9F0B-638355712AEA}"/>
                </a:ext>
              </a:extLst>
            </p:cNvPr>
            <p:cNvSpPr>
              <a:spLocks/>
            </p:cNvSpPr>
            <p:nvPr/>
          </p:nvSpPr>
          <p:spPr bwMode="auto">
            <a:xfrm rot="333619">
              <a:off x="4150371" y="1713753"/>
              <a:ext cx="170042" cy="21339"/>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46" name="Freeform 155">
              <a:extLst>
                <a:ext uri="{FF2B5EF4-FFF2-40B4-BE49-F238E27FC236}">
                  <a16:creationId xmlns:a16="http://schemas.microsoft.com/office/drawing/2014/main" id="{4FC6D5CD-8D53-5A45-AFA7-B8320394601F}"/>
                </a:ext>
              </a:extLst>
            </p:cNvPr>
            <p:cNvSpPr>
              <a:spLocks/>
            </p:cNvSpPr>
            <p:nvPr/>
          </p:nvSpPr>
          <p:spPr bwMode="auto">
            <a:xfrm rot="333619">
              <a:off x="3963206" y="1825144"/>
              <a:ext cx="148703" cy="22672"/>
            </a:xfrm>
            <a:custGeom>
              <a:avLst/>
              <a:gdLst>
                <a:gd name="T0" fmla="*/ 95 w 89"/>
                <a:gd name="T1" fmla="*/ 233 h 13"/>
                <a:gd name="T2" fmla="*/ 772 w 89"/>
                <a:gd name="T3" fmla="*/ 233 h 13"/>
                <a:gd name="T4" fmla="*/ 1401 w 89"/>
                <a:gd name="T5" fmla="*/ 0 h 13"/>
                <a:gd name="T6" fmla="*/ 930 w 89"/>
                <a:gd name="T7" fmla="*/ 0 h 13"/>
                <a:gd name="T8" fmla="*/ 95 w 89"/>
                <a:gd name="T9" fmla="*/ 0 h 13"/>
                <a:gd name="T10" fmla="*/ 0 w 89"/>
                <a:gd name="T11" fmla="*/ 110 h 13"/>
                <a:gd name="T12" fmla="*/ 95 w 89"/>
                <a:gd name="T13" fmla="*/ 23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47" name="Freeform 156">
              <a:extLst>
                <a:ext uri="{FF2B5EF4-FFF2-40B4-BE49-F238E27FC236}">
                  <a16:creationId xmlns:a16="http://schemas.microsoft.com/office/drawing/2014/main" id="{11732745-5F99-5E41-8849-0C914CC2FE84}"/>
                </a:ext>
              </a:extLst>
            </p:cNvPr>
            <p:cNvSpPr>
              <a:spLocks/>
            </p:cNvSpPr>
            <p:nvPr/>
          </p:nvSpPr>
          <p:spPr bwMode="auto">
            <a:xfrm rot="333619">
              <a:off x="4180643" y="1759739"/>
              <a:ext cx="132032" cy="21339"/>
            </a:xfrm>
            <a:custGeom>
              <a:avLst/>
              <a:gdLst>
                <a:gd name="T0" fmla="*/ 1150 w 79"/>
                <a:gd name="T1" fmla="*/ 227 h 12"/>
                <a:gd name="T2" fmla="*/ 1243 w 79"/>
                <a:gd name="T3" fmla="*/ 115 h 12"/>
                <a:gd name="T4" fmla="*/ 1150 w 79"/>
                <a:gd name="T5" fmla="*/ 0 h 12"/>
                <a:gd name="T6" fmla="*/ 0 w 79"/>
                <a:gd name="T7" fmla="*/ 0 h 12"/>
                <a:gd name="T8" fmla="*/ 0 w 79"/>
                <a:gd name="T9" fmla="*/ 227 h 12"/>
                <a:gd name="T10" fmla="*/ 1150 w 79"/>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2">
                  <a:moveTo>
                    <a:pt x="73" y="12"/>
                  </a:moveTo>
                  <a:cubicBezTo>
                    <a:pt x="77" y="12"/>
                    <a:pt x="79" y="9"/>
                    <a:pt x="79" y="6"/>
                  </a:cubicBezTo>
                  <a:cubicBezTo>
                    <a:pt x="79" y="3"/>
                    <a:pt x="77" y="0"/>
                    <a:pt x="73" y="0"/>
                  </a:cubicBezTo>
                  <a:cubicBezTo>
                    <a:pt x="0" y="0"/>
                    <a:pt x="0" y="0"/>
                    <a:pt x="0" y="0"/>
                  </a:cubicBezTo>
                  <a:cubicBezTo>
                    <a:pt x="0" y="12"/>
                    <a:pt x="0" y="12"/>
                    <a:pt x="0" y="12"/>
                  </a:cubicBezTo>
                  <a:lnTo>
                    <a:pt x="73" y="12"/>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48" name="Freeform 157">
              <a:extLst>
                <a:ext uri="{FF2B5EF4-FFF2-40B4-BE49-F238E27FC236}">
                  <a16:creationId xmlns:a16="http://schemas.microsoft.com/office/drawing/2014/main" id="{F7E7CCBF-B01B-1C45-A2B1-2CCAB5218ACE}"/>
                </a:ext>
              </a:extLst>
            </p:cNvPr>
            <p:cNvSpPr>
              <a:spLocks/>
            </p:cNvSpPr>
            <p:nvPr/>
          </p:nvSpPr>
          <p:spPr bwMode="auto">
            <a:xfrm rot="333619">
              <a:off x="4103483" y="1795496"/>
              <a:ext cx="140034" cy="21339"/>
            </a:xfrm>
            <a:custGeom>
              <a:avLst/>
              <a:gdLst>
                <a:gd name="T0" fmla="*/ 0 w 84"/>
                <a:gd name="T1" fmla="*/ 0 h 12"/>
                <a:gd name="T2" fmla="*/ 0 w 84"/>
                <a:gd name="T3" fmla="*/ 227 h 12"/>
                <a:gd name="T4" fmla="*/ 1220 w 84"/>
                <a:gd name="T5" fmla="*/ 227 h 12"/>
                <a:gd name="T6" fmla="*/ 1313 w 84"/>
                <a:gd name="T7" fmla="*/ 115 h 12"/>
                <a:gd name="T8" fmla="*/ 1220 w 84"/>
                <a:gd name="T9" fmla="*/ 0 h 12"/>
                <a:gd name="T10" fmla="*/ 0 w 8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12">
                  <a:moveTo>
                    <a:pt x="0" y="0"/>
                  </a:moveTo>
                  <a:cubicBezTo>
                    <a:pt x="0" y="12"/>
                    <a:pt x="0" y="12"/>
                    <a:pt x="0" y="12"/>
                  </a:cubicBezTo>
                  <a:cubicBezTo>
                    <a:pt x="78" y="12"/>
                    <a:pt x="78" y="12"/>
                    <a:pt x="78" y="12"/>
                  </a:cubicBezTo>
                  <a:cubicBezTo>
                    <a:pt x="81" y="12"/>
                    <a:pt x="84" y="9"/>
                    <a:pt x="84" y="6"/>
                  </a:cubicBezTo>
                  <a:cubicBezTo>
                    <a:pt x="84" y="2"/>
                    <a:pt x="81" y="0"/>
                    <a:pt x="78" y="0"/>
                  </a:cubicBezTo>
                  <a:lnTo>
                    <a:pt x="0" y="0"/>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49" name="Freeform 158">
              <a:extLst>
                <a:ext uri="{FF2B5EF4-FFF2-40B4-BE49-F238E27FC236}">
                  <a16:creationId xmlns:a16="http://schemas.microsoft.com/office/drawing/2014/main" id="{7640FF0B-EA6D-6A43-A735-00E6D80B59BB}"/>
                </a:ext>
              </a:extLst>
            </p:cNvPr>
            <p:cNvSpPr>
              <a:spLocks/>
            </p:cNvSpPr>
            <p:nvPr/>
          </p:nvSpPr>
          <p:spPr bwMode="auto">
            <a:xfrm rot="333619">
              <a:off x="4043037" y="1829021"/>
              <a:ext cx="68684" cy="22672"/>
            </a:xfrm>
            <a:custGeom>
              <a:avLst/>
              <a:gdLst>
                <a:gd name="T0" fmla="*/ 0 w 41"/>
                <a:gd name="T1" fmla="*/ 0 h 13"/>
                <a:gd name="T2" fmla="*/ 0 w 41"/>
                <a:gd name="T3" fmla="*/ 233 h 13"/>
                <a:gd name="T4" fmla="*/ 20 w 41"/>
                <a:gd name="T5" fmla="*/ 233 h 13"/>
                <a:gd name="T6" fmla="*/ 651 w 41"/>
                <a:gd name="T7" fmla="*/ 0 h 13"/>
                <a:gd name="T8" fmla="*/ 0 w 41"/>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3">
                  <a:moveTo>
                    <a:pt x="0" y="0"/>
                  </a:moveTo>
                  <a:cubicBezTo>
                    <a:pt x="0" y="13"/>
                    <a:pt x="0" y="13"/>
                    <a:pt x="0" y="13"/>
                  </a:cubicBezTo>
                  <a:cubicBezTo>
                    <a:pt x="1" y="13"/>
                    <a:pt x="1" y="13"/>
                    <a:pt x="1" y="13"/>
                  </a:cubicBezTo>
                  <a:cubicBezTo>
                    <a:pt x="16" y="8"/>
                    <a:pt x="29" y="4"/>
                    <a:pt x="41"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50" name="Freeform 159">
              <a:extLst>
                <a:ext uri="{FF2B5EF4-FFF2-40B4-BE49-F238E27FC236}">
                  <a16:creationId xmlns:a16="http://schemas.microsoft.com/office/drawing/2014/main" id="{31264B90-4DE4-CA47-96DA-DDD52E78A6B2}"/>
                </a:ext>
              </a:extLst>
            </p:cNvPr>
            <p:cNvSpPr>
              <a:spLocks/>
            </p:cNvSpPr>
            <p:nvPr/>
          </p:nvSpPr>
          <p:spPr bwMode="auto">
            <a:xfrm rot="333619">
              <a:off x="4230202" y="1717630"/>
              <a:ext cx="90022" cy="21339"/>
            </a:xfrm>
            <a:custGeom>
              <a:avLst/>
              <a:gdLst>
                <a:gd name="T0" fmla="*/ 0 w 54"/>
                <a:gd name="T1" fmla="*/ 227 h 12"/>
                <a:gd name="T2" fmla="*/ 738 w 54"/>
                <a:gd name="T3" fmla="*/ 227 h 12"/>
                <a:gd name="T4" fmla="*/ 845 w 54"/>
                <a:gd name="T5" fmla="*/ 115 h 12"/>
                <a:gd name="T6" fmla="*/ 738 w 54"/>
                <a:gd name="T7" fmla="*/ 0 h 12"/>
                <a:gd name="T8" fmla="*/ 0 w 54"/>
                <a:gd name="T9" fmla="*/ 0 h 12"/>
                <a:gd name="T10" fmla="*/ 0 w 54"/>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2">
                  <a:moveTo>
                    <a:pt x="0" y="12"/>
                  </a:moveTo>
                  <a:cubicBezTo>
                    <a:pt x="47" y="12"/>
                    <a:pt x="47" y="12"/>
                    <a:pt x="47" y="12"/>
                  </a:cubicBezTo>
                  <a:cubicBezTo>
                    <a:pt x="51" y="12"/>
                    <a:pt x="54" y="9"/>
                    <a:pt x="54" y="6"/>
                  </a:cubicBezTo>
                  <a:cubicBezTo>
                    <a:pt x="54" y="3"/>
                    <a:pt x="51" y="0"/>
                    <a:pt x="47" y="0"/>
                  </a:cubicBezTo>
                  <a:cubicBezTo>
                    <a:pt x="0" y="0"/>
                    <a:pt x="0" y="0"/>
                    <a:pt x="0" y="0"/>
                  </a:cubicBezTo>
                  <a:lnTo>
                    <a:pt x="0" y="12"/>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51" name="Freeform 160">
              <a:extLst>
                <a:ext uri="{FF2B5EF4-FFF2-40B4-BE49-F238E27FC236}">
                  <a16:creationId xmlns:a16="http://schemas.microsoft.com/office/drawing/2014/main" id="{1A795A28-E5C6-FD41-8B65-2B7E96CB2341}"/>
                </a:ext>
              </a:extLst>
            </p:cNvPr>
            <p:cNvSpPr>
              <a:spLocks/>
            </p:cNvSpPr>
            <p:nvPr/>
          </p:nvSpPr>
          <p:spPr bwMode="auto">
            <a:xfrm rot="333619">
              <a:off x="3962561" y="1788303"/>
              <a:ext cx="246727" cy="18004"/>
            </a:xfrm>
            <a:custGeom>
              <a:avLst/>
              <a:gdLst>
                <a:gd name="T0" fmla="*/ 113 w 148"/>
                <a:gd name="T1" fmla="*/ 22 h 10"/>
                <a:gd name="T2" fmla="*/ 2313 w 148"/>
                <a:gd name="T3" fmla="*/ 22 h 10"/>
                <a:gd name="T4" fmla="*/ 813 w 148"/>
                <a:gd name="T5" fmla="*/ 59 h 10"/>
                <a:gd name="T6" fmla="*/ 50 w 148"/>
                <a:gd name="T7" fmla="*/ 159 h 10"/>
                <a:gd name="T8" fmla="*/ 113 w 148"/>
                <a:gd name="T9" fmla="*/ 22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10">
                  <a:moveTo>
                    <a:pt x="7" y="1"/>
                  </a:moveTo>
                  <a:cubicBezTo>
                    <a:pt x="148" y="1"/>
                    <a:pt x="148" y="1"/>
                    <a:pt x="148" y="1"/>
                  </a:cubicBezTo>
                  <a:cubicBezTo>
                    <a:pt x="142" y="0"/>
                    <a:pt x="91" y="1"/>
                    <a:pt x="52" y="3"/>
                  </a:cubicBezTo>
                  <a:cubicBezTo>
                    <a:pt x="27" y="4"/>
                    <a:pt x="4" y="5"/>
                    <a:pt x="3" y="8"/>
                  </a:cubicBezTo>
                  <a:cubicBezTo>
                    <a:pt x="2" y="10"/>
                    <a:pt x="0" y="1"/>
                    <a:pt x="7"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52" name="Freeform 161">
              <a:extLst>
                <a:ext uri="{FF2B5EF4-FFF2-40B4-BE49-F238E27FC236}">
                  <a16:creationId xmlns:a16="http://schemas.microsoft.com/office/drawing/2014/main" id="{04618B0F-4499-D847-A128-6FD4BBE3C357}"/>
                </a:ext>
              </a:extLst>
            </p:cNvPr>
            <p:cNvSpPr>
              <a:spLocks/>
            </p:cNvSpPr>
            <p:nvPr/>
          </p:nvSpPr>
          <p:spPr bwMode="auto">
            <a:xfrm rot="333619">
              <a:off x="4049760" y="1753810"/>
              <a:ext cx="244727" cy="16004"/>
            </a:xfrm>
            <a:custGeom>
              <a:avLst/>
              <a:gdLst>
                <a:gd name="T0" fmla="*/ 92 w 147"/>
                <a:gd name="T1" fmla="*/ 0 h 9"/>
                <a:gd name="T2" fmla="*/ 2287 w 147"/>
                <a:gd name="T3" fmla="*/ 0 h 9"/>
                <a:gd name="T4" fmla="*/ 791 w 147"/>
                <a:gd name="T5" fmla="*/ 56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3"/>
                  </a:cubicBezTo>
                  <a:cubicBezTo>
                    <a:pt x="27" y="4"/>
                    <a:pt x="4"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53" name="Freeform 162">
              <a:extLst>
                <a:ext uri="{FF2B5EF4-FFF2-40B4-BE49-F238E27FC236}">
                  <a16:creationId xmlns:a16="http://schemas.microsoft.com/office/drawing/2014/main" id="{223A0CB0-3071-D74D-B87B-E845AA1658E1}"/>
                </a:ext>
              </a:extLst>
            </p:cNvPr>
            <p:cNvSpPr>
              <a:spLocks/>
            </p:cNvSpPr>
            <p:nvPr/>
          </p:nvSpPr>
          <p:spPr bwMode="auto">
            <a:xfrm rot="333619">
              <a:off x="3965241" y="1827768"/>
              <a:ext cx="130032" cy="16004"/>
            </a:xfrm>
            <a:custGeom>
              <a:avLst/>
              <a:gdLst>
                <a:gd name="T0" fmla="*/ 95 w 78"/>
                <a:gd name="T1" fmla="*/ 0 h 9"/>
                <a:gd name="T2" fmla="*/ 1208 w 78"/>
                <a:gd name="T3" fmla="*/ 0 h 9"/>
                <a:gd name="T4" fmla="*/ 595 w 78"/>
                <a:gd name="T5" fmla="*/ 35 h 9"/>
                <a:gd name="T6" fmla="*/ 50 w 78"/>
                <a:gd name="T7" fmla="*/ 136 h 9"/>
                <a:gd name="T8" fmla="*/ 95 w 7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0"/>
                  </a:moveTo>
                  <a:cubicBezTo>
                    <a:pt x="77" y="0"/>
                    <a:pt x="77" y="0"/>
                    <a:pt x="77" y="0"/>
                  </a:cubicBezTo>
                  <a:cubicBezTo>
                    <a:pt x="71" y="0"/>
                    <a:pt x="78" y="0"/>
                    <a:pt x="38" y="2"/>
                  </a:cubicBezTo>
                  <a:cubicBezTo>
                    <a:pt x="13" y="3"/>
                    <a:pt x="3"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54" name="Freeform 163">
              <a:extLst>
                <a:ext uri="{FF2B5EF4-FFF2-40B4-BE49-F238E27FC236}">
                  <a16:creationId xmlns:a16="http://schemas.microsoft.com/office/drawing/2014/main" id="{5EE47E8D-E523-0E48-B470-0F931A6E8CED}"/>
                </a:ext>
              </a:extLst>
            </p:cNvPr>
            <p:cNvSpPr>
              <a:spLocks/>
            </p:cNvSpPr>
            <p:nvPr/>
          </p:nvSpPr>
          <p:spPr bwMode="auto">
            <a:xfrm rot="333619">
              <a:off x="4188690" y="1718042"/>
              <a:ext cx="113361" cy="7335"/>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1" y="1"/>
                    <a:pt x="10"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55" name="Freeform 164">
              <a:extLst>
                <a:ext uri="{FF2B5EF4-FFF2-40B4-BE49-F238E27FC236}">
                  <a16:creationId xmlns:a16="http://schemas.microsoft.com/office/drawing/2014/main" id="{7147A0AA-BCE8-D042-8888-B7503C7273DB}"/>
                </a:ext>
              </a:extLst>
            </p:cNvPr>
            <p:cNvSpPr>
              <a:spLocks/>
            </p:cNvSpPr>
            <p:nvPr/>
          </p:nvSpPr>
          <p:spPr bwMode="auto">
            <a:xfrm rot="333619">
              <a:off x="3962448" y="1788647"/>
              <a:ext cx="281403" cy="21339"/>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256" name="Freeform 165">
              <a:extLst>
                <a:ext uri="{FF2B5EF4-FFF2-40B4-BE49-F238E27FC236}">
                  <a16:creationId xmlns:a16="http://schemas.microsoft.com/office/drawing/2014/main" id="{275944CD-7A83-AA46-83CA-313973E1EE41}"/>
                </a:ext>
              </a:extLst>
            </p:cNvPr>
            <p:cNvSpPr>
              <a:spLocks/>
            </p:cNvSpPr>
            <p:nvPr/>
          </p:nvSpPr>
          <p:spPr bwMode="auto">
            <a:xfrm rot="333619">
              <a:off x="4049587" y="1753375"/>
              <a:ext cx="263398" cy="21339"/>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257" name="Freeform 166">
              <a:extLst>
                <a:ext uri="{FF2B5EF4-FFF2-40B4-BE49-F238E27FC236}">
                  <a16:creationId xmlns:a16="http://schemas.microsoft.com/office/drawing/2014/main" id="{DBE4B447-4BB1-5445-98F1-CA1E29AAB251}"/>
                </a:ext>
              </a:extLst>
            </p:cNvPr>
            <p:cNvSpPr>
              <a:spLocks/>
            </p:cNvSpPr>
            <p:nvPr/>
          </p:nvSpPr>
          <p:spPr bwMode="auto">
            <a:xfrm rot="333619">
              <a:off x="4150371" y="1713753"/>
              <a:ext cx="170042" cy="21339"/>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258" name="Freeform 167">
              <a:extLst>
                <a:ext uri="{FF2B5EF4-FFF2-40B4-BE49-F238E27FC236}">
                  <a16:creationId xmlns:a16="http://schemas.microsoft.com/office/drawing/2014/main" id="{13E72EE6-FAF5-9344-B1C2-7D3DA7F2A224}"/>
                </a:ext>
              </a:extLst>
            </p:cNvPr>
            <p:cNvSpPr>
              <a:spLocks/>
            </p:cNvSpPr>
            <p:nvPr/>
          </p:nvSpPr>
          <p:spPr bwMode="auto">
            <a:xfrm rot="333619">
              <a:off x="3963206" y="1825144"/>
              <a:ext cx="148703" cy="22672"/>
            </a:xfrm>
            <a:custGeom>
              <a:avLst/>
              <a:gdLst>
                <a:gd name="T0" fmla="*/ 95 w 89"/>
                <a:gd name="T1" fmla="*/ 233 h 13"/>
                <a:gd name="T2" fmla="*/ 772 w 89"/>
                <a:gd name="T3" fmla="*/ 233 h 13"/>
                <a:gd name="T4" fmla="*/ 1401 w 89"/>
                <a:gd name="T5" fmla="*/ 0 h 13"/>
                <a:gd name="T6" fmla="*/ 930 w 89"/>
                <a:gd name="T7" fmla="*/ 0 h 13"/>
                <a:gd name="T8" fmla="*/ 95 w 89"/>
                <a:gd name="T9" fmla="*/ 0 h 13"/>
                <a:gd name="T10" fmla="*/ 0 w 89"/>
                <a:gd name="T11" fmla="*/ 110 h 13"/>
                <a:gd name="T12" fmla="*/ 95 w 89"/>
                <a:gd name="T13" fmla="*/ 23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259" name="Freeform 168">
              <a:extLst>
                <a:ext uri="{FF2B5EF4-FFF2-40B4-BE49-F238E27FC236}">
                  <a16:creationId xmlns:a16="http://schemas.microsoft.com/office/drawing/2014/main" id="{FA2261B9-52FF-894B-B49D-B5F4570A44E2}"/>
                </a:ext>
              </a:extLst>
            </p:cNvPr>
            <p:cNvSpPr>
              <a:spLocks/>
            </p:cNvSpPr>
            <p:nvPr/>
          </p:nvSpPr>
          <p:spPr bwMode="auto">
            <a:xfrm rot="333619">
              <a:off x="4013840" y="2016793"/>
              <a:ext cx="282069" cy="23339"/>
            </a:xfrm>
            <a:custGeom>
              <a:avLst/>
              <a:gdLst>
                <a:gd name="T0" fmla="*/ 1317 w 169"/>
                <a:gd name="T1" fmla="*/ 0 h 13"/>
                <a:gd name="T2" fmla="*/ 95 w 169"/>
                <a:gd name="T3" fmla="*/ 0 h 13"/>
                <a:gd name="T4" fmla="*/ 0 w 169"/>
                <a:gd name="T5" fmla="*/ 116 h 13"/>
                <a:gd name="T6" fmla="*/ 95 w 169"/>
                <a:gd name="T7" fmla="*/ 253 h 13"/>
                <a:gd name="T8" fmla="*/ 2556 w 169"/>
                <a:gd name="T9" fmla="*/ 253 h 13"/>
                <a:gd name="T10" fmla="*/ 2651 w 169"/>
                <a:gd name="T11" fmla="*/ 116 h 13"/>
                <a:gd name="T12" fmla="*/ 2556 w 169"/>
                <a:gd name="T13" fmla="*/ 0 h 13"/>
                <a:gd name="T14" fmla="*/ 1317 w 16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3">
                  <a:moveTo>
                    <a:pt x="84" y="0"/>
                  </a:moveTo>
                  <a:cubicBezTo>
                    <a:pt x="6" y="0"/>
                    <a:pt x="6" y="0"/>
                    <a:pt x="6" y="0"/>
                  </a:cubicBezTo>
                  <a:cubicBezTo>
                    <a:pt x="3" y="0"/>
                    <a:pt x="0" y="3"/>
                    <a:pt x="0" y="6"/>
                  </a:cubicBezTo>
                  <a:cubicBezTo>
                    <a:pt x="0" y="10"/>
                    <a:pt x="3" y="13"/>
                    <a:pt x="6" y="13"/>
                  </a:cubicBezTo>
                  <a:cubicBezTo>
                    <a:pt x="163" y="13"/>
                    <a:pt x="163" y="13"/>
                    <a:pt x="163" y="13"/>
                  </a:cubicBezTo>
                  <a:cubicBezTo>
                    <a:pt x="166" y="13"/>
                    <a:pt x="169" y="10"/>
                    <a:pt x="169" y="6"/>
                  </a:cubicBezTo>
                  <a:cubicBezTo>
                    <a:pt x="169" y="3"/>
                    <a:pt x="166" y="0"/>
                    <a:pt x="163" y="0"/>
                  </a:cubicBezTo>
                  <a:lnTo>
                    <a:pt x="84" y="0"/>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60" name="Freeform 169">
              <a:extLst>
                <a:ext uri="{FF2B5EF4-FFF2-40B4-BE49-F238E27FC236}">
                  <a16:creationId xmlns:a16="http://schemas.microsoft.com/office/drawing/2014/main" id="{36E43558-448C-B14C-B69F-88305EC00595}"/>
                </a:ext>
              </a:extLst>
            </p:cNvPr>
            <p:cNvSpPr>
              <a:spLocks/>
            </p:cNvSpPr>
            <p:nvPr/>
          </p:nvSpPr>
          <p:spPr bwMode="auto">
            <a:xfrm rot="333619">
              <a:off x="3952972" y="1967177"/>
              <a:ext cx="265399" cy="23339"/>
            </a:xfrm>
            <a:custGeom>
              <a:avLst/>
              <a:gdLst>
                <a:gd name="T0" fmla="*/ 1254 w 159"/>
                <a:gd name="T1" fmla="*/ 0 h 13"/>
                <a:gd name="T2" fmla="*/ 113 w 159"/>
                <a:gd name="T3" fmla="*/ 0 h 13"/>
                <a:gd name="T4" fmla="*/ 0 w 159"/>
                <a:gd name="T5" fmla="*/ 137 h 13"/>
                <a:gd name="T6" fmla="*/ 113 w 159"/>
                <a:gd name="T7" fmla="*/ 253 h 13"/>
                <a:gd name="T8" fmla="*/ 2401 w 159"/>
                <a:gd name="T9" fmla="*/ 253 h 13"/>
                <a:gd name="T10" fmla="*/ 2493 w 159"/>
                <a:gd name="T11" fmla="*/ 137 h 13"/>
                <a:gd name="T12" fmla="*/ 2401 w 159"/>
                <a:gd name="T13" fmla="*/ 0 h 13"/>
                <a:gd name="T14" fmla="*/ 1254 w 15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13">
                  <a:moveTo>
                    <a:pt x="80" y="0"/>
                  </a:moveTo>
                  <a:cubicBezTo>
                    <a:pt x="7" y="0"/>
                    <a:pt x="7" y="0"/>
                    <a:pt x="7" y="0"/>
                  </a:cubicBezTo>
                  <a:cubicBezTo>
                    <a:pt x="3" y="0"/>
                    <a:pt x="0" y="3"/>
                    <a:pt x="0" y="7"/>
                  </a:cubicBezTo>
                  <a:cubicBezTo>
                    <a:pt x="0" y="10"/>
                    <a:pt x="3" y="13"/>
                    <a:pt x="7" y="13"/>
                  </a:cubicBezTo>
                  <a:cubicBezTo>
                    <a:pt x="153" y="13"/>
                    <a:pt x="153" y="13"/>
                    <a:pt x="153" y="13"/>
                  </a:cubicBezTo>
                  <a:cubicBezTo>
                    <a:pt x="156" y="13"/>
                    <a:pt x="159" y="10"/>
                    <a:pt x="159" y="7"/>
                  </a:cubicBezTo>
                  <a:cubicBezTo>
                    <a:pt x="159" y="3"/>
                    <a:pt x="156" y="0"/>
                    <a:pt x="153" y="0"/>
                  </a:cubicBezTo>
                  <a:lnTo>
                    <a:pt x="80" y="0"/>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61" name="Freeform 170">
              <a:extLst>
                <a:ext uri="{FF2B5EF4-FFF2-40B4-BE49-F238E27FC236}">
                  <a16:creationId xmlns:a16="http://schemas.microsoft.com/office/drawing/2014/main" id="{5CC23E26-820C-3246-89B3-1A932FD8ECA5}"/>
                </a:ext>
              </a:extLst>
            </p:cNvPr>
            <p:cNvSpPr>
              <a:spLocks/>
            </p:cNvSpPr>
            <p:nvPr/>
          </p:nvSpPr>
          <p:spPr bwMode="auto">
            <a:xfrm rot="333619">
              <a:off x="3947573" y="1917056"/>
              <a:ext cx="168708" cy="23339"/>
            </a:xfrm>
            <a:custGeom>
              <a:avLst/>
              <a:gdLst>
                <a:gd name="T0" fmla="*/ 1493 w 101"/>
                <a:gd name="T1" fmla="*/ 0 h 13"/>
                <a:gd name="T2" fmla="*/ 741 w 101"/>
                <a:gd name="T3" fmla="*/ 0 h 13"/>
                <a:gd name="T4" fmla="*/ 188 w 101"/>
                <a:gd name="T5" fmla="*/ 0 h 13"/>
                <a:gd name="T6" fmla="*/ 0 w 101"/>
                <a:gd name="T7" fmla="*/ 253 h 13"/>
                <a:gd name="T8" fmla="*/ 1493 w 101"/>
                <a:gd name="T9" fmla="*/ 253 h 13"/>
                <a:gd name="T10" fmla="*/ 1588 w 101"/>
                <a:gd name="T11" fmla="*/ 137 h 13"/>
                <a:gd name="T12" fmla="*/ 1493 w 101"/>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13">
                  <a:moveTo>
                    <a:pt x="95" y="0"/>
                  </a:moveTo>
                  <a:cubicBezTo>
                    <a:pt x="47" y="0"/>
                    <a:pt x="47" y="0"/>
                    <a:pt x="47" y="0"/>
                  </a:cubicBezTo>
                  <a:cubicBezTo>
                    <a:pt x="12" y="0"/>
                    <a:pt x="12" y="0"/>
                    <a:pt x="12" y="0"/>
                  </a:cubicBezTo>
                  <a:cubicBezTo>
                    <a:pt x="7" y="4"/>
                    <a:pt x="3" y="9"/>
                    <a:pt x="0" y="13"/>
                  </a:cubicBezTo>
                  <a:cubicBezTo>
                    <a:pt x="95" y="13"/>
                    <a:pt x="95" y="13"/>
                    <a:pt x="95" y="13"/>
                  </a:cubicBezTo>
                  <a:cubicBezTo>
                    <a:pt x="98" y="13"/>
                    <a:pt x="101" y="10"/>
                    <a:pt x="101" y="7"/>
                  </a:cubicBezTo>
                  <a:cubicBezTo>
                    <a:pt x="101" y="3"/>
                    <a:pt x="98" y="0"/>
                    <a:pt x="95" y="0"/>
                  </a:cubicBez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62" name="Freeform 171">
              <a:extLst>
                <a:ext uri="{FF2B5EF4-FFF2-40B4-BE49-F238E27FC236}">
                  <a16:creationId xmlns:a16="http://schemas.microsoft.com/office/drawing/2014/main" id="{54B7617F-E954-0541-9406-FE434F0B8B3F}"/>
                </a:ext>
              </a:extLst>
            </p:cNvPr>
            <p:cNvSpPr>
              <a:spLocks/>
            </p:cNvSpPr>
            <p:nvPr/>
          </p:nvSpPr>
          <p:spPr bwMode="auto">
            <a:xfrm rot="333619">
              <a:off x="4003585" y="1877375"/>
              <a:ext cx="40010" cy="19338"/>
            </a:xfrm>
            <a:custGeom>
              <a:avLst/>
              <a:gdLst>
                <a:gd name="T0" fmla="*/ 0 w 24"/>
                <a:gd name="T1" fmla="*/ 200 h 11"/>
                <a:gd name="T2" fmla="*/ 270 w 24"/>
                <a:gd name="T3" fmla="*/ 200 h 11"/>
                <a:gd name="T4" fmla="*/ 375 w 24"/>
                <a:gd name="T5" fmla="*/ 90 h 11"/>
                <a:gd name="T6" fmla="*/ 345 w 24"/>
                <a:gd name="T7" fmla="*/ 0 h 11"/>
                <a:gd name="T8" fmla="*/ 0 w 24"/>
                <a:gd name="T9" fmla="*/ 20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1">
                  <a:moveTo>
                    <a:pt x="0" y="11"/>
                  </a:moveTo>
                  <a:cubicBezTo>
                    <a:pt x="17" y="11"/>
                    <a:pt x="17" y="11"/>
                    <a:pt x="17" y="11"/>
                  </a:cubicBezTo>
                  <a:cubicBezTo>
                    <a:pt x="21" y="11"/>
                    <a:pt x="24" y="8"/>
                    <a:pt x="24" y="5"/>
                  </a:cubicBezTo>
                  <a:cubicBezTo>
                    <a:pt x="24" y="3"/>
                    <a:pt x="23" y="1"/>
                    <a:pt x="22" y="0"/>
                  </a:cubicBezTo>
                  <a:cubicBezTo>
                    <a:pt x="14" y="4"/>
                    <a:pt x="7" y="7"/>
                    <a:pt x="0" y="11"/>
                  </a:cubicBez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63" name="Freeform 172">
              <a:extLst>
                <a:ext uri="{FF2B5EF4-FFF2-40B4-BE49-F238E27FC236}">
                  <a16:creationId xmlns:a16="http://schemas.microsoft.com/office/drawing/2014/main" id="{4493A3B9-20DC-8B47-AB8F-08E534B8981A}"/>
                </a:ext>
              </a:extLst>
            </p:cNvPr>
            <p:cNvSpPr>
              <a:spLocks/>
            </p:cNvSpPr>
            <p:nvPr/>
          </p:nvSpPr>
          <p:spPr bwMode="auto">
            <a:xfrm rot="333619">
              <a:off x="4099521" y="2063494"/>
              <a:ext cx="148036" cy="21339"/>
            </a:xfrm>
            <a:custGeom>
              <a:avLst/>
              <a:gdLst>
                <a:gd name="T0" fmla="*/ 92 w 89"/>
                <a:gd name="T1" fmla="*/ 227 h 12"/>
                <a:gd name="T2" fmla="*/ 758 w 89"/>
                <a:gd name="T3" fmla="*/ 227 h 12"/>
                <a:gd name="T4" fmla="*/ 1382 w 89"/>
                <a:gd name="T5" fmla="*/ 0 h 12"/>
                <a:gd name="T6" fmla="*/ 915 w 89"/>
                <a:gd name="T7" fmla="*/ 0 h 12"/>
                <a:gd name="T8" fmla="*/ 92 w 89"/>
                <a:gd name="T9" fmla="*/ 0 h 12"/>
                <a:gd name="T10" fmla="*/ 0 w 89"/>
                <a:gd name="T11" fmla="*/ 115 h 12"/>
                <a:gd name="T12" fmla="*/ 92 w 89"/>
                <a:gd name="T13" fmla="*/ 22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2">
                  <a:moveTo>
                    <a:pt x="6" y="12"/>
                  </a:moveTo>
                  <a:cubicBezTo>
                    <a:pt x="49" y="12"/>
                    <a:pt x="49" y="12"/>
                    <a:pt x="49" y="12"/>
                  </a:cubicBezTo>
                  <a:cubicBezTo>
                    <a:pt x="64" y="8"/>
                    <a:pt x="77" y="4"/>
                    <a:pt x="89" y="0"/>
                  </a:cubicBezTo>
                  <a:cubicBezTo>
                    <a:pt x="59" y="0"/>
                    <a:pt x="59" y="0"/>
                    <a:pt x="59" y="0"/>
                  </a:cubicBezTo>
                  <a:cubicBezTo>
                    <a:pt x="6" y="0"/>
                    <a:pt x="6" y="0"/>
                    <a:pt x="6" y="0"/>
                  </a:cubicBezTo>
                  <a:cubicBezTo>
                    <a:pt x="3" y="0"/>
                    <a:pt x="0" y="3"/>
                    <a:pt x="0" y="6"/>
                  </a:cubicBezTo>
                  <a:cubicBezTo>
                    <a:pt x="0" y="9"/>
                    <a:pt x="3" y="12"/>
                    <a:pt x="6" y="12"/>
                  </a:cubicBez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64" name="Freeform 173">
              <a:extLst>
                <a:ext uri="{FF2B5EF4-FFF2-40B4-BE49-F238E27FC236}">
                  <a16:creationId xmlns:a16="http://schemas.microsoft.com/office/drawing/2014/main" id="{65619155-2D29-3943-AE3D-C6471D95D3F9}"/>
                </a:ext>
              </a:extLst>
            </p:cNvPr>
            <p:cNvSpPr>
              <a:spLocks/>
            </p:cNvSpPr>
            <p:nvPr/>
          </p:nvSpPr>
          <p:spPr bwMode="auto">
            <a:xfrm rot="333619">
              <a:off x="4086024" y="1973638"/>
              <a:ext cx="132032" cy="23339"/>
            </a:xfrm>
            <a:custGeom>
              <a:avLst/>
              <a:gdLst>
                <a:gd name="T0" fmla="*/ 1150 w 79"/>
                <a:gd name="T1" fmla="*/ 253 h 13"/>
                <a:gd name="T2" fmla="*/ 1243 w 79"/>
                <a:gd name="T3" fmla="*/ 137 h 13"/>
                <a:gd name="T4" fmla="*/ 1150 w 79"/>
                <a:gd name="T5" fmla="*/ 0 h 13"/>
                <a:gd name="T6" fmla="*/ 0 w 79"/>
                <a:gd name="T7" fmla="*/ 0 h 13"/>
                <a:gd name="T8" fmla="*/ 0 w 79"/>
                <a:gd name="T9" fmla="*/ 253 h 13"/>
                <a:gd name="T10" fmla="*/ 1150 w 79"/>
                <a:gd name="T11" fmla="*/ 253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3">
                  <a:moveTo>
                    <a:pt x="73" y="13"/>
                  </a:moveTo>
                  <a:cubicBezTo>
                    <a:pt x="76" y="13"/>
                    <a:pt x="79" y="10"/>
                    <a:pt x="79" y="7"/>
                  </a:cubicBezTo>
                  <a:cubicBezTo>
                    <a:pt x="79" y="3"/>
                    <a:pt x="76" y="0"/>
                    <a:pt x="73" y="0"/>
                  </a:cubicBezTo>
                  <a:cubicBezTo>
                    <a:pt x="0" y="0"/>
                    <a:pt x="0" y="0"/>
                    <a:pt x="0" y="0"/>
                  </a:cubicBezTo>
                  <a:cubicBezTo>
                    <a:pt x="0" y="13"/>
                    <a:pt x="0" y="13"/>
                    <a:pt x="0" y="13"/>
                  </a:cubicBezTo>
                  <a:lnTo>
                    <a:pt x="73" y="13"/>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65" name="Freeform 174">
              <a:extLst>
                <a:ext uri="{FF2B5EF4-FFF2-40B4-BE49-F238E27FC236}">
                  <a16:creationId xmlns:a16="http://schemas.microsoft.com/office/drawing/2014/main" id="{CCF230DE-717C-9C43-928A-A2802AC48983}"/>
                </a:ext>
              </a:extLst>
            </p:cNvPr>
            <p:cNvSpPr>
              <a:spLocks/>
            </p:cNvSpPr>
            <p:nvPr/>
          </p:nvSpPr>
          <p:spPr bwMode="auto">
            <a:xfrm rot="333619">
              <a:off x="4153545" y="2023577"/>
              <a:ext cx="142035" cy="23339"/>
            </a:xfrm>
            <a:custGeom>
              <a:avLst/>
              <a:gdLst>
                <a:gd name="T0" fmla="*/ 0 w 85"/>
                <a:gd name="T1" fmla="*/ 0 h 13"/>
                <a:gd name="T2" fmla="*/ 0 w 85"/>
                <a:gd name="T3" fmla="*/ 253 h 13"/>
                <a:gd name="T4" fmla="*/ 1243 w 85"/>
                <a:gd name="T5" fmla="*/ 253 h 13"/>
                <a:gd name="T6" fmla="*/ 1338 w 85"/>
                <a:gd name="T7" fmla="*/ 116 h 13"/>
                <a:gd name="T8" fmla="*/ 1243 w 85"/>
                <a:gd name="T9" fmla="*/ 0 h 13"/>
                <a:gd name="T10" fmla="*/ 0 w 85"/>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 h="13">
                  <a:moveTo>
                    <a:pt x="0" y="0"/>
                  </a:moveTo>
                  <a:cubicBezTo>
                    <a:pt x="0" y="13"/>
                    <a:pt x="0" y="13"/>
                    <a:pt x="0" y="13"/>
                  </a:cubicBezTo>
                  <a:cubicBezTo>
                    <a:pt x="79" y="13"/>
                    <a:pt x="79" y="13"/>
                    <a:pt x="79" y="13"/>
                  </a:cubicBezTo>
                  <a:cubicBezTo>
                    <a:pt x="82" y="13"/>
                    <a:pt x="85" y="10"/>
                    <a:pt x="85" y="6"/>
                  </a:cubicBezTo>
                  <a:cubicBezTo>
                    <a:pt x="85" y="3"/>
                    <a:pt x="82" y="0"/>
                    <a:pt x="79"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66" name="Freeform 175">
              <a:extLst>
                <a:ext uri="{FF2B5EF4-FFF2-40B4-BE49-F238E27FC236}">
                  <a16:creationId xmlns:a16="http://schemas.microsoft.com/office/drawing/2014/main" id="{DCEFF2A7-A5E1-0641-B7D7-B9007D7C078F}"/>
                </a:ext>
              </a:extLst>
            </p:cNvPr>
            <p:cNvSpPr>
              <a:spLocks/>
            </p:cNvSpPr>
            <p:nvPr/>
          </p:nvSpPr>
          <p:spPr bwMode="auto">
            <a:xfrm rot="333619">
              <a:off x="4179353" y="2067371"/>
              <a:ext cx="68017" cy="21339"/>
            </a:xfrm>
            <a:custGeom>
              <a:avLst/>
              <a:gdLst>
                <a:gd name="T0" fmla="*/ 0 w 41"/>
                <a:gd name="T1" fmla="*/ 0 h 12"/>
                <a:gd name="T2" fmla="*/ 0 w 41"/>
                <a:gd name="T3" fmla="*/ 227 h 12"/>
                <a:gd name="T4" fmla="*/ 12 w 41"/>
                <a:gd name="T5" fmla="*/ 227 h 12"/>
                <a:gd name="T6" fmla="*/ 632 w 41"/>
                <a:gd name="T7" fmla="*/ 0 h 12"/>
                <a:gd name="T8" fmla="*/ 0 w 4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2">
                  <a:moveTo>
                    <a:pt x="0" y="0"/>
                  </a:moveTo>
                  <a:cubicBezTo>
                    <a:pt x="0" y="12"/>
                    <a:pt x="0" y="12"/>
                    <a:pt x="0" y="12"/>
                  </a:cubicBezTo>
                  <a:cubicBezTo>
                    <a:pt x="1" y="12"/>
                    <a:pt x="1" y="12"/>
                    <a:pt x="1" y="12"/>
                  </a:cubicBezTo>
                  <a:cubicBezTo>
                    <a:pt x="16" y="8"/>
                    <a:pt x="29" y="4"/>
                    <a:pt x="41" y="0"/>
                  </a:cubicBezTo>
                  <a:lnTo>
                    <a:pt x="0" y="0"/>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67" name="Freeform 176">
              <a:extLst>
                <a:ext uri="{FF2B5EF4-FFF2-40B4-BE49-F238E27FC236}">
                  <a16:creationId xmlns:a16="http://schemas.microsoft.com/office/drawing/2014/main" id="{434DB07A-2A2E-8247-A2F6-8EE07E4BD60F}"/>
                </a:ext>
              </a:extLst>
            </p:cNvPr>
            <p:cNvSpPr>
              <a:spLocks/>
            </p:cNvSpPr>
            <p:nvPr/>
          </p:nvSpPr>
          <p:spPr bwMode="auto">
            <a:xfrm rot="333619">
              <a:off x="4026074" y="1920868"/>
              <a:ext cx="90022" cy="23339"/>
            </a:xfrm>
            <a:custGeom>
              <a:avLst/>
              <a:gdLst>
                <a:gd name="T0" fmla="*/ 0 w 54"/>
                <a:gd name="T1" fmla="*/ 253 h 13"/>
                <a:gd name="T2" fmla="*/ 750 w 54"/>
                <a:gd name="T3" fmla="*/ 253 h 13"/>
                <a:gd name="T4" fmla="*/ 845 w 54"/>
                <a:gd name="T5" fmla="*/ 137 h 13"/>
                <a:gd name="T6" fmla="*/ 750 w 54"/>
                <a:gd name="T7" fmla="*/ 0 h 13"/>
                <a:gd name="T8" fmla="*/ 0 w 54"/>
                <a:gd name="T9" fmla="*/ 0 h 13"/>
                <a:gd name="T10" fmla="*/ 0 w 54"/>
                <a:gd name="T11" fmla="*/ 253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3">
                  <a:moveTo>
                    <a:pt x="0" y="13"/>
                  </a:moveTo>
                  <a:cubicBezTo>
                    <a:pt x="48" y="13"/>
                    <a:pt x="48" y="13"/>
                    <a:pt x="48" y="13"/>
                  </a:cubicBezTo>
                  <a:cubicBezTo>
                    <a:pt x="51" y="13"/>
                    <a:pt x="54" y="10"/>
                    <a:pt x="54" y="7"/>
                  </a:cubicBezTo>
                  <a:cubicBezTo>
                    <a:pt x="54" y="3"/>
                    <a:pt x="51" y="0"/>
                    <a:pt x="48" y="0"/>
                  </a:cubicBezTo>
                  <a:cubicBezTo>
                    <a:pt x="0" y="0"/>
                    <a:pt x="0" y="0"/>
                    <a:pt x="0" y="0"/>
                  </a:cubicBezTo>
                  <a:lnTo>
                    <a:pt x="0" y="13"/>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68" name="Freeform 177">
              <a:extLst>
                <a:ext uri="{FF2B5EF4-FFF2-40B4-BE49-F238E27FC236}">
                  <a16:creationId xmlns:a16="http://schemas.microsoft.com/office/drawing/2014/main" id="{B83FA8E2-545D-E747-BAA6-24A38491005C}"/>
                </a:ext>
              </a:extLst>
            </p:cNvPr>
            <p:cNvSpPr>
              <a:spLocks/>
            </p:cNvSpPr>
            <p:nvPr/>
          </p:nvSpPr>
          <p:spPr bwMode="auto">
            <a:xfrm rot="333619">
              <a:off x="4013960" y="2018319"/>
              <a:ext cx="244727" cy="16004"/>
            </a:xfrm>
            <a:custGeom>
              <a:avLst/>
              <a:gdLst>
                <a:gd name="T0" fmla="*/ 92 w 147"/>
                <a:gd name="T1" fmla="*/ 0 h 9"/>
                <a:gd name="T2" fmla="*/ 2287 w 147"/>
                <a:gd name="T3" fmla="*/ 0 h 9"/>
                <a:gd name="T4" fmla="*/ 791 w 147"/>
                <a:gd name="T5" fmla="*/ 56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3"/>
                  </a:cubicBezTo>
                  <a:cubicBezTo>
                    <a:pt x="27" y="3"/>
                    <a:pt x="4"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69" name="Freeform 178">
              <a:extLst>
                <a:ext uri="{FF2B5EF4-FFF2-40B4-BE49-F238E27FC236}">
                  <a16:creationId xmlns:a16="http://schemas.microsoft.com/office/drawing/2014/main" id="{D9CF190A-E864-AE42-803C-A494D19A383B}"/>
                </a:ext>
              </a:extLst>
            </p:cNvPr>
            <p:cNvSpPr>
              <a:spLocks/>
            </p:cNvSpPr>
            <p:nvPr/>
          </p:nvSpPr>
          <p:spPr bwMode="auto">
            <a:xfrm rot="333619">
              <a:off x="3953048" y="1969608"/>
              <a:ext cx="246727" cy="16004"/>
            </a:xfrm>
            <a:custGeom>
              <a:avLst/>
              <a:gdLst>
                <a:gd name="T0" fmla="*/ 113 w 148"/>
                <a:gd name="T1" fmla="*/ 0 h 9"/>
                <a:gd name="T2" fmla="*/ 2313 w 148"/>
                <a:gd name="T3" fmla="*/ 0 h 9"/>
                <a:gd name="T4" fmla="*/ 813 w 148"/>
                <a:gd name="T5" fmla="*/ 35 h 9"/>
                <a:gd name="T6" fmla="*/ 63 w 148"/>
                <a:gd name="T7" fmla="*/ 136 h 9"/>
                <a:gd name="T8" fmla="*/ 113 w 14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9">
                  <a:moveTo>
                    <a:pt x="7" y="0"/>
                  </a:moveTo>
                  <a:cubicBezTo>
                    <a:pt x="148" y="0"/>
                    <a:pt x="148" y="0"/>
                    <a:pt x="148" y="0"/>
                  </a:cubicBezTo>
                  <a:cubicBezTo>
                    <a:pt x="142" y="0"/>
                    <a:pt x="92" y="1"/>
                    <a:pt x="52" y="2"/>
                  </a:cubicBezTo>
                  <a:cubicBezTo>
                    <a:pt x="27" y="3"/>
                    <a:pt x="4" y="5"/>
                    <a:pt x="4" y="7"/>
                  </a:cubicBezTo>
                  <a:cubicBezTo>
                    <a:pt x="2" y="9"/>
                    <a:pt x="0"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70" name="Freeform 179">
              <a:extLst>
                <a:ext uri="{FF2B5EF4-FFF2-40B4-BE49-F238E27FC236}">
                  <a16:creationId xmlns:a16="http://schemas.microsoft.com/office/drawing/2014/main" id="{1F307BFD-D348-EF4E-B85C-2D21079A2ACE}"/>
                </a:ext>
              </a:extLst>
            </p:cNvPr>
            <p:cNvSpPr>
              <a:spLocks/>
            </p:cNvSpPr>
            <p:nvPr/>
          </p:nvSpPr>
          <p:spPr bwMode="auto">
            <a:xfrm rot="333619">
              <a:off x="4101020" y="2064091"/>
              <a:ext cx="130032" cy="16004"/>
            </a:xfrm>
            <a:custGeom>
              <a:avLst/>
              <a:gdLst>
                <a:gd name="T0" fmla="*/ 95 w 78"/>
                <a:gd name="T1" fmla="*/ 21 h 9"/>
                <a:gd name="T2" fmla="*/ 1208 w 78"/>
                <a:gd name="T3" fmla="*/ 21 h 9"/>
                <a:gd name="T4" fmla="*/ 595 w 78"/>
                <a:gd name="T5" fmla="*/ 35 h 9"/>
                <a:gd name="T6" fmla="*/ 50 w 78"/>
                <a:gd name="T7" fmla="*/ 149 h 9"/>
                <a:gd name="T8" fmla="*/ 95 w 78"/>
                <a:gd name="T9" fmla="*/ 21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1"/>
                  </a:moveTo>
                  <a:cubicBezTo>
                    <a:pt x="77" y="1"/>
                    <a:pt x="77" y="1"/>
                    <a:pt x="77" y="1"/>
                  </a:cubicBezTo>
                  <a:cubicBezTo>
                    <a:pt x="71" y="0"/>
                    <a:pt x="78" y="1"/>
                    <a:pt x="38" y="2"/>
                  </a:cubicBezTo>
                  <a:cubicBezTo>
                    <a:pt x="13" y="3"/>
                    <a:pt x="3" y="5"/>
                    <a:pt x="3" y="8"/>
                  </a:cubicBezTo>
                  <a:cubicBezTo>
                    <a:pt x="2" y="9"/>
                    <a:pt x="0" y="1"/>
                    <a:pt x="6"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71" name="Freeform 180">
              <a:extLst>
                <a:ext uri="{FF2B5EF4-FFF2-40B4-BE49-F238E27FC236}">
                  <a16:creationId xmlns:a16="http://schemas.microsoft.com/office/drawing/2014/main" id="{EBD7B4AD-C1CF-B44A-AD02-370A026856BB}"/>
                </a:ext>
              </a:extLst>
            </p:cNvPr>
            <p:cNvSpPr>
              <a:spLocks/>
            </p:cNvSpPr>
            <p:nvPr/>
          </p:nvSpPr>
          <p:spPr bwMode="auto">
            <a:xfrm rot="333619">
              <a:off x="3986617" y="1922143"/>
              <a:ext cx="113361" cy="6668"/>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0" y="2"/>
                    <a:pt x="9"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72" name="Freeform 181">
              <a:extLst>
                <a:ext uri="{FF2B5EF4-FFF2-40B4-BE49-F238E27FC236}">
                  <a16:creationId xmlns:a16="http://schemas.microsoft.com/office/drawing/2014/main" id="{1CD9679B-6321-3B40-BCF2-6F22193E008F}"/>
                </a:ext>
              </a:extLst>
            </p:cNvPr>
            <p:cNvSpPr>
              <a:spLocks/>
            </p:cNvSpPr>
            <p:nvPr/>
          </p:nvSpPr>
          <p:spPr bwMode="auto">
            <a:xfrm rot="333619">
              <a:off x="4013840" y="2016793"/>
              <a:ext cx="282069" cy="23339"/>
            </a:xfrm>
            <a:custGeom>
              <a:avLst/>
              <a:gdLst>
                <a:gd name="T0" fmla="*/ 1317 w 169"/>
                <a:gd name="T1" fmla="*/ 0 h 13"/>
                <a:gd name="T2" fmla="*/ 95 w 169"/>
                <a:gd name="T3" fmla="*/ 0 h 13"/>
                <a:gd name="T4" fmla="*/ 0 w 169"/>
                <a:gd name="T5" fmla="*/ 116 h 13"/>
                <a:gd name="T6" fmla="*/ 95 w 169"/>
                <a:gd name="T7" fmla="*/ 253 h 13"/>
                <a:gd name="T8" fmla="*/ 2556 w 169"/>
                <a:gd name="T9" fmla="*/ 253 h 13"/>
                <a:gd name="T10" fmla="*/ 2651 w 169"/>
                <a:gd name="T11" fmla="*/ 116 h 13"/>
                <a:gd name="T12" fmla="*/ 2556 w 169"/>
                <a:gd name="T13" fmla="*/ 0 h 13"/>
                <a:gd name="T14" fmla="*/ 1317 w 16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3">
                  <a:moveTo>
                    <a:pt x="84" y="0"/>
                  </a:moveTo>
                  <a:cubicBezTo>
                    <a:pt x="6" y="0"/>
                    <a:pt x="6" y="0"/>
                    <a:pt x="6" y="0"/>
                  </a:cubicBezTo>
                  <a:cubicBezTo>
                    <a:pt x="3" y="0"/>
                    <a:pt x="0" y="3"/>
                    <a:pt x="0" y="6"/>
                  </a:cubicBezTo>
                  <a:cubicBezTo>
                    <a:pt x="0" y="10"/>
                    <a:pt x="3" y="13"/>
                    <a:pt x="6" y="13"/>
                  </a:cubicBezTo>
                  <a:cubicBezTo>
                    <a:pt x="163" y="13"/>
                    <a:pt x="163" y="13"/>
                    <a:pt x="163" y="13"/>
                  </a:cubicBezTo>
                  <a:cubicBezTo>
                    <a:pt x="166" y="13"/>
                    <a:pt x="169" y="10"/>
                    <a:pt x="169" y="6"/>
                  </a:cubicBezTo>
                  <a:cubicBezTo>
                    <a:pt x="169" y="3"/>
                    <a:pt x="166" y="0"/>
                    <a:pt x="163" y="0"/>
                  </a:cubicBezTo>
                  <a:lnTo>
                    <a:pt x="84"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273" name="Freeform 183">
              <a:extLst>
                <a:ext uri="{FF2B5EF4-FFF2-40B4-BE49-F238E27FC236}">
                  <a16:creationId xmlns:a16="http://schemas.microsoft.com/office/drawing/2014/main" id="{C0F1BD8C-A5ED-E845-9B6D-A039DA4BA390}"/>
                </a:ext>
              </a:extLst>
            </p:cNvPr>
            <p:cNvSpPr>
              <a:spLocks/>
            </p:cNvSpPr>
            <p:nvPr/>
          </p:nvSpPr>
          <p:spPr bwMode="auto">
            <a:xfrm rot="333619">
              <a:off x="3947573" y="1917056"/>
              <a:ext cx="168708" cy="23339"/>
            </a:xfrm>
            <a:custGeom>
              <a:avLst/>
              <a:gdLst>
                <a:gd name="T0" fmla="*/ 1493 w 101"/>
                <a:gd name="T1" fmla="*/ 0 h 13"/>
                <a:gd name="T2" fmla="*/ 741 w 101"/>
                <a:gd name="T3" fmla="*/ 0 h 13"/>
                <a:gd name="T4" fmla="*/ 188 w 101"/>
                <a:gd name="T5" fmla="*/ 0 h 13"/>
                <a:gd name="T6" fmla="*/ 0 w 101"/>
                <a:gd name="T7" fmla="*/ 253 h 13"/>
                <a:gd name="T8" fmla="*/ 1493 w 101"/>
                <a:gd name="T9" fmla="*/ 253 h 13"/>
                <a:gd name="T10" fmla="*/ 1588 w 101"/>
                <a:gd name="T11" fmla="*/ 137 h 13"/>
                <a:gd name="T12" fmla="*/ 1493 w 101"/>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13">
                  <a:moveTo>
                    <a:pt x="95" y="0"/>
                  </a:moveTo>
                  <a:cubicBezTo>
                    <a:pt x="47" y="0"/>
                    <a:pt x="47" y="0"/>
                    <a:pt x="47" y="0"/>
                  </a:cubicBezTo>
                  <a:cubicBezTo>
                    <a:pt x="12" y="0"/>
                    <a:pt x="12" y="0"/>
                    <a:pt x="12" y="0"/>
                  </a:cubicBezTo>
                  <a:cubicBezTo>
                    <a:pt x="7" y="4"/>
                    <a:pt x="3" y="9"/>
                    <a:pt x="0" y="13"/>
                  </a:cubicBezTo>
                  <a:cubicBezTo>
                    <a:pt x="95" y="13"/>
                    <a:pt x="95" y="13"/>
                    <a:pt x="95" y="13"/>
                  </a:cubicBezTo>
                  <a:cubicBezTo>
                    <a:pt x="98" y="13"/>
                    <a:pt x="101" y="10"/>
                    <a:pt x="101" y="7"/>
                  </a:cubicBezTo>
                  <a:cubicBezTo>
                    <a:pt x="101" y="3"/>
                    <a:pt x="98"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274" name="Freeform 184">
              <a:extLst>
                <a:ext uri="{FF2B5EF4-FFF2-40B4-BE49-F238E27FC236}">
                  <a16:creationId xmlns:a16="http://schemas.microsoft.com/office/drawing/2014/main" id="{3A36C4B1-7785-2342-AB0F-616734D1C77E}"/>
                </a:ext>
              </a:extLst>
            </p:cNvPr>
            <p:cNvSpPr>
              <a:spLocks/>
            </p:cNvSpPr>
            <p:nvPr/>
          </p:nvSpPr>
          <p:spPr bwMode="auto">
            <a:xfrm rot="333619">
              <a:off x="4003585" y="1877375"/>
              <a:ext cx="40010" cy="19338"/>
            </a:xfrm>
            <a:custGeom>
              <a:avLst/>
              <a:gdLst>
                <a:gd name="T0" fmla="*/ 0 w 24"/>
                <a:gd name="T1" fmla="*/ 200 h 11"/>
                <a:gd name="T2" fmla="*/ 270 w 24"/>
                <a:gd name="T3" fmla="*/ 200 h 11"/>
                <a:gd name="T4" fmla="*/ 375 w 24"/>
                <a:gd name="T5" fmla="*/ 90 h 11"/>
                <a:gd name="T6" fmla="*/ 345 w 24"/>
                <a:gd name="T7" fmla="*/ 0 h 11"/>
                <a:gd name="T8" fmla="*/ 0 w 24"/>
                <a:gd name="T9" fmla="*/ 20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1">
                  <a:moveTo>
                    <a:pt x="0" y="11"/>
                  </a:moveTo>
                  <a:cubicBezTo>
                    <a:pt x="17" y="11"/>
                    <a:pt x="17" y="11"/>
                    <a:pt x="17" y="11"/>
                  </a:cubicBezTo>
                  <a:cubicBezTo>
                    <a:pt x="21" y="11"/>
                    <a:pt x="24" y="8"/>
                    <a:pt x="24" y="5"/>
                  </a:cubicBezTo>
                  <a:cubicBezTo>
                    <a:pt x="24" y="3"/>
                    <a:pt x="23" y="1"/>
                    <a:pt x="22" y="0"/>
                  </a:cubicBezTo>
                  <a:cubicBezTo>
                    <a:pt x="14" y="4"/>
                    <a:pt x="7" y="7"/>
                    <a:pt x="0" y="11"/>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275" name="Freeform 185">
              <a:extLst>
                <a:ext uri="{FF2B5EF4-FFF2-40B4-BE49-F238E27FC236}">
                  <a16:creationId xmlns:a16="http://schemas.microsoft.com/office/drawing/2014/main" id="{DAEE58E4-18E2-8841-9290-A45C0FB7E338}"/>
                </a:ext>
              </a:extLst>
            </p:cNvPr>
            <p:cNvSpPr>
              <a:spLocks/>
            </p:cNvSpPr>
            <p:nvPr/>
          </p:nvSpPr>
          <p:spPr bwMode="auto">
            <a:xfrm rot="333619">
              <a:off x="4099521" y="2063494"/>
              <a:ext cx="148036" cy="21339"/>
            </a:xfrm>
            <a:custGeom>
              <a:avLst/>
              <a:gdLst>
                <a:gd name="T0" fmla="*/ 92 w 89"/>
                <a:gd name="T1" fmla="*/ 227 h 12"/>
                <a:gd name="T2" fmla="*/ 758 w 89"/>
                <a:gd name="T3" fmla="*/ 227 h 12"/>
                <a:gd name="T4" fmla="*/ 1382 w 89"/>
                <a:gd name="T5" fmla="*/ 0 h 12"/>
                <a:gd name="T6" fmla="*/ 915 w 89"/>
                <a:gd name="T7" fmla="*/ 0 h 12"/>
                <a:gd name="T8" fmla="*/ 92 w 89"/>
                <a:gd name="T9" fmla="*/ 0 h 12"/>
                <a:gd name="T10" fmla="*/ 0 w 89"/>
                <a:gd name="T11" fmla="*/ 115 h 12"/>
                <a:gd name="T12" fmla="*/ 92 w 89"/>
                <a:gd name="T13" fmla="*/ 22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2">
                  <a:moveTo>
                    <a:pt x="6" y="12"/>
                  </a:moveTo>
                  <a:cubicBezTo>
                    <a:pt x="49" y="12"/>
                    <a:pt x="49" y="12"/>
                    <a:pt x="49" y="12"/>
                  </a:cubicBezTo>
                  <a:cubicBezTo>
                    <a:pt x="64" y="8"/>
                    <a:pt x="77" y="4"/>
                    <a:pt x="89" y="0"/>
                  </a:cubicBezTo>
                  <a:cubicBezTo>
                    <a:pt x="59" y="0"/>
                    <a:pt x="59" y="0"/>
                    <a:pt x="59" y="0"/>
                  </a:cubicBezTo>
                  <a:cubicBezTo>
                    <a:pt x="6" y="0"/>
                    <a:pt x="6" y="0"/>
                    <a:pt x="6" y="0"/>
                  </a:cubicBezTo>
                  <a:cubicBezTo>
                    <a:pt x="3" y="0"/>
                    <a:pt x="0" y="3"/>
                    <a:pt x="0" y="6"/>
                  </a:cubicBezTo>
                  <a:cubicBezTo>
                    <a:pt x="0" y="9"/>
                    <a:pt x="3" y="12"/>
                    <a:pt x="6" y="12"/>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276" name="Freeform 205">
              <a:extLst>
                <a:ext uri="{FF2B5EF4-FFF2-40B4-BE49-F238E27FC236}">
                  <a16:creationId xmlns:a16="http://schemas.microsoft.com/office/drawing/2014/main" id="{D09FE617-FFE1-3047-8538-9A02597F968C}"/>
                </a:ext>
              </a:extLst>
            </p:cNvPr>
            <p:cNvSpPr>
              <a:spLocks/>
            </p:cNvSpPr>
            <p:nvPr/>
          </p:nvSpPr>
          <p:spPr bwMode="auto">
            <a:xfrm rot="333619">
              <a:off x="3920356" y="2012804"/>
              <a:ext cx="375426" cy="263399"/>
            </a:xfrm>
            <a:custGeom>
              <a:avLst/>
              <a:gdLst>
                <a:gd name="T0" fmla="*/ 0 w 225"/>
                <a:gd name="T1" fmla="*/ 2813 h 148"/>
                <a:gd name="T2" fmla="*/ 1897 w 225"/>
                <a:gd name="T3" fmla="*/ 1481 h 148"/>
                <a:gd name="T4" fmla="*/ 3526 w 225"/>
                <a:gd name="T5" fmla="*/ 593 h 148"/>
                <a:gd name="T6" fmla="*/ 3526 w 225"/>
                <a:gd name="T7" fmla="*/ 0 h 148"/>
                <a:gd name="T8" fmla="*/ 1897 w 225"/>
                <a:gd name="T9" fmla="*/ 891 h 148"/>
                <a:gd name="T10" fmla="*/ 0 w 225"/>
                <a:gd name="T11" fmla="*/ 2223 h 148"/>
                <a:gd name="T12" fmla="*/ 0 w 225"/>
                <a:gd name="T13" fmla="*/ 2813 h 1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8">
                  <a:moveTo>
                    <a:pt x="0" y="148"/>
                  </a:moveTo>
                  <a:cubicBezTo>
                    <a:pt x="0" y="120"/>
                    <a:pt x="67" y="97"/>
                    <a:pt x="121" y="78"/>
                  </a:cubicBezTo>
                  <a:cubicBezTo>
                    <a:pt x="176" y="59"/>
                    <a:pt x="225" y="51"/>
                    <a:pt x="225" y="31"/>
                  </a:cubicBezTo>
                  <a:cubicBezTo>
                    <a:pt x="225" y="0"/>
                    <a:pt x="225" y="0"/>
                    <a:pt x="225" y="0"/>
                  </a:cubicBezTo>
                  <a:cubicBezTo>
                    <a:pt x="225" y="21"/>
                    <a:pt x="176" y="28"/>
                    <a:pt x="121" y="47"/>
                  </a:cubicBezTo>
                  <a:cubicBezTo>
                    <a:pt x="67" y="66"/>
                    <a:pt x="0" y="89"/>
                    <a:pt x="0" y="117"/>
                  </a:cubicBezTo>
                  <a:lnTo>
                    <a:pt x="0" y="148"/>
                  </a:lnTo>
                  <a:close/>
                </a:path>
              </a:pathLst>
            </a:custGeom>
            <a:solidFill>
              <a:srgbClr val="84CB7E"/>
            </a:solidFill>
            <a:ln w="7938" cap="rnd">
              <a:solidFill>
                <a:srgbClr val="333333"/>
              </a:solidFill>
              <a:prstDash val="solid"/>
              <a:round/>
              <a:headEnd/>
              <a:tailEnd/>
            </a:ln>
          </p:spPr>
          <p:txBody>
            <a:bodyPr/>
            <a:lstStyle/>
            <a:p>
              <a:endParaRPr lang="en-US" sz="1350"/>
            </a:p>
          </p:txBody>
        </p:sp>
        <p:sp>
          <p:nvSpPr>
            <p:cNvPr id="1277" name="Freeform 208">
              <a:extLst>
                <a:ext uri="{FF2B5EF4-FFF2-40B4-BE49-F238E27FC236}">
                  <a16:creationId xmlns:a16="http://schemas.microsoft.com/office/drawing/2014/main" id="{F1759B59-9B24-D245-91C1-69C7224132D6}"/>
                </a:ext>
              </a:extLst>
            </p:cNvPr>
            <p:cNvSpPr>
              <a:spLocks/>
            </p:cNvSpPr>
            <p:nvPr/>
          </p:nvSpPr>
          <p:spPr bwMode="auto">
            <a:xfrm rot="333619">
              <a:off x="3909082" y="2105908"/>
              <a:ext cx="375426" cy="264733"/>
            </a:xfrm>
            <a:custGeom>
              <a:avLst/>
              <a:gdLst>
                <a:gd name="T0" fmla="*/ 0 w 225"/>
                <a:gd name="T1" fmla="*/ 2819 h 149"/>
                <a:gd name="T2" fmla="*/ 1897 w 225"/>
                <a:gd name="T3" fmla="*/ 1492 h 149"/>
                <a:gd name="T4" fmla="*/ 3526 w 225"/>
                <a:gd name="T5" fmla="*/ 589 h 149"/>
                <a:gd name="T6" fmla="*/ 3526 w 225"/>
                <a:gd name="T7" fmla="*/ 0 h 149"/>
                <a:gd name="T8" fmla="*/ 1897 w 225"/>
                <a:gd name="T9" fmla="*/ 909 h 149"/>
                <a:gd name="T10" fmla="*/ 0 w 225"/>
                <a:gd name="T11" fmla="*/ 2230 h 149"/>
                <a:gd name="T12" fmla="*/ 0 w 225"/>
                <a:gd name="T13" fmla="*/ 281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8"/>
                    <a:pt x="121" y="79"/>
                  </a:cubicBezTo>
                  <a:cubicBezTo>
                    <a:pt x="176" y="59"/>
                    <a:pt x="225" y="52"/>
                    <a:pt x="225" y="31"/>
                  </a:cubicBezTo>
                  <a:cubicBezTo>
                    <a:pt x="225" y="0"/>
                    <a:pt x="225" y="0"/>
                    <a:pt x="225" y="0"/>
                  </a:cubicBezTo>
                  <a:cubicBezTo>
                    <a:pt x="225" y="21"/>
                    <a:pt x="176" y="28"/>
                    <a:pt x="121" y="48"/>
                  </a:cubicBezTo>
                  <a:cubicBezTo>
                    <a:pt x="67" y="67"/>
                    <a:pt x="0" y="90"/>
                    <a:pt x="0" y="118"/>
                  </a:cubicBezTo>
                  <a:lnTo>
                    <a:pt x="0" y="149"/>
                  </a:lnTo>
                  <a:close/>
                </a:path>
              </a:pathLst>
            </a:custGeom>
            <a:solidFill>
              <a:srgbClr val="84CB7E"/>
            </a:solidFill>
            <a:ln w="7938" cap="rnd">
              <a:solidFill>
                <a:srgbClr val="333333"/>
              </a:solidFill>
              <a:prstDash val="solid"/>
              <a:round/>
              <a:headEnd/>
              <a:tailEnd/>
            </a:ln>
          </p:spPr>
          <p:txBody>
            <a:bodyPr/>
            <a:lstStyle/>
            <a:p>
              <a:endParaRPr lang="en-US" sz="1350"/>
            </a:p>
          </p:txBody>
        </p:sp>
        <p:sp>
          <p:nvSpPr>
            <p:cNvPr id="1278" name="Freeform 209">
              <a:extLst>
                <a:ext uri="{FF2B5EF4-FFF2-40B4-BE49-F238E27FC236}">
                  <a16:creationId xmlns:a16="http://schemas.microsoft.com/office/drawing/2014/main" id="{2E7CF5EF-18FE-3243-8C92-3C5857DAEB03}"/>
                </a:ext>
              </a:extLst>
            </p:cNvPr>
            <p:cNvSpPr>
              <a:spLocks/>
            </p:cNvSpPr>
            <p:nvPr/>
          </p:nvSpPr>
          <p:spPr bwMode="auto">
            <a:xfrm rot="333619">
              <a:off x="3961288" y="1591352"/>
              <a:ext cx="375426" cy="265400"/>
            </a:xfrm>
            <a:custGeom>
              <a:avLst/>
              <a:gdLst>
                <a:gd name="T0" fmla="*/ 0 w 225"/>
                <a:gd name="T1" fmla="*/ 2839 h 149"/>
                <a:gd name="T2" fmla="*/ 1897 w 225"/>
                <a:gd name="T3" fmla="*/ 1507 h 149"/>
                <a:gd name="T4" fmla="*/ 3526 w 225"/>
                <a:gd name="T5" fmla="*/ 593 h 149"/>
                <a:gd name="T6" fmla="*/ 3526 w 225"/>
                <a:gd name="T7" fmla="*/ 0 h 149"/>
                <a:gd name="T8" fmla="*/ 1897 w 225"/>
                <a:gd name="T9" fmla="*/ 914 h 149"/>
                <a:gd name="T10" fmla="*/ 0 w 225"/>
                <a:gd name="T11" fmla="*/ 2246 h 149"/>
                <a:gd name="T12" fmla="*/ 0 w 225"/>
                <a:gd name="T13" fmla="*/ 283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8"/>
                    <a:pt x="121" y="79"/>
                  </a:cubicBezTo>
                  <a:cubicBezTo>
                    <a:pt x="176" y="59"/>
                    <a:pt x="225" y="52"/>
                    <a:pt x="225" y="31"/>
                  </a:cubicBezTo>
                  <a:cubicBezTo>
                    <a:pt x="225" y="0"/>
                    <a:pt x="225" y="0"/>
                    <a:pt x="225" y="0"/>
                  </a:cubicBezTo>
                  <a:cubicBezTo>
                    <a:pt x="225" y="21"/>
                    <a:pt x="176" y="28"/>
                    <a:pt x="121" y="48"/>
                  </a:cubicBezTo>
                  <a:cubicBezTo>
                    <a:pt x="67" y="67"/>
                    <a:pt x="0" y="90"/>
                    <a:pt x="0" y="118"/>
                  </a:cubicBezTo>
                  <a:lnTo>
                    <a:pt x="0" y="149"/>
                  </a:lnTo>
                  <a:close/>
                </a:path>
              </a:pathLst>
            </a:custGeom>
            <a:solidFill>
              <a:srgbClr val="84CB7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79" name="Freeform 210">
              <a:extLst>
                <a:ext uri="{FF2B5EF4-FFF2-40B4-BE49-F238E27FC236}">
                  <a16:creationId xmlns:a16="http://schemas.microsoft.com/office/drawing/2014/main" id="{7C4831C0-FF7F-014B-A51D-C86F31D11011}"/>
                </a:ext>
              </a:extLst>
            </p:cNvPr>
            <p:cNvSpPr>
              <a:spLocks/>
            </p:cNvSpPr>
            <p:nvPr/>
          </p:nvSpPr>
          <p:spPr bwMode="auto">
            <a:xfrm rot="333619">
              <a:off x="3949560" y="1712147"/>
              <a:ext cx="375426" cy="264733"/>
            </a:xfrm>
            <a:custGeom>
              <a:avLst/>
              <a:gdLst>
                <a:gd name="T0" fmla="*/ 0 w 225"/>
                <a:gd name="T1" fmla="*/ 2819 h 149"/>
                <a:gd name="T2" fmla="*/ 1897 w 225"/>
                <a:gd name="T3" fmla="*/ 1492 h 149"/>
                <a:gd name="T4" fmla="*/ 3526 w 225"/>
                <a:gd name="T5" fmla="*/ 589 h 149"/>
                <a:gd name="T6" fmla="*/ 3526 w 225"/>
                <a:gd name="T7" fmla="*/ 0 h 149"/>
                <a:gd name="T8" fmla="*/ 1897 w 225"/>
                <a:gd name="T9" fmla="*/ 909 h 149"/>
                <a:gd name="T10" fmla="*/ 0 w 225"/>
                <a:gd name="T11" fmla="*/ 2230 h 149"/>
                <a:gd name="T12" fmla="*/ 0 w 225"/>
                <a:gd name="T13" fmla="*/ 281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8"/>
                    <a:pt x="121" y="79"/>
                  </a:cubicBezTo>
                  <a:cubicBezTo>
                    <a:pt x="176" y="59"/>
                    <a:pt x="225" y="52"/>
                    <a:pt x="225" y="31"/>
                  </a:cubicBezTo>
                  <a:cubicBezTo>
                    <a:pt x="225" y="0"/>
                    <a:pt x="225" y="0"/>
                    <a:pt x="225" y="0"/>
                  </a:cubicBezTo>
                  <a:cubicBezTo>
                    <a:pt x="225" y="21"/>
                    <a:pt x="176" y="28"/>
                    <a:pt x="121" y="48"/>
                  </a:cubicBezTo>
                  <a:cubicBezTo>
                    <a:pt x="67" y="67"/>
                    <a:pt x="0" y="90"/>
                    <a:pt x="0" y="118"/>
                  </a:cubicBezTo>
                  <a:lnTo>
                    <a:pt x="0" y="149"/>
                  </a:lnTo>
                  <a:close/>
                </a:path>
              </a:pathLst>
            </a:custGeom>
            <a:solidFill>
              <a:srgbClr val="84CB7E"/>
            </a:solidFill>
            <a:ln w="7938" cap="rnd">
              <a:solidFill>
                <a:srgbClr val="333333"/>
              </a:solidFill>
              <a:prstDash val="solid"/>
              <a:round/>
              <a:headEnd/>
              <a:tailEnd/>
            </a:ln>
          </p:spPr>
          <p:txBody>
            <a:bodyPr/>
            <a:lstStyle/>
            <a:p>
              <a:endParaRPr lang="en-US" sz="1350"/>
            </a:p>
          </p:txBody>
        </p:sp>
        <p:sp>
          <p:nvSpPr>
            <p:cNvPr id="1282" name="Freeform 221">
              <a:extLst>
                <a:ext uri="{FF2B5EF4-FFF2-40B4-BE49-F238E27FC236}">
                  <a16:creationId xmlns:a16="http://schemas.microsoft.com/office/drawing/2014/main" id="{37C68966-76A7-DD47-AD6B-B43AF106BBF5}"/>
                </a:ext>
              </a:extLst>
            </p:cNvPr>
            <p:cNvSpPr>
              <a:spLocks/>
            </p:cNvSpPr>
            <p:nvPr/>
          </p:nvSpPr>
          <p:spPr bwMode="auto">
            <a:xfrm rot="333619">
              <a:off x="3934519" y="2041680"/>
              <a:ext cx="353420" cy="161374"/>
            </a:xfrm>
            <a:custGeom>
              <a:avLst/>
              <a:gdLst>
                <a:gd name="T0" fmla="*/ 3313 w 212"/>
                <a:gd name="T1" fmla="*/ 0 h 91"/>
                <a:gd name="T2" fmla="*/ 1783 w 212"/>
                <a:gd name="T3" fmla="*/ 750 h 91"/>
                <a:gd name="T4" fmla="*/ 0 w 212"/>
                <a:gd name="T5" fmla="*/ 1713 h 91"/>
                <a:gd name="T6" fmla="*/ 1783 w 212"/>
                <a:gd name="T7" fmla="*/ 678 h 91"/>
                <a:gd name="T8" fmla="*/ 3313 w 212"/>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1">
                  <a:moveTo>
                    <a:pt x="212" y="0"/>
                  </a:moveTo>
                  <a:cubicBezTo>
                    <a:pt x="197" y="13"/>
                    <a:pt x="157" y="24"/>
                    <a:pt x="114" y="40"/>
                  </a:cubicBezTo>
                  <a:cubicBezTo>
                    <a:pt x="70" y="55"/>
                    <a:pt x="18" y="70"/>
                    <a:pt x="0" y="91"/>
                  </a:cubicBezTo>
                  <a:cubicBezTo>
                    <a:pt x="18" y="70"/>
                    <a:pt x="70" y="51"/>
                    <a:pt x="114" y="36"/>
                  </a:cubicBezTo>
                  <a:cubicBezTo>
                    <a:pt x="157" y="21"/>
                    <a:pt x="197" y="13"/>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83" name="Freeform 223">
              <a:extLst>
                <a:ext uri="{FF2B5EF4-FFF2-40B4-BE49-F238E27FC236}">
                  <a16:creationId xmlns:a16="http://schemas.microsoft.com/office/drawing/2014/main" id="{9CBE9301-543B-974D-9F2F-BDDBF87A783C}"/>
                </a:ext>
              </a:extLst>
            </p:cNvPr>
            <p:cNvSpPr>
              <a:spLocks/>
            </p:cNvSpPr>
            <p:nvPr/>
          </p:nvSpPr>
          <p:spPr bwMode="auto">
            <a:xfrm rot="333619">
              <a:off x="3975353" y="1622224"/>
              <a:ext cx="353420" cy="161374"/>
            </a:xfrm>
            <a:custGeom>
              <a:avLst/>
              <a:gdLst>
                <a:gd name="T0" fmla="*/ 3313 w 212"/>
                <a:gd name="T1" fmla="*/ 0 h 91"/>
                <a:gd name="T2" fmla="*/ 1783 w 212"/>
                <a:gd name="T3" fmla="*/ 737 h 91"/>
                <a:gd name="T4" fmla="*/ 0 w 212"/>
                <a:gd name="T5" fmla="*/ 1713 h 91"/>
                <a:gd name="T6" fmla="*/ 1783 w 212"/>
                <a:gd name="T7" fmla="*/ 678 h 91"/>
                <a:gd name="T8" fmla="*/ 3313 w 212"/>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1">
                  <a:moveTo>
                    <a:pt x="212" y="0"/>
                  </a:moveTo>
                  <a:cubicBezTo>
                    <a:pt x="197" y="13"/>
                    <a:pt x="157" y="24"/>
                    <a:pt x="114" y="39"/>
                  </a:cubicBezTo>
                  <a:cubicBezTo>
                    <a:pt x="70" y="55"/>
                    <a:pt x="18" y="69"/>
                    <a:pt x="0" y="91"/>
                  </a:cubicBezTo>
                  <a:cubicBezTo>
                    <a:pt x="18" y="69"/>
                    <a:pt x="70" y="51"/>
                    <a:pt x="114" y="36"/>
                  </a:cubicBezTo>
                  <a:cubicBezTo>
                    <a:pt x="157" y="20"/>
                    <a:pt x="197" y="13"/>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84" name="Freeform 224">
              <a:extLst>
                <a:ext uri="{FF2B5EF4-FFF2-40B4-BE49-F238E27FC236}">
                  <a16:creationId xmlns:a16="http://schemas.microsoft.com/office/drawing/2014/main" id="{716B4044-39BE-544B-BB8A-749A5444D5E9}"/>
                </a:ext>
              </a:extLst>
            </p:cNvPr>
            <p:cNvSpPr>
              <a:spLocks/>
            </p:cNvSpPr>
            <p:nvPr/>
          </p:nvSpPr>
          <p:spPr bwMode="auto">
            <a:xfrm rot="333619">
              <a:off x="3963723" y="1742356"/>
              <a:ext cx="353420" cy="160040"/>
            </a:xfrm>
            <a:custGeom>
              <a:avLst/>
              <a:gdLst>
                <a:gd name="T0" fmla="*/ 3313 w 212"/>
                <a:gd name="T1" fmla="*/ 0 h 90"/>
                <a:gd name="T2" fmla="*/ 1783 w 212"/>
                <a:gd name="T3" fmla="*/ 739 h 90"/>
                <a:gd name="T4" fmla="*/ 0 w 212"/>
                <a:gd name="T5" fmla="*/ 1707 h 90"/>
                <a:gd name="T6" fmla="*/ 1783 w 212"/>
                <a:gd name="T7" fmla="*/ 661 h 90"/>
                <a:gd name="T8" fmla="*/ 3313 w 212"/>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0">
                  <a:moveTo>
                    <a:pt x="212" y="0"/>
                  </a:moveTo>
                  <a:cubicBezTo>
                    <a:pt x="197" y="12"/>
                    <a:pt x="157" y="23"/>
                    <a:pt x="114" y="39"/>
                  </a:cubicBezTo>
                  <a:cubicBezTo>
                    <a:pt x="70" y="54"/>
                    <a:pt x="18" y="69"/>
                    <a:pt x="0" y="90"/>
                  </a:cubicBezTo>
                  <a:cubicBezTo>
                    <a:pt x="18" y="69"/>
                    <a:pt x="70" y="50"/>
                    <a:pt x="114" y="35"/>
                  </a:cubicBezTo>
                  <a:cubicBezTo>
                    <a:pt x="157" y="20"/>
                    <a:pt x="197" y="12"/>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85" name="Freeform 225">
              <a:extLst>
                <a:ext uri="{FF2B5EF4-FFF2-40B4-BE49-F238E27FC236}">
                  <a16:creationId xmlns:a16="http://schemas.microsoft.com/office/drawing/2014/main" id="{63A0A809-70B4-D641-967C-77F886B11DCE}"/>
                </a:ext>
              </a:extLst>
            </p:cNvPr>
            <p:cNvSpPr>
              <a:spLocks noEditPoints="1"/>
            </p:cNvSpPr>
            <p:nvPr/>
          </p:nvSpPr>
          <p:spPr bwMode="auto">
            <a:xfrm rot="333619">
              <a:off x="3959957" y="1591288"/>
              <a:ext cx="376759" cy="265400"/>
            </a:xfrm>
            <a:custGeom>
              <a:avLst/>
              <a:gdLst>
                <a:gd name="T0" fmla="*/ 3533 w 226"/>
                <a:gd name="T1" fmla="*/ 0 h 149"/>
                <a:gd name="T2" fmla="*/ 2563 w 226"/>
                <a:gd name="T3" fmla="*/ 628 h 149"/>
                <a:gd name="T4" fmla="*/ 1895 w 226"/>
                <a:gd name="T5" fmla="*/ 900 h 149"/>
                <a:gd name="T6" fmla="*/ 1875 w 226"/>
                <a:gd name="T7" fmla="*/ 900 h 149"/>
                <a:gd name="T8" fmla="*/ 0 w 226"/>
                <a:gd name="T9" fmla="*/ 2246 h 149"/>
                <a:gd name="T10" fmla="*/ 0 w 226"/>
                <a:gd name="T11" fmla="*/ 2839 h 149"/>
                <a:gd name="T12" fmla="*/ 33 w 226"/>
                <a:gd name="T13" fmla="*/ 2839 h 149"/>
                <a:gd name="T14" fmla="*/ 1895 w 226"/>
                <a:gd name="T15" fmla="*/ 1528 h 149"/>
                <a:gd name="T16" fmla="*/ 1908 w 226"/>
                <a:gd name="T17" fmla="*/ 1528 h 149"/>
                <a:gd name="T18" fmla="*/ 2563 w 226"/>
                <a:gd name="T19" fmla="*/ 1255 h 149"/>
                <a:gd name="T20" fmla="*/ 3533 w 226"/>
                <a:gd name="T21" fmla="*/ 593 h 149"/>
                <a:gd name="T22" fmla="*/ 3533 w 226"/>
                <a:gd name="T23" fmla="*/ 0 h 149"/>
                <a:gd name="T24" fmla="*/ 33 w 226"/>
                <a:gd name="T25" fmla="*/ 2246 h 149"/>
                <a:gd name="T26" fmla="*/ 1895 w 226"/>
                <a:gd name="T27" fmla="*/ 935 h 149"/>
                <a:gd name="T28" fmla="*/ 1908 w 226"/>
                <a:gd name="T29" fmla="*/ 935 h 149"/>
                <a:gd name="T30" fmla="*/ 2563 w 226"/>
                <a:gd name="T31" fmla="*/ 662 h 149"/>
                <a:gd name="T32" fmla="*/ 3500 w 226"/>
                <a:gd name="T33" fmla="*/ 150 h 149"/>
                <a:gd name="T34" fmla="*/ 3533 w 226"/>
                <a:gd name="T35" fmla="*/ 77 h 149"/>
                <a:gd name="T36" fmla="*/ 3520 w 226"/>
                <a:gd name="T37" fmla="*/ 593 h 149"/>
                <a:gd name="T38" fmla="*/ 2563 w 226"/>
                <a:gd name="T39" fmla="*/ 1221 h 149"/>
                <a:gd name="T40" fmla="*/ 1895 w 226"/>
                <a:gd name="T41" fmla="*/ 1485 h 149"/>
                <a:gd name="T42" fmla="*/ 1875 w 226"/>
                <a:gd name="T43" fmla="*/ 1485 h 149"/>
                <a:gd name="T44" fmla="*/ 33 w 226"/>
                <a:gd name="T45" fmla="*/ 2690 h 149"/>
                <a:gd name="T46" fmla="*/ 33 w 226"/>
                <a:gd name="T47" fmla="*/ 2246 h 1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6" h="149">
                  <a:moveTo>
                    <a:pt x="226" y="0"/>
                  </a:moveTo>
                  <a:cubicBezTo>
                    <a:pt x="226" y="15"/>
                    <a:pt x="199" y="23"/>
                    <a:pt x="164" y="33"/>
                  </a:cubicBezTo>
                  <a:cubicBezTo>
                    <a:pt x="151" y="37"/>
                    <a:pt x="136" y="42"/>
                    <a:pt x="121" y="47"/>
                  </a:cubicBezTo>
                  <a:cubicBezTo>
                    <a:pt x="120" y="47"/>
                    <a:pt x="120" y="47"/>
                    <a:pt x="120" y="47"/>
                  </a:cubicBezTo>
                  <a:cubicBezTo>
                    <a:pt x="66" y="66"/>
                    <a:pt x="0" y="90"/>
                    <a:pt x="0" y="118"/>
                  </a:cubicBezTo>
                  <a:cubicBezTo>
                    <a:pt x="0" y="149"/>
                    <a:pt x="0" y="149"/>
                    <a:pt x="0" y="149"/>
                  </a:cubicBezTo>
                  <a:cubicBezTo>
                    <a:pt x="2" y="149"/>
                    <a:pt x="2" y="149"/>
                    <a:pt x="2" y="149"/>
                  </a:cubicBezTo>
                  <a:cubicBezTo>
                    <a:pt x="2" y="122"/>
                    <a:pt x="68" y="99"/>
                    <a:pt x="121" y="80"/>
                  </a:cubicBezTo>
                  <a:cubicBezTo>
                    <a:pt x="122" y="80"/>
                    <a:pt x="122" y="80"/>
                    <a:pt x="122" y="80"/>
                  </a:cubicBezTo>
                  <a:cubicBezTo>
                    <a:pt x="137" y="75"/>
                    <a:pt x="151" y="70"/>
                    <a:pt x="164" y="66"/>
                  </a:cubicBezTo>
                  <a:cubicBezTo>
                    <a:pt x="201" y="55"/>
                    <a:pt x="226" y="47"/>
                    <a:pt x="226" y="31"/>
                  </a:cubicBezTo>
                  <a:cubicBezTo>
                    <a:pt x="226" y="0"/>
                    <a:pt x="226" y="0"/>
                    <a:pt x="226" y="0"/>
                  </a:cubicBezTo>
                  <a:close/>
                  <a:moveTo>
                    <a:pt x="2" y="118"/>
                  </a:moveTo>
                  <a:cubicBezTo>
                    <a:pt x="2" y="91"/>
                    <a:pt x="68" y="68"/>
                    <a:pt x="121" y="49"/>
                  </a:cubicBezTo>
                  <a:cubicBezTo>
                    <a:pt x="122" y="49"/>
                    <a:pt x="122" y="49"/>
                    <a:pt x="122" y="49"/>
                  </a:cubicBezTo>
                  <a:cubicBezTo>
                    <a:pt x="137" y="44"/>
                    <a:pt x="151" y="39"/>
                    <a:pt x="164" y="35"/>
                  </a:cubicBezTo>
                  <a:cubicBezTo>
                    <a:pt x="193" y="27"/>
                    <a:pt x="216" y="19"/>
                    <a:pt x="224" y="8"/>
                  </a:cubicBezTo>
                  <a:cubicBezTo>
                    <a:pt x="225" y="7"/>
                    <a:pt x="226" y="5"/>
                    <a:pt x="226" y="4"/>
                  </a:cubicBezTo>
                  <a:cubicBezTo>
                    <a:pt x="226" y="12"/>
                    <a:pt x="225" y="31"/>
                    <a:pt x="225" y="31"/>
                  </a:cubicBezTo>
                  <a:cubicBezTo>
                    <a:pt x="225" y="46"/>
                    <a:pt x="199" y="54"/>
                    <a:pt x="164" y="64"/>
                  </a:cubicBezTo>
                  <a:cubicBezTo>
                    <a:pt x="151" y="68"/>
                    <a:pt x="136" y="73"/>
                    <a:pt x="121" y="78"/>
                  </a:cubicBezTo>
                  <a:cubicBezTo>
                    <a:pt x="120" y="78"/>
                    <a:pt x="120" y="78"/>
                    <a:pt x="120" y="78"/>
                  </a:cubicBezTo>
                  <a:cubicBezTo>
                    <a:pt x="72" y="95"/>
                    <a:pt x="13" y="116"/>
                    <a:pt x="2" y="141"/>
                  </a:cubicBezTo>
                  <a:cubicBezTo>
                    <a:pt x="2" y="132"/>
                    <a:pt x="2" y="118"/>
                    <a:pt x="2" y="118"/>
                  </a:cubicBezTo>
                  <a:close/>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86" name="Freeform 226">
              <a:extLst>
                <a:ext uri="{FF2B5EF4-FFF2-40B4-BE49-F238E27FC236}">
                  <a16:creationId xmlns:a16="http://schemas.microsoft.com/office/drawing/2014/main" id="{F0234372-42E3-A143-B0A5-F3E8C1A5CBD0}"/>
                </a:ext>
              </a:extLst>
            </p:cNvPr>
            <p:cNvSpPr>
              <a:spLocks/>
            </p:cNvSpPr>
            <p:nvPr/>
          </p:nvSpPr>
          <p:spPr bwMode="auto">
            <a:xfrm rot="333619">
              <a:off x="4170120" y="1951697"/>
              <a:ext cx="130699" cy="60015"/>
            </a:xfrm>
            <a:custGeom>
              <a:avLst/>
              <a:gdLst>
                <a:gd name="T0" fmla="*/ 0 w 78"/>
                <a:gd name="T1" fmla="*/ 0 h 34"/>
                <a:gd name="T2" fmla="*/ 1239 w 78"/>
                <a:gd name="T3" fmla="*/ 630 h 34"/>
                <a:gd name="T4" fmla="*/ 731 w 78"/>
                <a:gd name="T5" fmla="*/ 336 h 34"/>
                <a:gd name="T6" fmla="*/ 0 w 78"/>
                <a:gd name="T7" fmla="*/ 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34">
                  <a:moveTo>
                    <a:pt x="0" y="0"/>
                  </a:moveTo>
                  <a:cubicBezTo>
                    <a:pt x="10" y="3"/>
                    <a:pt x="67" y="22"/>
                    <a:pt x="78" y="34"/>
                  </a:cubicBezTo>
                  <a:cubicBezTo>
                    <a:pt x="70" y="30"/>
                    <a:pt x="50" y="20"/>
                    <a:pt x="46" y="18"/>
                  </a:cubicBezTo>
                  <a:cubicBezTo>
                    <a:pt x="41" y="16"/>
                    <a:pt x="0" y="0"/>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grpSp>
      <p:cxnSp>
        <p:nvCxnSpPr>
          <p:cNvPr id="1289" name="Curved Connector 1288">
            <a:extLst>
              <a:ext uri="{FF2B5EF4-FFF2-40B4-BE49-F238E27FC236}">
                <a16:creationId xmlns:a16="http://schemas.microsoft.com/office/drawing/2014/main" id="{789BC2F2-4E01-C149-960D-DFC7E257A84C}"/>
              </a:ext>
            </a:extLst>
          </p:cNvPr>
          <p:cNvCxnSpPr>
            <a:cxnSpLocks/>
          </p:cNvCxnSpPr>
          <p:nvPr/>
        </p:nvCxnSpPr>
        <p:spPr>
          <a:xfrm rot="10800000" flipV="1">
            <a:off x="2829696" y="1925183"/>
            <a:ext cx="620242" cy="31938"/>
          </a:xfrm>
          <a:prstGeom prst="curvedConnector3">
            <a:avLst>
              <a:gd name="adj1" fmla="val 3716"/>
            </a:avLst>
          </a:prstGeom>
          <a:ln w="19050">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1290" name="Group 1289">
            <a:extLst>
              <a:ext uri="{FF2B5EF4-FFF2-40B4-BE49-F238E27FC236}">
                <a16:creationId xmlns:a16="http://schemas.microsoft.com/office/drawing/2014/main" id="{8D55E6D6-69AA-2940-864F-B1FCEA619E5C}"/>
              </a:ext>
            </a:extLst>
          </p:cNvPr>
          <p:cNvGrpSpPr/>
          <p:nvPr/>
        </p:nvGrpSpPr>
        <p:grpSpPr>
          <a:xfrm rot="19952913">
            <a:off x="2648939" y="1860167"/>
            <a:ext cx="122391" cy="289776"/>
            <a:chOff x="3909082" y="1591288"/>
            <a:chExt cx="427634" cy="779353"/>
          </a:xfrm>
        </p:grpSpPr>
        <p:sp>
          <p:nvSpPr>
            <p:cNvPr id="1291" name="Freeform 6">
              <a:extLst>
                <a:ext uri="{FF2B5EF4-FFF2-40B4-BE49-F238E27FC236}">
                  <a16:creationId xmlns:a16="http://schemas.microsoft.com/office/drawing/2014/main" id="{11D80307-515B-9348-8169-56357CAB0EEB}"/>
                </a:ext>
              </a:extLst>
            </p:cNvPr>
            <p:cNvSpPr>
              <a:spLocks/>
            </p:cNvSpPr>
            <p:nvPr/>
          </p:nvSpPr>
          <p:spPr bwMode="auto">
            <a:xfrm rot="333619">
              <a:off x="4230395" y="1695110"/>
              <a:ext cx="105359" cy="90689"/>
            </a:xfrm>
            <a:custGeom>
              <a:avLst/>
              <a:gdLst>
                <a:gd name="T0" fmla="*/ 692 w 63"/>
                <a:gd name="T1" fmla="*/ 0 h 51"/>
                <a:gd name="T2" fmla="*/ 0 w 63"/>
                <a:gd name="T3" fmla="*/ 285 h 51"/>
                <a:gd name="T4" fmla="*/ 993 w 63"/>
                <a:gd name="T5" fmla="*/ 968 h 51"/>
                <a:gd name="T6" fmla="*/ 993 w 63"/>
                <a:gd name="T7" fmla="*/ 363 h 51"/>
                <a:gd name="T8" fmla="*/ 692 w 63"/>
                <a:gd name="T9" fmla="*/ 0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51">
                  <a:moveTo>
                    <a:pt x="44" y="0"/>
                  </a:moveTo>
                  <a:cubicBezTo>
                    <a:pt x="32" y="5"/>
                    <a:pt x="17" y="9"/>
                    <a:pt x="0" y="15"/>
                  </a:cubicBezTo>
                  <a:cubicBezTo>
                    <a:pt x="32" y="25"/>
                    <a:pt x="63" y="38"/>
                    <a:pt x="63" y="51"/>
                  </a:cubicBezTo>
                  <a:cubicBezTo>
                    <a:pt x="63" y="19"/>
                    <a:pt x="63" y="19"/>
                    <a:pt x="63" y="19"/>
                  </a:cubicBezTo>
                  <a:cubicBezTo>
                    <a:pt x="63" y="13"/>
                    <a:pt x="55" y="6"/>
                    <a:pt x="44" y="0"/>
                  </a:cubicBez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1292" name="Freeform 8">
              <a:extLst>
                <a:ext uri="{FF2B5EF4-FFF2-40B4-BE49-F238E27FC236}">
                  <a16:creationId xmlns:a16="http://schemas.microsoft.com/office/drawing/2014/main" id="{606451CF-71F6-2248-AABE-385B89683AD8}"/>
                </a:ext>
              </a:extLst>
            </p:cNvPr>
            <p:cNvSpPr>
              <a:spLocks/>
            </p:cNvSpPr>
            <p:nvPr/>
          </p:nvSpPr>
          <p:spPr bwMode="auto">
            <a:xfrm rot="333619">
              <a:off x="3929498" y="1911889"/>
              <a:ext cx="375426" cy="277403"/>
            </a:xfrm>
            <a:custGeom>
              <a:avLst/>
              <a:gdLst>
                <a:gd name="T0" fmla="*/ 3526 w 225"/>
                <a:gd name="T1" fmla="*/ 2355 h 156"/>
                <a:gd name="T2" fmla="*/ 1692 w 225"/>
                <a:gd name="T3" fmla="*/ 1309 h 156"/>
                <a:gd name="T4" fmla="*/ 0 w 225"/>
                <a:gd name="T5" fmla="*/ 0 h 156"/>
                <a:gd name="T6" fmla="*/ 0 w 225"/>
                <a:gd name="T7" fmla="*/ 605 h 156"/>
                <a:gd name="T8" fmla="*/ 1692 w 225"/>
                <a:gd name="T9" fmla="*/ 1933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3"/>
                    <a:pt x="139" y="81"/>
                    <a:pt x="108" y="69"/>
                  </a:cubicBezTo>
                  <a:cubicBezTo>
                    <a:pt x="78" y="57"/>
                    <a:pt x="0" y="28"/>
                    <a:pt x="0" y="0"/>
                  </a:cubicBezTo>
                  <a:cubicBezTo>
                    <a:pt x="0" y="32"/>
                    <a:pt x="0" y="32"/>
                    <a:pt x="0" y="32"/>
                  </a:cubicBezTo>
                  <a:cubicBezTo>
                    <a:pt x="0" y="60"/>
                    <a:pt x="78" y="90"/>
                    <a:pt x="108" y="102"/>
                  </a:cubicBezTo>
                  <a:cubicBezTo>
                    <a:pt x="139" y="114"/>
                    <a:pt x="225" y="135"/>
                    <a:pt x="225" y="156"/>
                  </a:cubicBezTo>
                  <a:lnTo>
                    <a:pt x="225" y="124"/>
                  </a:ln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1293" name="Freeform 11">
              <a:extLst>
                <a:ext uri="{FF2B5EF4-FFF2-40B4-BE49-F238E27FC236}">
                  <a16:creationId xmlns:a16="http://schemas.microsoft.com/office/drawing/2014/main" id="{2453FA2A-C7E7-694D-9998-CBFBF5B0410D}"/>
                </a:ext>
              </a:extLst>
            </p:cNvPr>
            <p:cNvSpPr>
              <a:spLocks/>
            </p:cNvSpPr>
            <p:nvPr/>
          </p:nvSpPr>
          <p:spPr bwMode="auto">
            <a:xfrm rot="333619">
              <a:off x="3941064" y="1793088"/>
              <a:ext cx="375426" cy="277403"/>
            </a:xfrm>
            <a:custGeom>
              <a:avLst/>
              <a:gdLst>
                <a:gd name="T0" fmla="*/ 3526 w 225"/>
                <a:gd name="T1" fmla="*/ 2355 h 156"/>
                <a:gd name="T2" fmla="*/ 1692 w 225"/>
                <a:gd name="T3" fmla="*/ 1288 h 156"/>
                <a:gd name="T4" fmla="*/ 0 w 225"/>
                <a:gd name="T5" fmla="*/ 0 h 156"/>
                <a:gd name="T6" fmla="*/ 0 w 225"/>
                <a:gd name="T7" fmla="*/ 605 h 156"/>
                <a:gd name="T8" fmla="*/ 1692 w 225"/>
                <a:gd name="T9" fmla="*/ 1912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2"/>
                    <a:pt x="139" y="80"/>
                    <a:pt x="108" y="68"/>
                  </a:cubicBezTo>
                  <a:cubicBezTo>
                    <a:pt x="78" y="56"/>
                    <a:pt x="0" y="27"/>
                    <a:pt x="0" y="0"/>
                  </a:cubicBezTo>
                  <a:cubicBezTo>
                    <a:pt x="0" y="32"/>
                    <a:pt x="0" y="32"/>
                    <a:pt x="0" y="32"/>
                  </a:cubicBezTo>
                  <a:cubicBezTo>
                    <a:pt x="0" y="59"/>
                    <a:pt x="78" y="89"/>
                    <a:pt x="108" y="101"/>
                  </a:cubicBezTo>
                  <a:cubicBezTo>
                    <a:pt x="139" y="113"/>
                    <a:pt x="225" y="134"/>
                    <a:pt x="225" y="156"/>
                  </a:cubicBezTo>
                  <a:lnTo>
                    <a:pt x="225" y="124"/>
                  </a:ln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1294" name="Freeform 33">
              <a:extLst>
                <a:ext uri="{FF2B5EF4-FFF2-40B4-BE49-F238E27FC236}">
                  <a16:creationId xmlns:a16="http://schemas.microsoft.com/office/drawing/2014/main" id="{035B022C-A61C-734B-A03D-9702D9116384}"/>
                </a:ext>
              </a:extLst>
            </p:cNvPr>
            <p:cNvSpPr>
              <a:spLocks/>
            </p:cNvSpPr>
            <p:nvPr/>
          </p:nvSpPr>
          <p:spPr bwMode="auto">
            <a:xfrm rot="333619">
              <a:off x="3934548" y="1937924"/>
              <a:ext cx="178711" cy="112028"/>
            </a:xfrm>
            <a:custGeom>
              <a:avLst/>
              <a:gdLst>
                <a:gd name="T0" fmla="*/ 175 w 107"/>
                <a:gd name="T1" fmla="*/ 0 h 63"/>
                <a:gd name="T2" fmla="*/ 741 w 107"/>
                <a:gd name="T3" fmla="*/ 477 h 63"/>
                <a:gd name="T4" fmla="*/ 533 w 107"/>
                <a:gd name="T5" fmla="*/ 547 h 63"/>
                <a:gd name="T6" fmla="*/ 847 w 107"/>
                <a:gd name="T7" fmla="*/ 909 h 63"/>
                <a:gd name="T8" fmla="*/ 1681 w 107"/>
                <a:gd name="T9" fmla="*/ 947 h 63"/>
                <a:gd name="T10" fmla="*/ 1160 w 107"/>
                <a:gd name="T11" fmla="*/ 1024 h 63"/>
                <a:gd name="T12" fmla="*/ 1067 w 107"/>
                <a:gd name="T13" fmla="*/ 1195 h 63"/>
                <a:gd name="T14" fmla="*/ 709 w 107"/>
                <a:gd name="T15" fmla="*/ 989 h 63"/>
                <a:gd name="T16" fmla="*/ 363 w 107"/>
                <a:gd name="T17" fmla="*/ 739 h 63"/>
                <a:gd name="T18" fmla="*/ 63 w 107"/>
                <a:gd name="T19" fmla="*/ 435 h 63"/>
                <a:gd name="T20" fmla="*/ 63 w 107"/>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 h="63">
                  <a:moveTo>
                    <a:pt x="11" y="0"/>
                  </a:moveTo>
                  <a:cubicBezTo>
                    <a:pt x="9" y="18"/>
                    <a:pt x="36" y="20"/>
                    <a:pt x="47" y="25"/>
                  </a:cubicBezTo>
                  <a:cubicBezTo>
                    <a:pt x="46" y="29"/>
                    <a:pt x="37" y="25"/>
                    <a:pt x="34" y="29"/>
                  </a:cubicBezTo>
                  <a:cubicBezTo>
                    <a:pt x="32" y="35"/>
                    <a:pt x="47" y="48"/>
                    <a:pt x="54" y="48"/>
                  </a:cubicBezTo>
                  <a:cubicBezTo>
                    <a:pt x="63" y="48"/>
                    <a:pt x="99" y="47"/>
                    <a:pt x="107" y="50"/>
                  </a:cubicBezTo>
                  <a:cubicBezTo>
                    <a:pt x="104" y="49"/>
                    <a:pt x="77" y="52"/>
                    <a:pt x="74" y="54"/>
                  </a:cubicBezTo>
                  <a:cubicBezTo>
                    <a:pt x="71" y="57"/>
                    <a:pt x="68" y="59"/>
                    <a:pt x="68" y="63"/>
                  </a:cubicBezTo>
                  <a:cubicBezTo>
                    <a:pt x="60" y="61"/>
                    <a:pt x="53" y="56"/>
                    <a:pt x="45" y="52"/>
                  </a:cubicBezTo>
                  <a:cubicBezTo>
                    <a:pt x="38" y="48"/>
                    <a:pt x="29" y="44"/>
                    <a:pt x="23" y="39"/>
                  </a:cubicBezTo>
                  <a:cubicBezTo>
                    <a:pt x="16" y="35"/>
                    <a:pt x="9" y="29"/>
                    <a:pt x="4" y="23"/>
                  </a:cubicBezTo>
                  <a:cubicBezTo>
                    <a:pt x="1" y="18"/>
                    <a:pt x="0" y="5"/>
                    <a:pt x="4"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95" name="Freeform 34">
              <a:extLst>
                <a:ext uri="{FF2B5EF4-FFF2-40B4-BE49-F238E27FC236}">
                  <a16:creationId xmlns:a16="http://schemas.microsoft.com/office/drawing/2014/main" id="{99E216DA-0F1F-174A-BA59-C8906F28E720}"/>
                </a:ext>
              </a:extLst>
            </p:cNvPr>
            <p:cNvSpPr>
              <a:spLocks/>
            </p:cNvSpPr>
            <p:nvPr/>
          </p:nvSpPr>
          <p:spPr bwMode="auto">
            <a:xfrm rot="333619">
              <a:off x="4032779" y="2050709"/>
              <a:ext cx="128031" cy="40677"/>
            </a:xfrm>
            <a:custGeom>
              <a:avLst/>
              <a:gdLst>
                <a:gd name="T0" fmla="*/ 0 w 77"/>
                <a:gd name="T1" fmla="*/ 34 h 23"/>
                <a:gd name="T2" fmla="*/ 870 w 77"/>
                <a:gd name="T3" fmla="*/ 430 h 23"/>
                <a:gd name="T4" fmla="*/ 1194 w 77"/>
                <a:gd name="T5" fmla="*/ 281 h 23"/>
                <a:gd name="T6" fmla="*/ 716 w 77"/>
                <a:gd name="T7" fmla="*/ 281 h 23"/>
                <a:gd name="T8" fmla="*/ 633 w 77"/>
                <a:gd name="T9" fmla="*/ 133 h 23"/>
                <a:gd name="T10" fmla="*/ 92 w 77"/>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 h="23">
                  <a:moveTo>
                    <a:pt x="0" y="2"/>
                  </a:moveTo>
                  <a:cubicBezTo>
                    <a:pt x="9" y="6"/>
                    <a:pt x="56" y="23"/>
                    <a:pt x="56" y="23"/>
                  </a:cubicBezTo>
                  <a:cubicBezTo>
                    <a:pt x="77" y="15"/>
                    <a:pt x="77" y="15"/>
                    <a:pt x="77" y="15"/>
                  </a:cubicBezTo>
                  <a:cubicBezTo>
                    <a:pt x="46" y="15"/>
                    <a:pt x="46" y="15"/>
                    <a:pt x="46" y="15"/>
                  </a:cubicBezTo>
                  <a:cubicBezTo>
                    <a:pt x="41" y="7"/>
                    <a:pt x="41" y="7"/>
                    <a:pt x="41" y="7"/>
                  </a:cubicBezTo>
                  <a:cubicBezTo>
                    <a:pt x="41" y="7"/>
                    <a:pt x="17" y="9"/>
                    <a:pt x="6"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96" name="Freeform 35">
              <a:extLst>
                <a:ext uri="{FF2B5EF4-FFF2-40B4-BE49-F238E27FC236}">
                  <a16:creationId xmlns:a16="http://schemas.microsoft.com/office/drawing/2014/main" id="{B28402EC-FE8A-9547-8193-3AF1816606F8}"/>
                </a:ext>
              </a:extLst>
            </p:cNvPr>
            <p:cNvSpPr>
              <a:spLocks/>
            </p:cNvSpPr>
            <p:nvPr/>
          </p:nvSpPr>
          <p:spPr bwMode="auto">
            <a:xfrm rot="333619">
              <a:off x="4249100" y="2130224"/>
              <a:ext cx="48679" cy="44678"/>
            </a:xfrm>
            <a:custGeom>
              <a:avLst/>
              <a:gdLst>
                <a:gd name="T0" fmla="*/ 0 w 29"/>
                <a:gd name="T1" fmla="*/ 330 h 25"/>
                <a:gd name="T2" fmla="*/ 242 w 29"/>
                <a:gd name="T3" fmla="*/ 461 h 25"/>
                <a:gd name="T4" fmla="*/ 413 w 29"/>
                <a:gd name="T5" fmla="*/ 172 h 25"/>
                <a:gd name="T6" fmla="*/ 146 w 29"/>
                <a:gd name="T7" fmla="*/ 346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7"/>
                  </a:moveTo>
                  <a:cubicBezTo>
                    <a:pt x="2" y="17"/>
                    <a:pt x="14" y="22"/>
                    <a:pt x="15" y="24"/>
                  </a:cubicBezTo>
                  <a:cubicBezTo>
                    <a:pt x="16" y="25"/>
                    <a:pt x="29" y="17"/>
                    <a:pt x="26" y="9"/>
                  </a:cubicBezTo>
                  <a:cubicBezTo>
                    <a:pt x="24" y="0"/>
                    <a:pt x="22" y="21"/>
                    <a:pt x="9" y="18"/>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97" name="Freeform 36">
              <a:extLst>
                <a:ext uri="{FF2B5EF4-FFF2-40B4-BE49-F238E27FC236}">
                  <a16:creationId xmlns:a16="http://schemas.microsoft.com/office/drawing/2014/main" id="{FDF7C27D-DCF8-A843-97C7-406FFB6AAAFB}"/>
                </a:ext>
              </a:extLst>
            </p:cNvPr>
            <p:cNvSpPr>
              <a:spLocks/>
            </p:cNvSpPr>
            <p:nvPr/>
          </p:nvSpPr>
          <p:spPr bwMode="auto">
            <a:xfrm rot="333619">
              <a:off x="3942917" y="1815633"/>
              <a:ext cx="182045" cy="116029"/>
            </a:xfrm>
            <a:custGeom>
              <a:avLst/>
              <a:gdLst>
                <a:gd name="T0" fmla="*/ 208 w 109"/>
                <a:gd name="T1" fmla="*/ 35 h 65"/>
                <a:gd name="T2" fmla="*/ 771 w 109"/>
                <a:gd name="T3" fmla="*/ 517 h 65"/>
                <a:gd name="T4" fmla="*/ 564 w 109"/>
                <a:gd name="T5" fmla="*/ 594 h 65"/>
                <a:gd name="T6" fmla="*/ 879 w 109"/>
                <a:gd name="T7" fmla="*/ 961 h 65"/>
                <a:gd name="T8" fmla="*/ 1713 w 109"/>
                <a:gd name="T9" fmla="*/ 996 h 65"/>
                <a:gd name="T10" fmla="*/ 1192 w 109"/>
                <a:gd name="T11" fmla="*/ 1076 h 65"/>
                <a:gd name="T12" fmla="*/ 1097 w 109"/>
                <a:gd name="T13" fmla="*/ 1247 h 65"/>
                <a:gd name="T14" fmla="*/ 741 w 109"/>
                <a:gd name="T15" fmla="*/ 1039 h 65"/>
                <a:gd name="T16" fmla="*/ 396 w 109"/>
                <a:gd name="T17" fmla="*/ 787 h 65"/>
                <a:gd name="T18" fmla="*/ 125 w 109"/>
                <a:gd name="T19" fmla="*/ 479 h 65"/>
                <a:gd name="T20" fmla="*/ 158 w 109"/>
                <a:gd name="T21" fmla="*/ 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 h="65">
                  <a:moveTo>
                    <a:pt x="13" y="2"/>
                  </a:moveTo>
                  <a:cubicBezTo>
                    <a:pt x="11" y="20"/>
                    <a:pt x="38" y="22"/>
                    <a:pt x="49" y="27"/>
                  </a:cubicBezTo>
                  <a:cubicBezTo>
                    <a:pt x="48" y="31"/>
                    <a:pt x="39" y="27"/>
                    <a:pt x="36" y="31"/>
                  </a:cubicBezTo>
                  <a:cubicBezTo>
                    <a:pt x="34" y="37"/>
                    <a:pt x="49" y="50"/>
                    <a:pt x="56" y="50"/>
                  </a:cubicBezTo>
                  <a:cubicBezTo>
                    <a:pt x="65" y="50"/>
                    <a:pt x="101" y="49"/>
                    <a:pt x="109" y="52"/>
                  </a:cubicBezTo>
                  <a:cubicBezTo>
                    <a:pt x="106" y="51"/>
                    <a:pt x="79" y="54"/>
                    <a:pt x="76" y="56"/>
                  </a:cubicBezTo>
                  <a:cubicBezTo>
                    <a:pt x="73" y="59"/>
                    <a:pt x="70" y="61"/>
                    <a:pt x="70" y="65"/>
                  </a:cubicBezTo>
                  <a:cubicBezTo>
                    <a:pt x="62" y="63"/>
                    <a:pt x="55" y="58"/>
                    <a:pt x="47" y="54"/>
                  </a:cubicBezTo>
                  <a:cubicBezTo>
                    <a:pt x="40" y="50"/>
                    <a:pt x="31" y="46"/>
                    <a:pt x="25" y="41"/>
                  </a:cubicBezTo>
                  <a:cubicBezTo>
                    <a:pt x="18" y="37"/>
                    <a:pt x="12" y="31"/>
                    <a:pt x="8" y="25"/>
                  </a:cubicBezTo>
                  <a:cubicBezTo>
                    <a:pt x="4" y="19"/>
                    <a:pt x="0" y="9"/>
                    <a:pt x="10"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98" name="Freeform 37">
              <a:extLst>
                <a:ext uri="{FF2B5EF4-FFF2-40B4-BE49-F238E27FC236}">
                  <a16:creationId xmlns:a16="http://schemas.microsoft.com/office/drawing/2014/main" id="{8C8F5D22-A3C5-5E4B-A45C-1492EDE340E1}"/>
                </a:ext>
              </a:extLst>
            </p:cNvPr>
            <p:cNvSpPr>
              <a:spLocks/>
            </p:cNvSpPr>
            <p:nvPr/>
          </p:nvSpPr>
          <p:spPr bwMode="auto">
            <a:xfrm rot="333619">
              <a:off x="4044298" y="1932877"/>
              <a:ext cx="148036" cy="40677"/>
            </a:xfrm>
            <a:custGeom>
              <a:avLst/>
              <a:gdLst>
                <a:gd name="T0" fmla="*/ 0 w 89"/>
                <a:gd name="T1" fmla="*/ 34 h 23"/>
                <a:gd name="T2" fmla="*/ 871 w 89"/>
                <a:gd name="T3" fmla="*/ 430 h 23"/>
                <a:gd name="T4" fmla="*/ 1382 w 89"/>
                <a:gd name="T5" fmla="*/ 408 h 23"/>
                <a:gd name="T6" fmla="*/ 716 w 89"/>
                <a:gd name="T7" fmla="*/ 281 h 23"/>
                <a:gd name="T8" fmla="*/ 634 w 89"/>
                <a:gd name="T9" fmla="*/ 133 h 23"/>
                <a:gd name="T10" fmla="*/ 92 w 89"/>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23">
                  <a:moveTo>
                    <a:pt x="0" y="2"/>
                  </a:moveTo>
                  <a:cubicBezTo>
                    <a:pt x="9" y="6"/>
                    <a:pt x="56" y="23"/>
                    <a:pt x="56" y="23"/>
                  </a:cubicBezTo>
                  <a:cubicBezTo>
                    <a:pt x="89" y="22"/>
                    <a:pt x="89" y="22"/>
                    <a:pt x="89" y="22"/>
                  </a:cubicBezTo>
                  <a:cubicBezTo>
                    <a:pt x="46" y="15"/>
                    <a:pt x="46" y="15"/>
                    <a:pt x="46" y="15"/>
                  </a:cubicBezTo>
                  <a:cubicBezTo>
                    <a:pt x="41" y="7"/>
                    <a:pt x="41" y="7"/>
                    <a:pt x="41" y="7"/>
                  </a:cubicBezTo>
                  <a:cubicBezTo>
                    <a:pt x="41" y="7"/>
                    <a:pt x="17" y="9"/>
                    <a:pt x="6"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99" name="Freeform 38">
              <a:extLst>
                <a:ext uri="{FF2B5EF4-FFF2-40B4-BE49-F238E27FC236}">
                  <a16:creationId xmlns:a16="http://schemas.microsoft.com/office/drawing/2014/main" id="{295726B4-7027-1F44-9F40-CB0398173652}"/>
                </a:ext>
              </a:extLst>
            </p:cNvPr>
            <p:cNvSpPr>
              <a:spLocks/>
            </p:cNvSpPr>
            <p:nvPr/>
          </p:nvSpPr>
          <p:spPr bwMode="auto">
            <a:xfrm rot="333619">
              <a:off x="4260666" y="2011422"/>
              <a:ext cx="48679" cy="44678"/>
            </a:xfrm>
            <a:custGeom>
              <a:avLst/>
              <a:gdLst>
                <a:gd name="T0" fmla="*/ 0 w 29"/>
                <a:gd name="T1" fmla="*/ 330 h 25"/>
                <a:gd name="T2" fmla="*/ 242 w 29"/>
                <a:gd name="T3" fmla="*/ 461 h 25"/>
                <a:gd name="T4" fmla="*/ 413 w 29"/>
                <a:gd name="T5" fmla="*/ 172 h 25"/>
                <a:gd name="T6" fmla="*/ 146 w 29"/>
                <a:gd name="T7" fmla="*/ 346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7"/>
                  </a:moveTo>
                  <a:cubicBezTo>
                    <a:pt x="2" y="17"/>
                    <a:pt x="14" y="22"/>
                    <a:pt x="15" y="24"/>
                  </a:cubicBezTo>
                  <a:cubicBezTo>
                    <a:pt x="16" y="25"/>
                    <a:pt x="29" y="17"/>
                    <a:pt x="26" y="9"/>
                  </a:cubicBezTo>
                  <a:cubicBezTo>
                    <a:pt x="24" y="0"/>
                    <a:pt x="22" y="21"/>
                    <a:pt x="9" y="18"/>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00" name="Freeform 39">
              <a:extLst>
                <a:ext uri="{FF2B5EF4-FFF2-40B4-BE49-F238E27FC236}">
                  <a16:creationId xmlns:a16="http://schemas.microsoft.com/office/drawing/2014/main" id="{0DA33CC8-F7F1-E543-B790-921E04A086EB}"/>
                </a:ext>
              </a:extLst>
            </p:cNvPr>
            <p:cNvSpPr>
              <a:spLocks/>
            </p:cNvSpPr>
            <p:nvPr/>
          </p:nvSpPr>
          <p:spPr bwMode="auto">
            <a:xfrm rot="333619">
              <a:off x="4019366" y="1887037"/>
              <a:ext cx="28007" cy="19338"/>
            </a:xfrm>
            <a:custGeom>
              <a:avLst/>
              <a:gdLst>
                <a:gd name="T0" fmla="*/ 30 w 17"/>
                <a:gd name="T1" fmla="*/ 182 h 11"/>
                <a:gd name="T2" fmla="*/ 166 w 17"/>
                <a:gd name="T3" fmla="*/ 166 h 11"/>
                <a:gd name="T4" fmla="*/ 212 w 17"/>
                <a:gd name="T5" fmla="*/ 0 h 11"/>
                <a:gd name="T6" fmla="*/ 0 w 17"/>
                <a:gd name="T7" fmla="*/ 111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1">
                  <a:moveTo>
                    <a:pt x="2" y="10"/>
                  </a:moveTo>
                  <a:cubicBezTo>
                    <a:pt x="5" y="11"/>
                    <a:pt x="8" y="10"/>
                    <a:pt x="11" y="9"/>
                  </a:cubicBezTo>
                  <a:cubicBezTo>
                    <a:pt x="13" y="8"/>
                    <a:pt x="17" y="3"/>
                    <a:pt x="14" y="0"/>
                  </a:cubicBezTo>
                  <a:cubicBezTo>
                    <a:pt x="13" y="7"/>
                    <a:pt x="6" y="6"/>
                    <a:pt x="0" y="6"/>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01" name="Freeform 40">
              <a:extLst>
                <a:ext uri="{FF2B5EF4-FFF2-40B4-BE49-F238E27FC236}">
                  <a16:creationId xmlns:a16="http://schemas.microsoft.com/office/drawing/2014/main" id="{66D04637-9466-1C45-A7D5-67FE5D181245}"/>
                </a:ext>
              </a:extLst>
            </p:cNvPr>
            <p:cNvSpPr>
              <a:spLocks/>
            </p:cNvSpPr>
            <p:nvPr/>
          </p:nvSpPr>
          <p:spPr bwMode="auto">
            <a:xfrm rot="333619">
              <a:off x="4109937" y="1930502"/>
              <a:ext cx="10002" cy="25340"/>
            </a:xfrm>
            <a:custGeom>
              <a:avLst/>
              <a:gdLst>
                <a:gd name="T0" fmla="*/ 33 w 6"/>
                <a:gd name="T1" fmla="*/ 0 h 14"/>
                <a:gd name="T2" fmla="*/ 0 w 6"/>
                <a:gd name="T3" fmla="*/ 280 h 14"/>
                <a:gd name="T4" fmla="*/ 0 60000 65536"/>
                <a:gd name="T5" fmla="*/ 0 60000 65536"/>
              </a:gdLst>
              <a:ahLst/>
              <a:cxnLst>
                <a:cxn ang="T4">
                  <a:pos x="T0" y="T1"/>
                </a:cxn>
                <a:cxn ang="T5">
                  <a:pos x="T2" y="T3"/>
                </a:cxn>
              </a:cxnLst>
              <a:rect l="0" t="0" r="r" b="b"/>
              <a:pathLst>
                <a:path w="6" h="14">
                  <a:moveTo>
                    <a:pt x="2" y="0"/>
                  </a:moveTo>
                  <a:cubicBezTo>
                    <a:pt x="6" y="5"/>
                    <a:pt x="5" y="11"/>
                    <a:pt x="0" y="14"/>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02" name="Freeform 41">
              <a:extLst>
                <a:ext uri="{FF2B5EF4-FFF2-40B4-BE49-F238E27FC236}">
                  <a16:creationId xmlns:a16="http://schemas.microsoft.com/office/drawing/2014/main" id="{A84DC97F-CEC5-524B-8CC1-743EFE1E5FFD}"/>
                </a:ext>
              </a:extLst>
            </p:cNvPr>
            <p:cNvSpPr>
              <a:spLocks/>
            </p:cNvSpPr>
            <p:nvPr/>
          </p:nvSpPr>
          <p:spPr bwMode="auto">
            <a:xfrm rot="333619">
              <a:off x="4181733" y="1987181"/>
              <a:ext cx="40010" cy="21339"/>
            </a:xfrm>
            <a:custGeom>
              <a:avLst/>
              <a:gdLst>
                <a:gd name="T0" fmla="*/ 0 w 24"/>
                <a:gd name="T1" fmla="*/ 149 h 12"/>
                <a:gd name="T2" fmla="*/ 238 w 24"/>
                <a:gd name="T3" fmla="*/ 205 h 12"/>
                <a:gd name="T4" fmla="*/ 363 w 24"/>
                <a:gd name="T5" fmla="*/ 171 h 12"/>
                <a:gd name="T6" fmla="*/ 345 w 24"/>
                <a:gd name="T7" fmla="*/ 0 h 12"/>
                <a:gd name="T8" fmla="*/ 270 w 24"/>
                <a:gd name="T9" fmla="*/ 115 h 12"/>
                <a:gd name="T10" fmla="*/ 208 w 24"/>
                <a:gd name="T11" fmla="*/ 115 h 12"/>
                <a:gd name="T12" fmla="*/ 83 w 24"/>
                <a:gd name="T13" fmla="*/ 11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2">
                  <a:moveTo>
                    <a:pt x="0" y="8"/>
                  </a:moveTo>
                  <a:cubicBezTo>
                    <a:pt x="5" y="10"/>
                    <a:pt x="10" y="11"/>
                    <a:pt x="15" y="11"/>
                  </a:cubicBezTo>
                  <a:cubicBezTo>
                    <a:pt x="18" y="12"/>
                    <a:pt x="21" y="12"/>
                    <a:pt x="23" y="9"/>
                  </a:cubicBezTo>
                  <a:cubicBezTo>
                    <a:pt x="24" y="7"/>
                    <a:pt x="24" y="2"/>
                    <a:pt x="22" y="0"/>
                  </a:cubicBezTo>
                  <a:cubicBezTo>
                    <a:pt x="20" y="2"/>
                    <a:pt x="22" y="5"/>
                    <a:pt x="17" y="6"/>
                  </a:cubicBezTo>
                  <a:cubicBezTo>
                    <a:pt x="16" y="6"/>
                    <a:pt x="14" y="6"/>
                    <a:pt x="13" y="6"/>
                  </a:cubicBezTo>
                  <a:cubicBezTo>
                    <a:pt x="10" y="6"/>
                    <a:pt x="7" y="7"/>
                    <a:pt x="5" y="6"/>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03" name="Freeform 88">
              <a:extLst>
                <a:ext uri="{FF2B5EF4-FFF2-40B4-BE49-F238E27FC236}">
                  <a16:creationId xmlns:a16="http://schemas.microsoft.com/office/drawing/2014/main" id="{8E64EAEA-4CD9-344B-A427-B3CD2BFB015F}"/>
                </a:ext>
              </a:extLst>
            </p:cNvPr>
            <p:cNvSpPr>
              <a:spLocks/>
            </p:cNvSpPr>
            <p:nvPr/>
          </p:nvSpPr>
          <p:spPr bwMode="auto">
            <a:xfrm rot="333619">
              <a:off x="3921484" y="2209430"/>
              <a:ext cx="281403" cy="21339"/>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04" name="Freeform 89">
              <a:extLst>
                <a:ext uri="{FF2B5EF4-FFF2-40B4-BE49-F238E27FC236}">
                  <a16:creationId xmlns:a16="http://schemas.microsoft.com/office/drawing/2014/main" id="{3926182B-B118-4B4D-8B15-C4F486485712}"/>
                </a:ext>
              </a:extLst>
            </p:cNvPr>
            <p:cNvSpPr>
              <a:spLocks/>
            </p:cNvSpPr>
            <p:nvPr/>
          </p:nvSpPr>
          <p:spPr bwMode="auto">
            <a:xfrm rot="333619">
              <a:off x="4008623" y="2174158"/>
              <a:ext cx="263398" cy="21339"/>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05" name="Freeform 90">
              <a:extLst>
                <a:ext uri="{FF2B5EF4-FFF2-40B4-BE49-F238E27FC236}">
                  <a16:creationId xmlns:a16="http://schemas.microsoft.com/office/drawing/2014/main" id="{E94D1D22-700E-254B-B333-3B5A1304D364}"/>
                </a:ext>
              </a:extLst>
            </p:cNvPr>
            <p:cNvSpPr>
              <a:spLocks/>
            </p:cNvSpPr>
            <p:nvPr/>
          </p:nvSpPr>
          <p:spPr bwMode="auto">
            <a:xfrm rot="333619">
              <a:off x="4109342" y="2135200"/>
              <a:ext cx="170042" cy="21339"/>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06" name="Freeform 91">
              <a:extLst>
                <a:ext uri="{FF2B5EF4-FFF2-40B4-BE49-F238E27FC236}">
                  <a16:creationId xmlns:a16="http://schemas.microsoft.com/office/drawing/2014/main" id="{5AE1475B-1435-ED4C-BE15-803241A623A6}"/>
                </a:ext>
              </a:extLst>
            </p:cNvPr>
            <p:cNvSpPr>
              <a:spLocks/>
            </p:cNvSpPr>
            <p:nvPr/>
          </p:nvSpPr>
          <p:spPr bwMode="auto">
            <a:xfrm rot="333619">
              <a:off x="3922210" y="2245926"/>
              <a:ext cx="148703" cy="23339"/>
            </a:xfrm>
            <a:custGeom>
              <a:avLst/>
              <a:gdLst>
                <a:gd name="T0" fmla="*/ 95 w 89"/>
                <a:gd name="T1" fmla="*/ 253 h 13"/>
                <a:gd name="T2" fmla="*/ 772 w 89"/>
                <a:gd name="T3" fmla="*/ 253 h 13"/>
                <a:gd name="T4" fmla="*/ 1401 w 89"/>
                <a:gd name="T5" fmla="*/ 0 h 13"/>
                <a:gd name="T6" fmla="*/ 930 w 89"/>
                <a:gd name="T7" fmla="*/ 0 h 13"/>
                <a:gd name="T8" fmla="*/ 95 w 89"/>
                <a:gd name="T9" fmla="*/ 0 h 13"/>
                <a:gd name="T10" fmla="*/ 0 w 89"/>
                <a:gd name="T11" fmla="*/ 116 h 13"/>
                <a:gd name="T12" fmla="*/ 95 w 89"/>
                <a:gd name="T13" fmla="*/ 25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07" name="Freeform 92">
              <a:extLst>
                <a:ext uri="{FF2B5EF4-FFF2-40B4-BE49-F238E27FC236}">
                  <a16:creationId xmlns:a16="http://schemas.microsoft.com/office/drawing/2014/main" id="{F331A45C-948B-304B-B276-862DBB7AE0FE}"/>
                </a:ext>
              </a:extLst>
            </p:cNvPr>
            <p:cNvSpPr>
              <a:spLocks/>
            </p:cNvSpPr>
            <p:nvPr/>
          </p:nvSpPr>
          <p:spPr bwMode="auto">
            <a:xfrm rot="333619">
              <a:off x="4139679" y="2180522"/>
              <a:ext cx="132032" cy="21339"/>
            </a:xfrm>
            <a:custGeom>
              <a:avLst/>
              <a:gdLst>
                <a:gd name="T0" fmla="*/ 1150 w 79"/>
                <a:gd name="T1" fmla="*/ 227 h 12"/>
                <a:gd name="T2" fmla="*/ 1243 w 79"/>
                <a:gd name="T3" fmla="*/ 115 h 12"/>
                <a:gd name="T4" fmla="*/ 1150 w 79"/>
                <a:gd name="T5" fmla="*/ 0 h 12"/>
                <a:gd name="T6" fmla="*/ 0 w 79"/>
                <a:gd name="T7" fmla="*/ 0 h 12"/>
                <a:gd name="T8" fmla="*/ 0 w 79"/>
                <a:gd name="T9" fmla="*/ 227 h 12"/>
                <a:gd name="T10" fmla="*/ 1150 w 79"/>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2">
                  <a:moveTo>
                    <a:pt x="73" y="12"/>
                  </a:moveTo>
                  <a:cubicBezTo>
                    <a:pt x="77" y="12"/>
                    <a:pt x="79" y="9"/>
                    <a:pt x="79" y="6"/>
                  </a:cubicBezTo>
                  <a:cubicBezTo>
                    <a:pt x="79" y="3"/>
                    <a:pt x="77" y="0"/>
                    <a:pt x="73" y="0"/>
                  </a:cubicBezTo>
                  <a:cubicBezTo>
                    <a:pt x="0" y="0"/>
                    <a:pt x="0" y="0"/>
                    <a:pt x="0" y="0"/>
                  </a:cubicBezTo>
                  <a:cubicBezTo>
                    <a:pt x="0" y="12"/>
                    <a:pt x="0" y="12"/>
                    <a:pt x="0" y="12"/>
                  </a:cubicBezTo>
                  <a:lnTo>
                    <a:pt x="73" y="12"/>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08" name="Freeform 94">
              <a:extLst>
                <a:ext uri="{FF2B5EF4-FFF2-40B4-BE49-F238E27FC236}">
                  <a16:creationId xmlns:a16="http://schemas.microsoft.com/office/drawing/2014/main" id="{1C56FF8E-8480-9E44-A298-CEE70722E2CF}"/>
                </a:ext>
              </a:extLst>
            </p:cNvPr>
            <p:cNvSpPr>
              <a:spLocks/>
            </p:cNvSpPr>
            <p:nvPr/>
          </p:nvSpPr>
          <p:spPr bwMode="auto">
            <a:xfrm rot="333619">
              <a:off x="4002041" y="2249802"/>
              <a:ext cx="68684" cy="23339"/>
            </a:xfrm>
            <a:custGeom>
              <a:avLst/>
              <a:gdLst>
                <a:gd name="T0" fmla="*/ 0 w 41"/>
                <a:gd name="T1" fmla="*/ 0 h 13"/>
                <a:gd name="T2" fmla="*/ 0 w 41"/>
                <a:gd name="T3" fmla="*/ 253 h 13"/>
                <a:gd name="T4" fmla="*/ 20 w 41"/>
                <a:gd name="T5" fmla="*/ 253 h 13"/>
                <a:gd name="T6" fmla="*/ 651 w 41"/>
                <a:gd name="T7" fmla="*/ 0 h 13"/>
                <a:gd name="T8" fmla="*/ 0 w 41"/>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3">
                  <a:moveTo>
                    <a:pt x="0" y="0"/>
                  </a:moveTo>
                  <a:cubicBezTo>
                    <a:pt x="0" y="13"/>
                    <a:pt x="0" y="13"/>
                    <a:pt x="0" y="13"/>
                  </a:cubicBezTo>
                  <a:cubicBezTo>
                    <a:pt x="1" y="13"/>
                    <a:pt x="1" y="13"/>
                    <a:pt x="1" y="13"/>
                  </a:cubicBezTo>
                  <a:cubicBezTo>
                    <a:pt x="16" y="8"/>
                    <a:pt x="29" y="4"/>
                    <a:pt x="41"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09" name="Freeform 95">
              <a:extLst>
                <a:ext uri="{FF2B5EF4-FFF2-40B4-BE49-F238E27FC236}">
                  <a16:creationId xmlns:a16="http://schemas.microsoft.com/office/drawing/2014/main" id="{50E47311-7B2B-5145-B258-D0A6D7871A9F}"/>
                </a:ext>
              </a:extLst>
            </p:cNvPr>
            <p:cNvSpPr>
              <a:spLocks/>
            </p:cNvSpPr>
            <p:nvPr/>
          </p:nvSpPr>
          <p:spPr bwMode="auto">
            <a:xfrm rot="333619">
              <a:off x="4189174" y="2139077"/>
              <a:ext cx="90022" cy="21339"/>
            </a:xfrm>
            <a:custGeom>
              <a:avLst/>
              <a:gdLst>
                <a:gd name="T0" fmla="*/ 0 w 54"/>
                <a:gd name="T1" fmla="*/ 227 h 12"/>
                <a:gd name="T2" fmla="*/ 738 w 54"/>
                <a:gd name="T3" fmla="*/ 227 h 12"/>
                <a:gd name="T4" fmla="*/ 845 w 54"/>
                <a:gd name="T5" fmla="*/ 115 h 12"/>
                <a:gd name="T6" fmla="*/ 738 w 54"/>
                <a:gd name="T7" fmla="*/ 0 h 12"/>
                <a:gd name="T8" fmla="*/ 0 w 54"/>
                <a:gd name="T9" fmla="*/ 0 h 12"/>
                <a:gd name="T10" fmla="*/ 0 w 54"/>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2">
                  <a:moveTo>
                    <a:pt x="0" y="12"/>
                  </a:moveTo>
                  <a:cubicBezTo>
                    <a:pt x="47" y="12"/>
                    <a:pt x="47" y="12"/>
                    <a:pt x="47" y="12"/>
                  </a:cubicBezTo>
                  <a:cubicBezTo>
                    <a:pt x="51" y="12"/>
                    <a:pt x="54" y="9"/>
                    <a:pt x="54" y="6"/>
                  </a:cubicBezTo>
                  <a:cubicBezTo>
                    <a:pt x="54" y="3"/>
                    <a:pt x="51" y="0"/>
                    <a:pt x="47" y="0"/>
                  </a:cubicBezTo>
                  <a:cubicBezTo>
                    <a:pt x="0" y="0"/>
                    <a:pt x="0" y="0"/>
                    <a:pt x="0" y="0"/>
                  </a:cubicBezTo>
                  <a:lnTo>
                    <a:pt x="0" y="12"/>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10" name="Freeform 96">
              <a:extLst>
                <a:ext uri="{FF2B5EF4-FFF2-40B4-BE49-F238E27FC236}">
                  <a16:creationId xmlns:a16="http://schemas.microsoft.com/office/drawing/2014/main" id="{4C90DE4E-DE8A-1E49-B3D4-C3039572C946}"/>
                </a:ext>
              </a:extLst>
            </p:cNvPr>
            <p:cNvSpPr>
              <a:spLocks/>
            </p:cNvSpPr>
            <p:nvPr/>
          </p:nvSpPr>
          <p:spPr bwMode="auto">
            <a:xfrm rot="333619">
              <a:off x="3921533" y="2209749"/>
              <a:ext cx="246727" cy="18004"/>
            </a:xfrm>
            <a:custGeom>
              <a:avLst/>
              <a:gdLst>
                <a:gd name="T0" fmla="*/ 113 w 148"/>
                <a:gd name="T1" fmla="*/ 22 h 10"/>
                <a:gd name="T2" fmla="*/ 2313 w 148"/>
                <a:gd name="T3" fmla="*/ 22 h 10"/>
                <a:gd name="T4" fmla="*/ 813 w 148"/>
                <a:gd name="T5" fmla="*/ 59 h 10"/>
                <a:gd name="T6" fmla="*/ 50 w 148"/>
                <a:gd name="T7" fmla="*/ 159 h 10"/>
                <a:gd name="T8" fmla="*/ 113 w 148"/>
                <a:gd name="T9" fmla="*/ 22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10">
                  <a:moveTo>
                    <a:pt x="7" y="1"/>
                  </a:moveTo>
                  <a:cubicBezTo>
                    <a:pt x="148" y="1"/>
                    <a:pt x="148" y="1"/>
                    <a:pt x="148" y="1"/>
                  </a:cubicBezTo>
                  <a:cubicBezTo>
                    <a:pt x="142" y="0"/>
                    <a:pt x="91" y="1"/>
                    <a:pt x="52" y="3"/>
                  </a:cubicBezTo>
                  <a:cubicBezTo>
                    <a:pt x="27" y="4"/>
                    <a:pt x="4" y="5"/>
                    <a:pt x="3" y="8"/>
                  </a:cubicBezTo>
                  <a:cubicBezTo>
                    <a:pt x="2" y="10"/>
                    <a:pt x="0" y="1"/>
                    <a:pt x="7"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11" name="Freeform 97">
              <a:extLst>
                <a:ext uri="{FF2B5EF4-FFF2-40B4-BE49-F238E27FC236}">
                  <a16:creationId xmlns:a16="http://schemas.microsoft.com/office/drawing/2014/main" id="{CFD35E74-5370-D147-9E57-CC35430EB822}"/>
                </a:ext>
              </a:extLst>
            </p:cNvPr>
            <p:cNvSpPr>
              <a:spLocks/>
            </p:cNvSpPr>
            <p:nvPr/>
          </p:nvSpPr>
          <p:spPr bwMode="auto">
            <a:xfrm rot="333619">
              <a:off x="4008731" y="2175257"/>
              <a:ext cx="244727" cy="16004"/>
            </a:xfrm>
            <a:custGeom>
              <a:avLst/>
              <a:gdLst>
                <a:gd name="T0" fmla="*/ 92 w 147"/>
                <a:gd name="T1" fmla="*/ 0 h 9"/>
                <a:gd name="T2" fmla="*/ 2287 w 147"/>
                <a:gd name="T3" fmla="*/ 0 h 9"/>
                <a:gd name="T4" fmla="*/ 791 w 147"/>
                <a:gd name="T5" fmla="*/ 56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3"/>
                  </a:cubicBezTo>
                  <a:cubicBezTo>
                    <a:pt x="27" y="4"/>
                    <a:pt x="4"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12" name="Freeform 98">
              <a:extLst>
                <a:ext uri="{FF2B5EF4-FFF2-40B4-BE49-F238E27FC236}">
                  <a16:creationId xmlns:a16="http://schemas.microsoft.com/office/drawing/2014/main" id="{C40A665D-E513-CC46-AB47-4886B47870E1}"/>
                </a:ext>
              </a:extLst>
            </p:cNvPr>
            <p:cNvSpPr>
              <a:spLocks/>
            </p:cNvSpPr>
            <p:nvPr/>
          </p:nvSpPr>
          <p:spPr bwMode="auto">
            <a:xfrm rot="333619">
              <a:off x="3924212" y="2249214"/>
              <a:ext cx="130032" cy="16004"/>
            </a:xfrm>
            <a:custGeom>
              <a:avLst/>
              <a:gdLst>
                <a:gd name="T0" fmla="*/ 95 w 78"/>
                <a:gd name="T1" fmla="*/ 0 h 9"/>
                <a:gd name="T2" fmla="*/ 1208 w 78"/>
                <a:gd name="T3" fmla="*/ 0 h 9"/>
                <a:gd name="T4" fmla="*/ 595 w 78"/>
                <a:gd name="T5" fmla="*/ 35 h 9"/>
                <a:gd name="T6" fmla="*/ 50 w 78"/>
                <a:gd name="T7" fmla="*/ 136 h 9"/>
                <a:gd name="T8" fmla="*/ 95 w 7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0"/>
                  </a:moveTo>
                  <a:cubicBezTo>
                    <a:pt x="77" y="0"/>
                    <a:pt x="77" y="0"/>
                    <a:pt x="77" y="0"/>
                  </a:cubicBezTo>
                  <a:cubicBezTo>
                    <a:pt x="71" y="0"/>
                    <a:pt x="78" y="0"/>
                    <a:pt x="38" y="2"/>
                  </a:cubicBezTo>
                  <a:cubicBezTo>
                    <a:pt x="13" y="3"/>
                    <a:pt x="3"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13" name="Freeform 99">
              <a:extLst>
                <a:ext uri="{FF2B5EF4-FFF2-40B4-BE49-F238E27FC236}">
                  <a16:creationId xmlns:a16="http://schemas.microsoft.com/office/drawing/2014/main" id="{B01BFD31-1015-BA43-95BE-F529F9AD2BB1}"/>
                </a:ext>
              </a:extLst>
            </p:cNvPr>
            <p:cNvSpPr>
              <a:spLocks/>
            </p:cNvSpPr>
            <p:nvPr/>
          </p:nvSpPr>
          <p:spPr bwMode="auto">
            <a:xfrm rot="333619">
              <a:off x="4147662" y="2139488"/>
              <a:ext cx="113361" cy="7335"/>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1" y="1"/>
                    <a:pt x="10"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14" name="Freeform 101">
              <a:extLst>
                <a:ext uri="{FF2B5EF4-FFF2-40B4-BE49-F238E27FC236}">
                  <a16:creationId xmlns:a16="http://schemas.microsoft.com/office/drawing/2014/main" id="{9DAEEBF1-8711-F64A-902D-789A1064AE21}"/>
                </a:ext>
              </a:extLst>
            </p:cNvPr>
            <p:cNvSpPr>
              <a:spLocks/>
            </p:cNvSpPr>
            <p:nvPr/>
          </p:nvSpPr>
          <p:spPr bwMode="auto">
            <a:xfrm rot="333619">
              <a:off x="4008623" y="2174158"/>
              <a:ext cx="263398" cy="21339"/>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315" name="Freeform 102">
              <a:extLst>
                <a:ext uri="{FF2B5EF4-FFF2-40B4-BE49-F238E27FC236}">
                  <a16:creationId xmlns:a16="http://schemas.microsoft.com/office/drawing/2014/main" id="{24B1AE1D-D698-F147-8651-4B2AEB027F7B}"/>
                </a:ext>
              </a:extLst>
            </p:cNvPr>
            <p:cNvSpPr>
              <a:spLocks/>
            </p:cNvSpPr>
            <p:nvPr/>
          </p:nvSpPr>
          <p:spPr bwMode="auto">
            <a:xfrm rot="333619">
              <a:off x="4109342" y="2135200"/>
              <a:ext cx="170042" cy="21339"/>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316" name="Freeform 103">
              <a:extLst>
                <a:ext uri="{FF2B5EF4-FFF2-40B4-BE49-F238E27FC236}">
                  <a16:creationId xmlns:a16="http://schemas.microsoft.com/office/drawing/2014/main" id="{E82021A2-FC8B-4C41-9F0F-03A2F0B1CE33}"/>
                </a:ext>
              </a:extLst>
            </p:cNvPr>
            <p:cNvSpPr>
              <a:spLocks/>
            </p:cNvSpPr>
            <p:nvPr/>
          </p:nvSpPr>
          <p:spPr bwMode="auto">
            <a:xfrm rot="333619">
              <a:off x="3922210" y="2245926"/>
              <a:ext cx="148703" cy="23339"/>
            </a:xfrm>
            <a:custGeom>
              <a:avLst/>
              <a:gdLst>
                <a:gd name="T0" fmla="*/ 95 w 89"/>
                <a:gd name="T1" fmla="*/ 253 h 13"/>
                <a:gd name="T2" fmla="*/ 772 w 89"/>
                <a:gd name="T3" fmla="*/ 253 h 13"/>
                <a:gd name="T4" fmla="*/ 1401 w 89"/>
                <a:gd name="T5" fmla="*/ 0 h 13"/>
                <a:gd name="T6" fmla="*/ 930 w 89"/>
                <a:gd name="T7" fmla="*/ 0 h 13"/>
                <a:gd name="T8" fmla="*/ 95 w 89"/>
                <a:gd name="T9" fmla="*/ 0 h 13"/>
                <a:gd name="T10" fmla="*/ 0 w 89"/>
                <a:gd name="T11" fmla="*/ 116 h 13"/>
                <a:gd name="T12" fmla="*/ 95 w 89"/>
                <a:gd name="T13" fmla="*/ 25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317" name="Freeform 152">
              <a:extLst>
                <a:ext uri="{FF2B5EF4-FFF2-40B4-BE49-F238E27FC236}">
                  <a16:creationId xmlns:a16="http://schemas.microsoft.com/office/drawing/2014/main" id="{0967AFB7-E295-7C4D-8D5D-E3FB7BEF4400}"/>
                </a:ext>
              </a:extLst>
            </p:cNvPr>
            <p:cNvSpPr>
              <a:spLocks/>
            </p:cNvSpPr>
            <p:nvPr/>
          </p:nvSpPr>
          <p:spPr bwMode="auto">
            <a:xfrm rot="333619">
              <a:off x="3962448" y="1788647"/>
              <a:ext cx="281403" cy="21339"/>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18" name="Freeform 153">
              <a:extLst>
                <a:ext uri="{FF2B5EF4-FFF2-40B4-BE49-F238E27FC236}">
                  <a16:creationId xmlns:a16="http://schemas.microsoft.com/office/drawing/2014/main" id="{09C702EF-75EA-DA47-826F-7CC8983915B4}"/>
                </a:ext>
              </a:extLst>
            </p:cNvPr>
            <p:cNvSpPr>
              <a:spLocks/>
            </p:cNvSpPr>
            <p:nvPr/>
          </p:nvSpPr>
          <p:spPr bwMode="auto">
            <a:xfrm rot="333619">
              <a:off x="4049587" y="1753375"/>
              <a:ext cx="263398" cy="21339"/>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19" name="Freeform 154">
              <a:extLst>
                <a:ext uri="{FF2B5EF4-FFF2-40B4-BE49-F238E27FC236}">
                  <a16:creationId xmlns:a16="http://schemas.microsoft.com/office/drawing/2014/main" id="{CB407911-E9C9-E346-A45C-FD2764867AB5}"/>
                </a:ext>
              </a:extLst>
            </p:cNvPr>
            <p:cNvSpPr>
              <a:spLocks/>
            </p:cNvSpPr>
            <p:nvPr/>
          </p:nvSpPr>
          <p:spPr bwMode="auto">
            <a:xfrm rot="333619">
              <a:off x="4150371" y="1713753"/>
              <a:ext cx="170042" cy="21339"/>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20" name="Freeform 155">
              <a:extLst>
                <a:ext uri="{FF2B5EF4-FFF2-40B4-BE49-F238E27FC236}">
                  <a16:creationId xmlns:a16="http://schemas.microsoft.com/office/drawing/2014/main" id="{D574AD7F-E46B-DF40-9025-33EF8F7DD5E8}"/>
                </a:ext>
              </a:extLst>
            </p:cNvPr>
            <p:cNvSpPr>
              <a:spLocks/>
            </p:cNvSpPr>
            <p:nvPr/>
          </p:nvSpPr>
          <p:spPr bwMode="auto">
            <a:xfrm rot="333619">
              <a:off x="3963206" y="1825144"/>
              <a:ext cx="148703" cy="22672"/>
            </a:xfrm>
            <a:custGeom>
              <a:avLst/>
              <a:gdLst>
                <a:gd name="T0" fmla="*/ 95 w 89"/>
                <a:gd name="T1" fmla="*/ 233 h 13"/>
                <a:gd name="T2" fmla="*/ 772 w 89"/>
                <a:gd name="T3" fmla="*/ 233 h 13"/>
                <a:gd name="T4" fmla="*/ 1401 w 89"/>
                <a:gd name="T5" fmla="*/ 0 h 13"/>
                <a:gd name="T6" fmla="*/ 930 w 89"/>
                <a:gd name="T7" fmla="*/ 0 h 13"/>
                <a:gd name="T8" fmla="*/ 95 w 89"/>
                <a:gd name="T9" fmla="*/ 0 h 13"/>
                <a:gd name="T10" fmla="*/ 0 w 89"/>
                <a:gd name="T11" fmla="*/ 110 h 13"/>
                <a:gd name="T12" fmla="*/ 95 w 89"/>
                <a:gd name="T13" fmla="*/ 23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21" name="Freeform 156">
              <a:extLst>
                <a:ext uri="{FF2B5EF4-FFF2-40B4-BE49-F238E27FC236}">
                  <a16:creationId xmlns:a16="http://schemas.microsoft.com/office/drawing/2014/main" id="{B9DB7DFD-F1EA-214F-839E-F67D73D11B7B}"/>
                </a:ext>
              </a:extLst>
            </p:cNvPr>
            <p:cNvSpPr>
              <a:spLocks/>
            </p:cNvSpPr>
            <p:nvPr/>
          </p:nvSpPr>
          <p:spPr bwMode="auto">
            <a:xfrm rot="333619">
              <a:off x="4180643" y="1759739"/>
              <a:ext cx="132032" cy="21339"/>
            </a:xfrm>
            <a:custGeom>
              <a:avLst/>
              <a:gdLst>
                <a:gd name="T0" fmla="*/ 1150 w 79"/>
                <a:gd name="T1" fmla="*/ 227 h 12"/>
                <a:gd name="T2" fmla="*/ 1243 w 79"/>
                <a:gd name="T3" fmla="*/ 115 h 12"/>
                <a:gd name="T4" fmla="*/ 1150 w 79"/>
                <a:gd name="T5" fmla="*/ 0 h 12"/>
                <a:gd name="T6" fmla="*/ 0 w 79"/>
                <a:gd name="T7" fmla="*/ 0 h 12"/>
                <a:gd name="T8" fmla="*/ 0 w 79"/>
                <a:gd name="T9" fmla="*/ 227 h 12"/>
                <a:gd name="T10" fmla="*/ 1150 w 79"/>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2">
                  <a:moveTo>
                    <a:pt x="73" y="12"/>
                  </a:moveTo>
                  <a:cubicBezTo>
                    <a:pt x="77" y="12"/>
                    <a:pt x="79" y="9"/>
                    <a:pt x="79" y="6"/>
                  </a:cubicBezTo>
                  <a:cubicBezTo>
                    <a:pt x="79" y="3"/>
                    <a:pt x="77" y="0"/>
                    <a:pt x="73" y="0"/>
                  </a:cubicBezTo>
                  <a:cubicBezTo>
                    <a:pt x="0" y="0"/>
                    <a:pt x="0" y="0"/>
                    <a:pt x="0" y="0"/>
                  </a:cubicBezTo>
                  <a:cubicBezTo>
                    <a:pt x="0" y="12"/>
                    <a:pt x="0" y="12"/>
                    <a:pt x="0" y="12"/>
                  </a:cubicBezTo>
                  <a:lnTo>
                    <a:pt x="73" y="12"/>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22" name="Freeform 157">
              <a:extLst>
                <a:ext uri="{FF2B5EF4-FFF2-40B4-BE49-F238E27FC236}">
                  <a16:creationId xmlns:a16="http://schemas.microsoft.com/office/drawing/2014/main" id="{3FDFE1B9-3941-FA4F-8C22-F575AD1DBBF3}"/>
                </a:ext>
              </a:extLst>
            </p:cNvPr>
            <p:cNvSpPr>
              <a:spLocks/>
            </p:cNvSpPr>
            <p:nvPr/>
          </p:nvSpPr>
          <p:spPr bwMode="auto">
            <a:xfrm rot="333619">
              <a:off x="4103483" y="1795496"/>
              <a:ext cx="140034" cy="21339"/>
            </a:xfrm>
            <a:custGeom>
              <a:avLst/>
              <a:gdLst>
                <a:gd name="T0" fmla="*/ 0 w 84"/>
                <a:gd name="T1" fmla="*/ 0 h 12"/>
                <a:gd name="T2" fmla="*/ 0 w 84"/>
                <a:gd name="T3" fmla="*/ 227 h 12"/>
                <a:gd name="T4" fmla="*/ 1220 w 84"/>
                <a:gd name="T5" fmla="*/ 227 h 12"/>
                <a:gd name="T6" fmla="*/ 1313 w 84"/>
                <a:gd name="T7" fmla="*/ 115 h 12"/>
                <a:gd name="T8" fmla="*/ 1220 w 84"/>
                <a:gd name="T9" fmla="*/ 0 h 12"/>
                <a:gd name="T10" fmla="*/ 0 w 8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12">
                  <a:moveTo>
                    <a:pt x="0" y="0"/>
                  </a:moveTo>
                  <a:cubicBezTo>
                    <a:pt x="0" y="12"/>
                    <a:pt x="0" y="12"/>
                    <a:pt x="0" y="12"/>
                  </a:cubicBezTo>
                  <a:cubicBezTo>
                    <a:pt x="78" y="12"/>
                    <a:pt x="78" y="12"/>
                    <a:pt x="78" y="12"/>
                  </a:cubicBezTo>
                  <a:cubicBezTo>
                    <a:pt x="81" y="12"/>
                    <a:pt x="84" y="9"/>
                    <a:pt x="84" y="6"/>
                  </a:cubicBezTo>
                  <a:cubicBezTo>
                    <a:pt x="84" y="2"/>
                    <a:pt x="81" y="0"/>
                    <a:pt x="78" y="0"/>
                  </a:cubicBezTo>
                  <a:lnTo>
                    <a:pt x="0" y="0"/>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23" name="Freeform 158">
              <a:extLst>
                <a:ext uri="{FF2B5EF4-FFF2-40B4-BE49-F238E27FC236}">
                  <a16:creationId xmlns:a16="http://schemas.microsoft.com/office/drawing/2014/main" id="{688D5204-1D09-C24B-923E-2CC88EC069AD}"/>
                </a:ext>
              </a:extLst>
            </p:cNvPr>
            <p:cNvSpPr>
              <a:spLocks/>
            </p:cNvSpPr>
            <p:nvPr/>
          </p:nvSpPr>
          <p:spPr bwMode="auto">
            <a:xfrm rot="333619">
              <a:off x="4043037" y="1829021"/>
              <a:ext cx="68684" cy="22672"/>
            </a:xfrm>
            <a:custGeom>
              <a:avLst/>
              <a:gdLst>
                <a:gd name="T0" fmla="*/ 0 w 41"/>
                <a:gd name="T1" fmla="*/ 0 h 13"/>
                <a:gd name="T2" fmla="*/ 0 w 41"/>
                <a:gd name="T3" fmla="*/ 233 h 13"/>
                <a:gd name="T4" fmla="*/ 20 w 41"/>
                <a:gd name="T5" fmla="*/ 233 h 13"/>
                <a:gd name="T6" fmla="*/ 651 w 41"/>
                <a:gd name="T7" fmla="*/ 0 h 13"/>
                <a:gd name="T8" fmla="*/ 0 w 41"/>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3">
                  <a:moveTo>
                    <a:pt x="0" y="0"/>
                  </a:moveTo>
                  <a:cubicBezTo>
                    <a:pt x="0" y="13"/>
                    <a:pt x="0" y="13"/>
                    <a:pt x="0" y="13"/>
                  </a:cubicBezTo>
                  <a:cubicBezTo>
                    <a:pt x="1" y="13"/>
                    <a:pt x="1" y="13"/>
                    <a:pt x="1" y="13"/>
                  </a:cubicBezTo>
                  <a:cubicBezTo>
                    <a:pt x="16" y="8"/>
                    <a:pt x="29" y="4"/>
                    <a:pt x="41"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24" name="Freeform 159">
              <a:extLst>
                <a:ext uri="{FF2B5EF4-FFF2-40B4-BE49-F238E27FC236}">
                  <a16:creationId xmlns:a16="http://schemas.microsoft.com/office/drawing/2014/main" id="{19D7F837-8382-0B49-9B6F-AD89D844EFF6}"/>
                </a:ext>
              </a:extLst>
            </p:cNvPr>
            <p:cNvSpPr>
              <a:spLocks/>
            </p:cNvSpPr>
            <p:nvPr/>
          </p:nvSpPr>
          <p:spPr bwMode="auto">
            <a:xfrm rot="333619">
              <a:off x="4230202" y="1717630"/>
              <a:ext cx="90022" cy="21339"/>
            </a:xfrm>
            <a:custGeom>
              <a:avLst/>
              <a:gdLst>
                <a:gd name="T0" fmla="*/ 0 w 54"/>
                <a:gd name="T1" fmla="*/ 227 h 12"/>
                <a:gd name="T2" fmla="*/ 738 w 54"/>
                <a:gd name="T3" fmla="*/ 227 h 12"/>
                <a:gd name="T4" fmla="*/ 845 w 54"/>
                <a:gd name="T5" fmla="*/ 115 h 12"/>
                <a:gd name="T6" fmla="*/ 738 w 54"/>
                <a:gd name="T7" fmla="*/ 0 h 12"/>
                <a:gd name="T8" fmla="*/ 0 w 54"/>
                <a:gd name="T9" fmla="*/ 0 h 12"/>
                <a:gd name="T10" fmla="*/ 0 w 54"/>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2">
                  <a:moveTo>
                    <a:pt x="0" y="12"/>
                  </a:moveTo>
                  <a:cubicBezTo>
                    <a:pt x="47" y="12"/>
                    <a:pt x="47" y="12"/>
                    <a:pt x="47" y="12"/>
                  </a:cubicBezTo>
                  <a:cubicBezTo>
                    <a:pt x="51" y="12"/>
                    <a:pt x="54" y="9"/>
                    <a:pt x="54" y="6"/>
                  </a:cubicBezTo>
                  <a:cubicBezTo>
                    <a:pt x="54" y="3"/>
                    <a:pt x="51" y="0"/>
                    <a:pt x="47" y="0"/>
                  </a:cubicBezTo>
                  <a:cubicBezTo>
                    <a:pt x="0" y="0"/>
                    <a:pt x="0" y="0"/>
                    <a:pt x="0" y="0"/>
                  </a:cubicBezTo>
                  <a:lnTo>
                    <a:pt x="0" y="12"/>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25" name="Freeform 160">
              <a:extLst>
                <a:ext uri="{FF2B5EF4-FFF2-40B4-BE49-F238E27FC236}">
                  <a16:creationId xmlns:a16="http://schemas.microsoft.com/office/drawing/2014/main" id="{008659AA-18BA-F745-B5C7-1F2ED77A00A0}"/>
                </a:ext>
              </a:extLst>
            </p:cNvPr>
            <p:cNvSpPr>
              <a:spLocks/>
            </p:cNvSpPr>
            <p:nvPr/>
          </p:nvSpPr>
          <p:spPr bwMode="auto">
            <a:xfrm rot="333619">
              <a:off x="3962561" y="1788303"/>
              <a:ext cx="246727" cy="18004"/>
            </a:xfrm>
            <a:custGeom>
              <a:avLst/>
              <a:gdLst>
                <a:gd name="T0" fmla="*/ 113 w 148"/>
                <a:gd name="T1" fmla="*/ 22 h 10"/>
                <a:gd name="T2" fmla="*/ 2313 w 148"/>
                <a:gd name="T3" fmla="*/ 22 h 10"/>
                <a:gd name="T4" fmla="*/ 813 w 148"/>
                <a:gd name="T5" fmla="*/ 59 h 10"/>
                <a:gd name="T6" fmla="*/ 50 w 148"/>
                <a:gd name="T7" fmla="*/ 159 h 10"/>
                <a:gd name="T8" fmla="*/ 113 w 148"/>
                <a:gd name="T9" fmla="*/ 22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10">
                  <a:moveTo>
                    <a:pt x="7" y="1"/>
                  </a:moveTo>
                  <a:cubicBezTo>
                    <a:pt x="148" y="1"/>
                    <a:pt x="148" y="1"/>
                    <a:pt x="148" y="1"/>
                  </a:cubicBezTo>
                  <a:cubicBezTo>
                    <a:pt x="142" y="0"/>
                    <a:pt x="91" y="1"/>
                    <a:pt x="52" y="3"/>
                  </a:cubicBezTo>
                  <a:cubicBezTo>
                    <a:pt x="27" y="4"/>
                    <a:pt x="4" y="5"/>
                    <a:pt x="3" y="8"/>
                  </a:cubicBezTo>
                  <a:cubicBezTo>
                    <a:pt x="2" y="10"/>
                    <a:pt x="0" y="1"/>
                    <a:pt x="7"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26" name="Freeform 161">
              <a:extLst>
                <a:ext uri="{FF2B5EF4-FFF2-40B4-BE49-F238E27FC236}">
                  <a16:creationId xmlns:a16="http://schemas.microsoft.com/office/drawing/2014/main" id="{CEBB3AC7-8148-B84C-9950-44AC60B48777}"/>
                </a:ext>
              </a:extLst>
            </p:cNvPr>
            <p:cNvSpPr>
              <a:spLocks/>
            </p:cNvSpPr>
            <p:nvPr/>
          </p:nvSpPr>
          <p:spPr bwMode="auto">
            <a:xfrm rot="333619">
              <a:off x="4049760" y="1753810"/>
              <a:ext cx="244727" cy="16004"/>
            </a:xfrm>
            <a:custGeom>
              <a:avLst/>
              <a:gdLst>
                <a:gd name="T0" fmla="*/ 92 w 147"/>
                <a:gd name="T1" fmla="*/ 0 h 9"/>
                <a:gd name="T2" fmla="*/ 2287 w 147"/>
                <a:gd name="T3" fmla="*/ 0 h 9"/>
                <a:gd name="T4" fmla="*/ 791 w 147"/>
                <a:gd name="T5" fmla="*/ 56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3"/>
                  </a:cubicBezTo>
                  <a:cubicBezTo>
                    <a:pt x="27" y="4"/>
                    <a:pt x="4"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27" name="Freeform 162">
              <a:extLst>
                <a:ext uri="{FF2B5EF4-FFF2-40B4-BE49-F238E27FC236}">
                  <a16:creationId xmlns:a16="http://schemas.microsoft.com/office/drawing/2014/main" id="{5558A36E-1AAA-7B48-8C92-282132ED1297}"/>
                </a:ext>
              </a:extLst>
            </p:cNvPr>
            <p:cNvSpPr>
              <a:spLocks/>
            </p:cNvSpPr>
            <p:nvPr/>
          </p:nvSpPr>
          <p:spPr bwMode="auto">
            <a:xfrm rot="333619">
              <a:off x="3965241" y="1827768"/>
              <a:ext cx="130032" cy="16004"/>
            </a:xfrm>
            <a:custGeom>
              <a:avLst/>
              <a:gdLst>
                <a:gd name="T0" fmla="*/ 95 w 78"/>
                <a:gd name="T1" fmla="*/ 0 h 9"/>
                <a:gd name="T2" fmla="*/ 1208 w 78"/>
                <a:gd name="T3" fmla="*/ 0 h 9"/>
                <a:gd name="T4" fmla="*/ 595 w 78"/>
                <a:gd name="T5" fmla="*/ 35 h 9"/>
                <a:gd name="T6" fmla="*/ 50 w 78"/>
                <a:gd name="T7" fmla="*/ 136 h 9"/>
                <a:gd name="T8" fmla="*/ 95 w 7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0"/>
                  </a:moveTo>
                  <a:cubicBezTo>
                    <a:pt x="77" y="0"/>
                    <a:pt x="77" y="0"/>
                    <a:pt x="77" y="0"/>
                  </a:cubicBezTo>
                  <a:cubicBezTo>
                    <a:pt x="71" y="0"/>
                    <a:pt x="78" y="0"/>
                    <a:pt x="38" y="2"/>
                  </a:cubicBezTo>
                  <a:cubicBezTo>
                    <a:pt x="13" y="3"/>
                    <a:pt x="3"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28" name="Freeform 163">
              <a:extLst>
                <a:ext uri="{FF2B5EF4-FFF2-40B4-BE49-F238E27FC236}">
                  <a16:creationId xmlns:a16="http://schemas.microsoft.com/office/drawing/2014/main" id="{6E4D3B4E-F3A7-5C40-B294-4AD59D95DC84}"/>
                </a:ext>
              </a:extLst>
            </p:cNvPr>
            <p:cNvSpPr>
              <a:spLocks/>
            </p:cNvSpPr>
            <p:nvPr/>
          </p:nvSpPr>
          <p:spPr bwMode="auto">
            <a:xfrm rot="333619">
              <a:off x="4188690" y="1718042"/>
              <a:ext cx="113361" cy="7335"/>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1" y="1"/>
                    <a:pt x="10"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29" name="Freeform 164">
              <a:extLst>
                <a:ext uri="{FF2B5EF4-FFF2-40B4-BE49-F238E27FC236}">
                  <a16:creationId xmlns:a16="http://schemas.microsoft.com/office/drawing/2014/main" id="{D050D070-84CF-3F47-B9BC-1656F5B3C9F8}"/>
                </a:ext>
              </a:extLst>
            </p:cNvPr>
            <p:cNvSpPr>
              <a:spLocks/>
            </p:cNvSpPr>
            <p:nvPr/>
          </p:nvSpPr>
          <p:spPr bwMode="auto">
            <a:xfrm rot="333619">
              <a:off x="3962448" y="1788647"/>
              <a:ext cx="281403" cy="21339"/>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330" name="Freeform 165">
              <a:extLst>
                <a:ext uri="{FF2B5EF4-FFF2-40B4-BE49-F238E27FC236}">
                  <a16:creationId xmlns:a16="http://schemas.microsoft.com/office/drawing/2014/main" id="{3A43BE6B-9FE3-1543-A94C-3C2FE6A9D2E3}"/>
                </a:ext>
              </a:extLst>
            </p:cNvPr>
            <p:cNvSpPr>
              <a:spLocks/>
            </p:cNvSpPr>
            <p:nvPr/>
          </p:nvSpPr>
          <p:spPr bwMode="auto">
            <a:xfrm rot="333619">
              <a:off x="4049587" y="1753375"/>
              <a:ext cx="263398" cy="21339"/>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331" name="Freeform 166">
              <a:extLst>
                <a:ext uri="{FF2B5EF4-FFF2-40B4-BE49-F238E27FC236}">
                  <a16:creationId xmlns:a16="http://schemas.microsoft.com/office/drawing/2014/main" id="{55AA1C61-F847-4341-8413-75B80855A734}"/>
                </a:ext>
              </a:extLst>
            </p:cNvPr>
            <p:cNvSpPr>
              <a:spLocks/>
            </p:cNvSpPr>
            <p:nvPr/>
          </p:nvSpPr>
          <p:spPr bwMode="auto">
            <a:xfrm rot="333619">
              <a:off x="4150371" y="1713753"/>
              <a:ext cx="170042" cy="21339"/>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332" name="Freeform 167">
              <a:extLst>
                <a:ext uri="{FF2B5EF4-FFF2-40B4-BE49-F238E27FC236}">
                  <a16:creationId xmlns:a16="http://schemas.microsoft.com/office/drawing/2014/main" id="{DCFC355A-509A-DC4D-A7BD-DE0176C78CF8}"/>
                </a:ext>
              </a:extLst>
            </p:cNvPr>
            <p:cNvSpPr>
              <a:spLocks/>
            </p:cNvSpPr>
            <p:nvPr/>
          </p:nvSpPr>
          <p:spPr bwMode="auto">
            <a:xfrm rot="333619">
              <a:off x="3963206" y="1825144"/>
              <a:ext cx="148703" cy="22672"/>
            </a:xfrm>
            <a:custGeom>
              <a:avLst/>
              <a:gdLst>
                <a:gd name="T0" fmla="*/ 95 w 89"/>
                <a:gd name="T1" fmla="*/ 233 h 13"/>
                <a:gd name="T2" fmla="*/ 772 w 89"/>
                <a:gd name="T3" fmla="*/ 233 h 13"/>
                <a:gd name="T4" fmla="*/ 1401 w 89"/>
                <a:gd name="T5" fmla="*/ 0 h 13"/>
                <a:gd name="T6" fmla="*/ 930 w 89"/>
                <a:gd name="T7" fmla="*/ 0 h 13"/>
                <a:gd name="T8" fmla="*/ 95 w 89"/>
                <a:gd name="T9" fmla="*/ 0 h 13"/>
                <a:gd name="T10" fmla="*/ 0 w 89"/>
                <a:gd name="T11" fmla="*/ 110 h 13"/>
                <a:gd name="T12" fmla="*/ 95 w 89"/>
                <a:gd name="T13" fmla="*/ 23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333" name="Freeform 168">
              <a:extLst>
                <a:ext uri="{FF2B5EF4-FFF2-40B4-BE49-F238E27FC236}">
                  <a16:creationId xmlns:a16="http://schemas.microsoft.com/office/drawing/2014/main" id="{1A946159-6890-9D47-8FBB-DE057481B842}"/>
                </a:ext>
              </a:extLst>
            </p:cNvPr>
            <p:cNvSpPr>
              <a:spLocks/>
            </p:cNvSpPr>
            <p:nvPr/>
          </p:nvSpPr>
          <p:spPr bwMode="auto">
            <a:xfrm rot="333619">
              <a:off x="4013840" y="2016793"/>
              <a:ext cx="282069" cy="23339"/>
            </a:xfrm>
            <a:custGeom>
              <a:avLst/>
              <a:gdLst>
                <a:gd name="T0" fmla="*/ 1317 w 169"/>
                <a:gd name="T1" fmla="*/ 0 h 13"/>
                <a:gd name="T2" fmla="*/ 95 w 169"/>
                <a:gd name="T3" fmla="*/ 0 h 13"/>
                <a:gd name="T4" fmla="*/ 0 w 169"/>
                <a:gd name="T5" fmla="*/ 116 h 13"/>
                <a:gd name="T6" fmla="*/ 95 w 169"/>
                <a:gd name="T7" fmla="*/ 253 h 13"/>
                <a:gd name="T8" fmla="*/ 2556 w 169"/>
                <a:gd name="T9" fmla="*/ 253 h 13"/>
                <a:gd name="T10" fmla="*/ 2651 w 169"/>
                <a:gd name="T11" fmla="*/ 116 h 13"/>
                <a:gd name="T12" fmla="*/ 2556 w 169"/>
                <a:gd name="T13" fmla="*/ 0 h 13"/>
                <a:gd name="T14" fmla="*/ 1317 w 16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3">
                  <a:moveTo>
                    <a:pt x="84" y="0"/>
                  </a:moveTo>
                  <a:cubicBezTo>
                    <a:pt x="6" y="0"/>
                    <a:pt x="6" y="0"/>
                    <a:pt x="6" y="0"/>
                  </a:cubicBezTo>
                  <a:cubicBezTo>
                    <a:pt x="3" y="0"/>
                    <a:pt x="0" y="3"/>
                    <a:pt x="0" y="6"/>
                  </a:cubicBezTo>
                  <a:cubicBezTo>
                    <a:pt x="0" y="10"/>
                    <a:pt x="3" y="13"/>
                    <a:pt x="6" y="13"/>
                  </a:cubicBezTo>
                  <a:cubicBezTo>
                    <a:pt x="163" y="13"/>
                    <a:pt x="163" y="13"/>
                    <a:pt x="163" y="13"/>
                  </a:cubicBezTo>
                  <a:cubicBezTo>
                    <a:pt x="166" y="13"/>
                    <a:pt x="169" y="10"/>
                    <a:pt x="169" y="6"/>
                  </a:cubicBezTo>
                  <a:cubicBezTo>
                    <a:pt x="169" y="3"/>
                    <a:pt x="166" y="0"/>
                    <a:pt x="163" y="0"/>
                  </a:cubicBezTo>
                  <a:lnTo>
                    <a:pt x="84" y="0"/>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34" name="Freeform 169">
              <a:extLst>
                <a:ext uri="{FF2B5EF4-FFF2-40B4-BE49-F238E27FC236}">
                  <a16:creationId xmlns:a16="http://schemas.microsoft.com/office/drawing/2014/main" id="{0EC5FF3F-411E-0E4C-BFE7-71F3D08036A4}"/>
                </a:ext>
              </a:extLst>
            </p:cNvPr>
            <p:cNvSpPr>
              <a:spLocks/>
            </p:cNvSpPr>
            <p:nvPr/>
          </p:nvSpPr>
          <p:spPr bwMode="auto">
            <a:xfrm rot="333619">
              <a:off x="3952972" y="1967177"/>
              <a:ext cx="265399" cy="23339"/>
            </a:xfrm>
            <a:custGeom>
              <a:avLst/>
              <a:gdLst>
                <a:gd name="T0" fmla="*/ 1254 w 159"/>
                <a:gd name="T1" fmla="*/ 0 h 13"/>
                <a:gd name="T2" fmla="*/ 113 w 159"/>
                <a:gd name="T3" fmla="*/ 0 h 13"/>
                <a:gd name="T4" fmla="*/ 0 w 159"/>
                <a:gd name="T5" fmla="*/ 137 h 13"/>
                <a:gd name="T6" fmla="*/ 113 w 159"/>
                <a:gd name="T7" fmla="*/ 253 h 13"/>
                <a:gd name="T8" fmla="*/ 2401 w 159"/>
                <a:gd name="T9" fmla="*/ 253 h 13"/>
                <a:gd name="T10" fmla="*/ 2493 w 159"/>
                <a:gd name="T11" fmla="*/ 137 h 13"/>
                <a:gd name="T12" fmla="*/ 2401 w 159"/>
                <a:gd name="T13" fmla="*/ 0 h 13"/>
                <a:gd name="T14" fmla="*/ 1254 w 15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13">
                  <a:moveTo>
                    <a:pt x="80" y="0"/>
                  </a:moveTo>
                  <a:cubicBezTo>
                    <a:pt x="7" y="0"/>
                    <a:pt x="7" y="0"/>
                    <a:pt x="7" y="0"/>
                  </a:cubicBezTo>
                  <a:cubicBezTo>
                    <a:pt x="3" y="0"/>
                    <a:pt x="0" y="3"/>
                    <a:pt x="0" y="7"/>
                  </a:cubicBezTo>
                  <a:cubicBezTo>
                    <a:pt x="0" y="10"/>
                    <a:pt x="3" y="13"/>
                    <a:pt x="7" y="13"/>
                  </a:cubicBezTo>
                  <a:cubicBezTo>
                    <a:pt x="153" y="13"/>
                    <a:pt x="153" y="13"/>
                    <a:pt x="153" y="13"/>
                  </a:cubicBezTo>
                  <a:cubicBezTo>
                    <a:pt x="156" y="13"/>
                    <a:pt x="159" y="10"/>
                    <a:pt x="159" y="7"/>
                  </a:cubicBezTo>
                  <a:cubicBezTo>
                    <a:pt x="159" y="3"/>
                    <a:pt x="156" y="0"/>
                    <a:pt x="153" y="0"/>
                  </a:cubicBezTo>
                  <a:lnTo>
                    <a:pt x="80" y="0"/>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35" name="Freeform 170">
              <a:extLst>
                <a:ext uri="{FF2B5EF4-FFF2-40B4-BE49-F238E27FC236}">
                  <a16:creationId xmlns:a16="http://schemas.microsoft.com/office/drawing/2014/main" id="{80ED9217-831F-C248-AF19-17BBE23AD2F1}"/>
                </a:ext>
              </a:extLst>
            </p:cNvPr>
            <p:cNvSpPr>
              <a:spLocks/>
            </p:cNvSpPr>
            <p:nvPr/>
          </p:nvSpPr>
          <p:spPr bwMode="auto">
            <a:xfrm rot="333619">
              <a:off x="3947573" y="1917056"/>
              <a:ext cx="168708" cy="23339"/>
            </a:xfrm>
            <a:custGeom>
              <a:avLst/>
              <a:gdLst>
                <a:gd name="T0" fmla="*/ 1493 w 101"/>
                <a:gd name="T1" fmla="*/ 0 h 13"/>
                <a:gd name="T2" fmla="*/ 741 w 101"/>
                <a:gd name="T3" fmla="*/ 0 h 13"/>
                <a:gd name="T4" fmla="*/ 188 w 101"/>
                <a:gd name="T5" fmla="*/ 0 h 13"/>
                <a:gd name="T6" fmla="*/ 0 w 101"/>
                <a:gd name="T7" fmla="*/ 253 h 13"/>
                <a:gd name="T8" fmla="*/ 1493 w 101"/>
                <a:gd name="T9" fmla="*/ 253 h 13"/>
                <a:gd name="T10" fmla="*/ 1588 w 101"/>
                <a:gd name="T11" fmla="*/ 137 h 13"/>
                <a:gd name="T12" fmla="*/ 1493 w 101"/>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13">
                  <a:moveTo>
                    <a:pt x="95" y="0"/>
                  </a:moveTo>
                  <a:cubicBezTo>
                    <a:pt x="47" y="0"/>
                    <a:pt x="47" y="0"/>
                    <a:pt x="47" y="0"/>
                  </a:cubicBezTo>
                  <a:cubicBezTo>
                    <a:pt x="12" y="0"/>
                    <a:pt x="12" y="0"/>
                    <a:pt x="12" y="0"/>
                  </a:cubicBezTo>
                  <a:cubicBezTo>
                    <a:pt x="7" y="4"/>
                    <a:pt x="3" y="9"/>
                    <a:pt x="0" y="13"/>
                  </a:cubicBezTo>
                  <a:cubicBezTo>
                    <a:pt x="95" y="13"/>
                    <a:pt x="95" y="13"/>
                    <a:pt x="95" y="13"/>
                  </a:cubicBezTo>
                  <a:cubicBezTo>
                    <a:pt x="98" y="13"/>
                    <a:pt x="101" y="10"/>
                    <a:pt x="101" y="7"/>
                  </a:cubicBezTo>
                  <a:cubicBezTo>
                    <a:pt x="101" y="3"/>
                    <a:pt x="98" y="0"/>
                    <a:pt x="95" y="0"/>
                  </a:cubicBez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36" name="Freeform 171">
              <a:extLst>
                <a:ext uri="{FF2B5EF4-FFF2-40B4-BE49-F238E27FC236}">
                  <a16:creationId xmlns:a16="http://schemas.microsoft.com/office/drawing/2014/main" id="{617D7064-2E5D-BD42-B05C-704B651112D7}"/>
                </a:ext>
              </a:extLst>
            </p:cNvPr>
            <p:cNvSpPr>
              <a:spLocks/>
            </p:cNvSpPr>
            <p:nvPr/>
          </p:nvSpPr>
          <p:spPr bwMode="auto">
            <a:xfrm rot="333619">
              <a:off x="4003585" y="1877375"/>
              <a:ext cx="40010" cy="19338"/>
            </a:xfrm>
            <a:custGeom>
              <a:avLst/>
              <a:gdLst>
                <a:gd name="T0" fmla="*/ 0 w 24"/>
                <a:gd name="T1" fmla="*/ 200 h 11"/>
                <a:gd name="T2" fmla="*/ 270 w 24"/>
                <a:gd name="T3" fmla="*/ 200 h 11"/>
                <a:gd name="T4" fmla="*/ 375 w 24"/>
                <a:gd name="T5" fmla="*/ 90 h 11"/>
                <a:gd name="T6" fmla="*/ 345 w 24"/>
                <a:gd name="T7" fmla="*/ 0 h 11"/>
                <a:gd name="T8" fmla="*/ 0 w 24"/>
                <a:gd name="T9" fmla="*/ 20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1">
                  <a:moveTo>
                    <a:pt x="0" y="11"/>
                  </a:moveTo>
                  <a:cubicBezTo>
                    <a:pt x="17" y="11"/>
                    <a:pt x="17" y="11"/>
                    <a:pt x="17" y="11"/>
                  </a:cubicBezTo>
                  <a:cubicBezTo>
                    <a:pt x="21" y="11"/>
                    <a:pt x="24" y="8"/>
                    <a:pt x="24" y="5"/>
                  </a:cubicBezTo>
                  <a:cubicBezTo>
                    <a:pt x="24" y="3"/>
                    <a:pt x="23" y="1"/>
                    <a:pt x="22" y="0"/>
                  </a:cubicBezTo>
                  <a:cubicBezTo>
                    <a:pt x="14" y="4"/>
                    <a:pt x="7" y="7"/>
                    <a:pt x="0" y="11"/>
                  </a:cubicBez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37" name="Freeform 172">
              <a:extLst>
                <a:ext uri="{FF2B5EF4-FFF2-40B4-BE49-F238E27FC236}">
                  <a16:creationId xmlns:a16="http://schemas.microsoft.com/office/drawing/2014/main" id="{FF176DBC-4B29-4E48-8972-06A8A6F1620E}"/>
                </a:ext>
              </a:extLst>
            </p:cNvPr>
            <p:cNvSpPr>
              <a:spLocks/>
            </p:cNvSpPr>
            <p:nvPr/>
          </p:nvSpPr>
          <p:spPr bwMode="auto">
            <a:xfrm rot="333619">
              <a:off x="4099521" y="2063494"/>
              <a:ext cx="148036" cy="21339"/>
            </a:xfrm>
            <a:custGeom>
              <a:avLst/>
              <a:gdLst>
                <a:gd name="T0" fmla="*/ 92 w 89"/>
                <a:gd name="T1" fmla="*/ 227 h 12"/>
                <a:gd name="T2" fmla="*/ 758 w 89"/>
                <a:gd name="T3" fmla="*/ 227 h 12"/>
                <a:gd name="T4" fmla="*/ 1382 w 89"/>
                <a:gd name="T5" fmla="*/ 0 h 12"/>
                <a:gd name="T6" fmla="*/ 915 w 89"/>
                <a:gd name="T7" fmla="*/ 0 h 12"/>
                <a:gd name="T8" fmla="*/ 92 w 89"/>
                <a:gd name="T9" fmla="*/ 0 h 12"/>
                <a:gd name="T10" fmla="*/ 0 w 89"/>
                <a:gd name="T11" fmla="*/ 115 h 12"/>
                <a:gd name="T12" fmla="*/ 92 w 89"/>
                <a:gd name="T13" fmla="*/ 22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2">
                  <a:moveTo>
                    <a:pt x="6" y="12"/>
                  </a:moveTo>
                  <a:cubicBezTo>
                    <a:pt x="49" y="12"/>
                    <a:pt x="49" y="12"/>
                    <a:pt x="49" y="12"/>
                  </a:cubicBezTo>
                  <a:cubicBezTo>
                    <a:pt x="64" y="8"/>
                    <a:pt x="77" y="4"/>
                    <a:pt x="89" y="0"/>
                  </a:cubicBezTo>
                  <a:cubicBezTo>
                    <a:pt x="59" y="0"/>
                    <a:pt x="59" y="0"/>
                    <a:pt x="59" y="0"/>
                  </a:cubicBezTo>
                  <a:cubicBezTo>
                    <a:pt x="6" y="0"/>
                    <a:pt x="6" y="0"/>
                    <a:pt x="6" y="0"/>
                  </a:cubicBezTo>
                  <a:cubicBezTo>
                    <a:pt x="3" y="0"/>
                    <a:pt x="0" y="3"/>
                    <a:pt x="0" y="6"/>
                  </a:cubicBezTo>
                  <a:cubicBezTo>
                    <a:pt x="0" y="9"/>
                    <a:pt x="3" y="12"/>
                    <a:pt x="6" y="12"/>
                  </a:cubicBez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38" name="Freeform 173">
              <a:extLst>
                <a:ext uri="{FF2B5EF4-FFF2-40B4-BE49-F238E27FC236}">
                  <a16:creationId xmlns:a16="http://schemas.microsoft.com/office/drawing/2014/main" id="{034EBA5E-072C-A546-A900-836A64D8A29D}"/>
                </a:ext>
              </a:extLst>
            </p:cNvPr>
            <p:cNvSpPr>
              <a:spLocks/>
            </p:cNvSpPr>
            <p:nvPr/>
          </p:nvSpPr>
          <p:spPr bwMode="auto">
            <a:xfrm rot="333619">
              <a:off x="4086024" y="1973638"/>
              <a:ext cx="132032" cy="23339"/>
            </a:xfrm>
            <a:custGeom>
              <a:avLst/>
              <a:gdLst>
                <a:gd name="T0" fmla="*/ 1150 w 79"/>
                <a:gd name="T1" fmla="*/ 253 h 13"/>
                <a:gd name="T2" fmla="*/ 1243 w 79"/>
                <a:gd name="T3" fmla="*/ 137 h 13"/>
                <a:gd name="T4" fmla="*/ 1150 w 79"/>
                <a:gd name="T5" fmla="*/ 0 h 13"/>
                <a:gd name="T6" fmla="*/ 0 w 79"/>
                <a:gd name="T7" fmla="*/ 0 h 13"/>
                <a:gd name="T8" fmla="*/ 0 w 79"/>
                <a:gd name="T9" fmla="*/ 253 h 13"/>
                <a:gd name="T10" fmla="*/ 1150 w 79"/>
                <a:gd name="T11" fmla="*/ 253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3">
                  <a:moveTo>
                    <a:pt x="73" y="13"/>
                  </a:moveTo>
                  <a:cubicBezTo>
                    <a:pt x="76" y="13"/>
                    <a:pt x="79" y="10"/>
                    <a:pt x="79" y="7"/>
                  </a:cubicBezTo>
                  <a:cubicBezTo>
                    <a:pt x="79" y="3"/>
                    <a:pt x="76" y="0"/>
                    <a:pt x="73" y="0"/>
                  </a:cubicBezTo>
                  <a:cubicBezTo>
                    <a:pt x="0" y="0"/>
                    <a:pt x="0" y="0"/>
                    <a:pt x="0" y="0"/>
                  </a:cubicBezTo>
                  <a:cubicBezTo>
                    <a:pt x="0" y="13"/>
                    <a:pt x="0" y="13"/>
                    <a:pt x="0" y="13"/>
                  </a:cubicBezTo>
                  <a:lnTo>
                    <a:pt x="73" y="13"/>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39" name="Freeform 174">
              <a:extLst>
                <a:ext uri="{FF2B5EF4-FFF2-40B4-BE49-F238E27FC236}">
                  <a16:creationId xmlns:a16="http://schemas.microsoft.com/office/drawing/2014/main" id="{467C15CA-3F45-844C-8939-39ED8F53786F}"/>
                </a:ext>
              </a:extLst>
            </p:cNvPr>
            <p:cNvSpPr>
              <a:spLocks/>
            </p:cNvSpPr>
            <p:nvPr/>
          </p:nvSpPr>
          <p:spPr bwMode="auto">
            <a:xfrm rot="333619">
              <a:off x="4153545" y="2023577"/>
              <a:ext cx="142035" cy="23339"/>
            </a:xfrm>
            <a:custGeom>
              <a:avLst/>
              <a:gdLst>
                <a:gd name="T0" fmla="*/ 0 w 85"/>
                <a:gd name="T1" fmla="*/ 0 h 13"/>
                <a:gd name="T2" fmla="*/ 0 w 85"/>
                <a:gd name="T3" fmla="*/ 253 h 13"/>
                <a:gd name="T4" fmla="*/ 1243 w 85"/>
                <a:gd name="T5" fmla="*/ 253 h 13"/>
                <a:gd name="T6" fmla="*/ 1338 w 85"/>
                <a:gd name="T7" fmla="*/ 116 h 13"/>
                <a:gd name="T8" fmla="*/ 1243 w 85"/>
                <a:gd name="T9" fmla="*/ 0 h 13"/>
                <a:gd name="T10" fmla="*/ 0 w 85"/>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 h="13">
                  <a:moveTo>
                    <a:pt x="0" y="0"/>
                  </a:moveTo>
                  <a:cubicBezTo>
                    <a:pt x="0" y="13"/>
                    <a:pt x="0" y="13"/>
                    <a:pt x="0" y="13"/>
                  </a:cubicBezTo>
                  <a:cubicBezTo>
                    <a:pt x="79" y="13"/>
                    <a:pt x="79" y="13"/>
                    <a:pt x="79" y="13"/>
                  </a:cubicBezTo>
                  <a:cubicBezTo>
                    <a:pt x="82" y="13"/>
                    <a:pt x="85" y="10"/>
                    <a:pt x="85" y="6"/>
                  </a:cubicBezTo>
                  <a:cubicBezTo>
                    <a:pt x="85" y="3"/>
                    <a:pt x="82" y="0"/>
                    <a:pt x="79"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40" name="Freeform 175">
              <a:extLst>
                <a:ext uri="{FF2B5EF4-FFF2-40B4-BE49-F238E27FC236}">
                  <a16:creationId xmlns:a16="http://schemas.microsoft.com/office/drawing/2014/main" id="{8D5BF7D5-D4CB-9147-9F4B-008ED57A753F}"/>
                </a:ext>
              </a:extLst>
            </p:cNvPr>
            <p:cNvSpPr>
              <a:spLocks/>
            </p:cNvSpPr>
            <p:nvPr/>
          </p:nvSpPr>
          <p:spPr bwMode="auto">
            <a:xfrm rot="333619">
              <a:off x="4179353" y="2067371"/>
              <a:ext cx="68017" cy="21339"/>
            </a:xfrm>
            <a:custGeom>
              <a:avLst/>
              <a:gdLst>
                <a:gd name="T0" fmla="*/ 0 w 41"/>
                <a:gd name="T1" fmla="*/ 0 h 12"/>
                <a:gd name="T2" fmla="*/ 0 w 41"/>
                <a:gd name="T3" fmla="*/ 227 h 12"/>
                <a:gd name="T4" fmla="*/ 12 w 41"/>
                <a:gd name="T5" fmla="*/ 227 h 12"/>
                <a:gd name="T6" fmla="*/ 632 w 41"/>
                <a:gd name="T7" fmla="*/ 0 h 12"/>
                <a:gd name="T8" fmla="*/ 0 w 4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2">
                  <a:moveTo>
                    <a:pt x="0" y="0"/>
                  </a:moveTo>
                  <a:cubicBezTo>
                    <a:pt x="0" y="12"/>
                    <a:pt x="0" y="12"/>
                    <a:pt x="0" y="12"/>
                  </a:cubicBezTo>
                  <a:cubicBezTo>
                    <a:pt x="1" y="12"/>
                    <a:pt x="1" y="12"/>
                    <a:pt x="1" y="12"/>
                  </a:cubicBezTo>
                  <a:cubicBezTo>
                    <a:pt x="16" y="8"/>
                    <a:pt x="29" y="4"/>
                    <a:pt x="41" y="0"/>
                  </a:cubicBezTo>
                  <a:lnTo>
                    <a:pt x="0" y="0"/>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41" name="Freeform 176">
              <a:extLst>
                <a:ext uri="{FF2B5EF4-FFF2-40B4-BE49-F238E27FC236}">
                  <a16:creationId xmlns:a16="http://schemas.microsoft.com/office/drawing/2014/main" id="{16EE2C38-C7D3-6048-887D-126D45ABF1C1}"/>
                </a:ext>
              </a:extLst>
            </p:cNvPr>
            <p:cNvSpPr>
              <a:spLocks/>
            </p:cNvSpPr>
            <p:nvPr/>
          </p:nvSpPr>
          <p:spPr bwMode="auto">
            <a:xfrm rot="333619">
              <a:off x="4026074" y="1920868"/>
              <a:ext cx="90022" cy="23339"/>
            </a:xfrm>
            <a:custGeom>
              <a:avLst/>
              <a:gdLst>
                <a:gd name="T0" fmla="*/ 0 w 54"/>
                <a:gd name="T1" fmla="*/ 253 h 13"/>
                <a:gd name="T2" fmla="*/ 750 w 54"/>
                <a:gd name="T3" fmla="*/ 253 h 13"/>
                <a:gd name="T4" fmla="*/ 845 w 54"/>
                <a:gd name="T5" fmla="*/ 137 h 13"/>
                <a:gd name="T6" fmla="*/ 750 w 54"/>
                <a:gd name="T7" fmla="*/ 0 h 13"/>
                <a:gd name="T8" fmla="*/ 0 w 54"/>
                <a:gd name="T9" fmla="*/ 0 h 13"/>
                <a:gd name="T10" fmla="*/ 0 w 54"/>
                <a:gd name="T11" fmla="*/ 253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3">
                  <a:moveTo>
                    <a:pt x="0" y="13"/>
                  </a:moveTo>
                  <a:cubicBezTo>
                    <a:pt x="48" y="13"/>
                    <a:pt x="48" y="13"/>
                    <a:pt x="48" y="13"/>
                  </a:cubicBezTo>
                  <a:cubicBezTo>
                    <a:pt x="51" y="13"/>
                    <a:pt x="54" y="10"/>
                    <a:pt x="54" y="7"/>
                  </a:cubicBezTo>
                  <a:cubicBezTo>
                    <a:pt x="54" y="3"/>
                    <a:pt x="51" y="0"/>
                    <a:pt x="48" y="0"/>
                  </a:cubicBezTo>
                  <a:cubicBezTo>
                    <a:pt x="0" y="0"/>
                    <a:pt x="0" y="0"/>
                    <a:pt x="0" y="0"/>
                  </a:cubicBezTo>
                  <a:lnTo>
                    <a:pt x="0" y="13"/>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42" name="Freeform 177">
              <a:extLst>
                <a:ext uri="{FF2B5EF4-FFF2-40B4-BE49-F238E27FC236}">
                  <a16:creationId xmlns:a16="http://schemas.microsoft.com/office/drawing/2014/main" id="{0D493817-D4D1-2843-8AC3-FB59C4EEBED1}"/>
                </a:ext>
              </a:extLst>
            </p:cNvPr>
            <p:cNvSpPr>
              <a:spLocks/>
            </p:cNvSpPr>
            <p:nvPr/>
          </p:nvSpPr>
          <p:spPr bwMode="auto">
            <a:xfrm rot="333619">
              <a:off x="4013960" y="2018319"/>
              <a:ext cx="244727" cy="16004"/>
            </a:xfrm>
            <a:custGeom>
              <a:avLst/>
              <a:gdLst>
                <a:gd name="T0" fmla="*/ 92 w 147"/>
                <a:gd name="T1" fmla="*/ 0 h 9"/>
                <a:gd name="T2" fmla="*/ 2287 w 147"/>
                <a:gd name="T3" fmla="*/ 0 h 9"/>
                <a:gd name="T4" fmla="*/ 791 w 147"/>
                <a:gd name="T5" fmla="*/ 56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3"/>
                  </a:cubicBezTo>
                  <a:cubicBezTo>
                    <a:pt x="27" y="3"/>
                    <a:pt x="4"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43" name="Freeform 178">
              <a:extLst>
                <a:ext uri="{FF2B5EF4-FFF2-40B4-BE49-F238E27FC236}">
                  <a16:creationId xmlns:a16="http://schemas.microsoft.com/office/drawing/2014/main" id="{9656D987-BF69-7C43-A270-60241F1DE795}"/>
                </a:ext>
              </a:extLst>
            </p:cNvPr>
            <p:cNvSpPr>
              <a:spLocks/>
            </p:cNvSpPr>
            <p:nvPr/>
          </p:nvSpPr>
          <p:spPr bwMode="auto">
            <a:xfrm rot="333619">
              <a:off x="3953048" y="1969608"/>
              <a:ext cx="246727" cy="16004"/>
            </a:xfrm>
            <a:custGeom>
              <a:avLst/>
              <a:gdLst>
                <a:gd name="T0" fmla="*/ 113 w 148"/>
                <a:gd name="T1" fmla="*/ 0 h 9"/>
                <a:gd name="T2" fmla="*/ 2313 w 148"/>
                <a:gd name="T3" fmla="*/ 0 h 9"/>
                <a:gd name="T4" fmla="*/ 813 w 148"/>
                <a:gd name="T5" fmla="*/ 35 h 9"/>
                <a:gd name="T6" fmla="*/ 63 w 148"/>
                <a:gd name="T7" fmla="*/ 136 h 9"/>
                <a:gd name="T8" fmla="*/ 113 w 14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9">
                  <a:moveTo>
                    <a:pt x="7" y="0"/>
                  </a:moveTo>
                  <a:cubicBezTo>
                    <a:pt x="148" y="0"/>
                    <a:pt x="148" y="0"/>
                    <a:pt x="148" y="0"/>
                  </a:cubicBezTo>
                  <a:cubicBezTo>
                    <a:pt x="142" y="0"/>
                    <a:pt x="92" y="1"/>
                    <a:pt x="52" y="2"/>
                  </a:cubicBezTo>
                  <a:cubicBezTo>
                    <a:pt x="27" y="3"/>
                    <a:pt x="4" y="5"/>
                    <a:pt x="4" y="7"/>
                  </a:cubicBezTo>
                  <a:cubicBezTo>
                    <a:pt x="2" y="9"/>
                    <a:pt x="0"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44" name="Freeform 179">
              <a:extLst>
                <a:ext uri="{FF2B5EF4-FFF2-40B4-BE49-F238E27FC236}">
                  <a16:creationId xmlns:a16="http://schemas.microsoft.com/office/drawing/2014/main" id="{1CD5D81C-DE4A-DF4B-B070-6426113267E6}"/>
                </a:ext>
              </a:extLst>
            </p:cNvPr>
            <p:cNvSpPr>
              <a:spLocks/>
            </p:cNvSpPr>
            <p:nvPr/>
          </p:nvSpPr>
          <p:spPr bwMode="auto">
            <a:xfrm rot="333619">
              <a:off x="4101020" y="2064091"/>
              <a:ext cx="130032" cy="16004"/>
            </a:xfrm>
            <a:custGeom>
              <a:avLst/>
              <a:gdLst>
                <a:gd name="T0" fmla="*/ 95 w 78"/>
                <a:gd name="T1" fmla="*/ 21 h 9"/>
                <a:gd name="T2" fmla="*/ 1208 w 78"/>
                <a:gd name="T3" fmla="*/ 21 h 9"/>
                <a:gd name="T4" fmla="*/ 595 w 78"/>
                <a:gd name="T5" fmla="*/ 35 h 9"/>
                <a:gd name="T6" fmla="*/ 50 w 78"/>
                <a:gd name="T7" fmla="*/ 149 h 9"/>
                <a:gd name="T8" fmla="*/ 95 w 78"/>
                <a:gd name="T9" fmla="*/ 21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1"/>
                  </a:moveTo>
                  <a:cubicBezTo>
                    <a:pt x="77" y="1"/>
                    <a:pt x="77" y="1"/>
                    <a:pt x="77" y="1"/>
                  </a:cubicBezTo>
                  <a:cubicBezTo>
                    <a:pt x="71" y="0"/>
                    <a:pt x="78" y="1"/>
                    <a:pt x="38" y="2"/>
                  </a:cubicBezTo>
                  <a:cubicBezTo>
                    <a:pt x="13" y="3"/>
                    <a:pt x="3" y="5"/>
                    <a:pt x="3" y="8"/>
                  </a:cubicBezTo>
                  <a:cubicBezTo>
                    <a:pt x="2" y="9"/>
                    <a:pt x="0" y="1"/>
                    <a:pt x="6"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45" name="Freeform 180">
              <a:extLst>
                <a:ext uri="{FF2B5EF4-FFF2-40B4-BE49-F238E27FC236}">
                  <a16:creationId xmlns:a16="http://schemas.microsoft.com/office/drawing/2014/main" id="{F08F53C6-40BB-CC4C-8608-A20328B35F81}"/>
                </a:ext>
              </a:extLst>
            </p:cNvPr>
            <p:cNvSpPr>
              <a:spLocks/>
            </p:cNvSpPr>
            <p:nvPr/>
          </p:nvSpPr>
          <p:spPr bwMode="auto">
            <a:xfrm rot="333619">
              <a:off x="3986617" y="1922143"/>
              <a:ext cx="113361" cy="6668"/>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0" y="2"/>
                    <a:pt x="9"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46" name="Freeform 181">
              <a:extLst>
                <a:ext uri="{FF2B5EF4-FFF2-40B4-BE49-F238E27FC236}">
                  <a16:creationId xmlns:a16="http://schemas.microsoft.com/office/drawing/2014/main" id="{99E2287E-FD57-5444-9806-B26C24BBD5BB}"/>
                </a:ext>
              </a:extLst>
            </p:cNvPr>
            <p:cNvSpPr>
              <a:spLocks/>
            </p:cNvSpPr>
            <p:nvPr/>
          </p:nvSpPr>
          <p:spPr bwMode="auto">
            <a:xfrm rot="333619">
              <a:off x="4013840" y="2016793"/>
              <a:ext cx="282069" cy="23339"/>
            </a:xfrm>
            <a:custGeom>
              <a:avLst/>
              <a:gdLst>
                <a:gd name="T0" fmla="*/ 1317 w 169"/>
                <a:gd name="T1" fmla="*/ 0 h 13"/>
                <a:gd name="T2" fmla="*/ 95 w 169"/>
                <a:gd name="T3" fmla="*/ 0 h 13"/>
                <a:gd name="T4" fmla="*/ 0 w 169"/>
                <a:gd name="T5" fmla="*/ 116 h 13"/>
                <a:gd name="T6" fmla="*/ 95 w 169"/>
                <a:gd name="T7" fmla="*/ 253 h 13"/>
                <a:gd name="T8" fmla="*/ 2556 w 169"/>
                <a:gd name="T9" fmla="*/ 253 h 13"/>
                <a:gd name="T10" fmla="*/ 2651 w 169"/>
                <a:gd name="T11" fmla="*/ 116 h 13"/>
                <a:gd name="T12" fmla="*/ 2556 w 169"/>
                <a:gd name="T13" fmla="*/ 0 h 13"/>
                <a:gd name="T14" fmla="*/ 1317 w 16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3">
                  <a:moveTo>
                    <a:pt x="84" y="0"/>
                  </a:moveTo>
                  <a:cubicBezTo>
                    <a:pt x="6" y="0"/>
                    <a:pt x="6" y="0"/>
                    <a:pt x="6" y="0"/>
                  </a:cubicBezTo>
                  <a:cubicBezTo>
                    <a:pt x="3" y="0"/>
                    <a:pt x="0" y="3"/>
                    <a:pt x="0" y="6"/>
                  </a:cubicBezTo>
                  <a:cubicBezTo>
                    <a:pt x="0" y="10"/>
                    <a:pt x="3" y="13"/>
                    <a:pt x="6" y="13"/>
                  </a:cubicBezTo>
                  <a:cubicBezTo>
                    <a:pt x="163" y="13"/>
                    <a:pt x="163" y="13"/>
                    <a:pt x="163" y="13"/>
                  </a:cubicBezTo>
                  <a:cubicBezTo>
                    <a:pt x="166" y="13"/>
                    <a:pt x="169" y="10"/>
                    <a:pt x="169" y="6"/>
                  </a:cubicBezTo>
                  <a:cubicBezTo>
                    <a:pt x="169" y="3"/>
                    <a:pt x="166" y="0"/>
                    <a:pt x="163" y="0"/>
                  </a:cubicBezTo>
                  <a:lnTo>
                    <a:pt x="84"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347" name="Freeform 183">
              <a:extLst>
                <a:ext uri="{FF2B5EF4-FFF2-40B4-BE49-F238E27FC236}">
                  <a16:creationId xmlns:a16="http://schemas.microsoft.com/office/drawing/2014/main" id="{D119E7A6-534B-0344-9FD9-225A393A1AAC}"/>
                </a:ext>
              </a:extLst>
            </p:cNvPr>
            <p:cNvSpPr>
              <a:spLocks/>
            </p:cNvSpPr>
            <p:nvPr/>
          </p:nvSpPr>
          <p:spPr bwMode="auto">
            <a:xfrm rot="333619">
              <a:off x="3947573" y="1917056"/>
              <a:ext cx="168708" cy="23339"/>
            </a:xfrm>
            <a:custGeom>
              <a:avLst/>
              <a:gdLst>
                <a:gd name="T0" fmla="*/ 1493 w 101"/>
                <a:gd name="T1" fmla="*/ 0 h 13"/>
                <a:gd name="T2" fmla="*/ 741 w 101"/>
                <a:gd name="T3" fmla="*/ 0 h 13"/>
                <a:gd name="T4" fmla="*/ 188 w 101"/>
                <a:gd name="T5" fmla="*/ 0 h 13"/>
                <a:gd name="T6" fmla="*/ 0 w 101"/>
                <a:gd name="T7" fmla="*/ 253 h 13"/>
                <a:gd name="T8" fmla="*/ 1493 w 101"/>
                <a:gd name="T9" fmla="*/ 253 h 13"/>
                <a:gd name="T10" fmla="*/ 1588 w 101"/>
                <a:gd name="T11" fmla="*/ 137 h 13"/>
                <a:gd name="T12" fmla="*/ 1493 w 101"/>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13">
                  <a:moveTo>
                    <a:pt x="95" y="0"/>
                  </a:moveTo>
                  <a:cubicBezTo>
                    <a:pt x="47" y="0"/>
                    <a:pt x="47" y="0"/>
                    <a:pt x="47" y="0"/>
                  </a:cubicBezTo>
                  <a:cubicBezTo>
                    <a:pt x="12" y="0"/>
                    <a:pt x="12" y="0"/>
                    <a:pt x="12" y="0"/>
                  </a:cubicBezTo>
                  <a:cubicBezTo>
                    <a:pt x="7" y="4"/>
                    <a:pt x="3" y="9"/>
                    <a:pt x="0" y="13"/>
                  </a:cubicBezTo>
                  <a:cubicBezTo>
                    <a:pt x="95" y="13"/>
                    <a:pt x="95" y="13"/>
                    <a:pt x="95" y="13"/>
                  </a:cubicBezTo>
                  <a:cubicBezTo>
                    <a:pt x="98" y="13"/>
                    <a:pt x="101" y="10"/>
                    <a:pt x="101" y="7"/>
                  </a:cubicBezTo>
                  <a:cubicBezTo>
                    <a:pt x="101" y="3"/>
                    <a:pt x="98"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348" name="Freeform 184">
              <a:extLst>
                <a:ext uri="{FF2B5EF4-FFF2-40B4-BE49-F238E27FC236}">
                  <a16:creationId xmlns:a16="http://schemas.microsoft.com/office/drawing/2014/main" id="{50B464DB-89AB-4D40-AA63-A4305D2383EA}"/>
                </a:ext>
              </a:extLst>
            </p:cNvPr>
            <p:cNvSpPr>
              <a:spLocks/>
            </p:cNvSpPr>
            <p:nvPr/>
          </p:nvSpPr>
          <p:spPr bwMode="auto">
            <a:xfrm rot="333619">
              <a:off x="4003585" y="1877375"/>
              <a:ext cx="40010" cy="19338"/>
            </a:xfrm>
            <a:custGeom>
              <a:avLst/>
              <a:gdLst>
                <a:gd name="T0" fmla="*/ 0 w 24"/>
                <a:gd name="T1" fmla="*/ 200 h 11"/>
                <a:gd name="T2" fmla="*/ 270 w 24"/>
                <a:gd name="T3" fmla="*/ 200 h 11"/>
                <a:gd name="T4" fmla="*/ 375 w 24"/>
                <a:gd name="T5" fmla="*/ 90 h 11"/>
                <a:gd name="T6" fmla="*/ 345 w 24"/>
                <a:gd name="T7" fmla="*/ 0 h 11"/>
                <a:gd name="T8" fmla="*/ 0 w 24"/>
                <a:gd name="T9" fmla="*/ 20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1">
                  <a:moveTo>
                    <a:pt x="0" y="11"/>
                  </a:moveTo>
                  <a:cubicBezTo>
                    <a:pt x="17" y="11"/>
                    <a:pt x="17" y="11"/>
                    <a:pt x="17" y="11"/>
                  </a:cubicBezTo>
                  <a:cubicBezTo>
                    <a:pt x="21" y="11"/>
                    <a:pt x="24" y="8"/>
                    <a:pt x="24" y="5"/>
                  </a:cubicBezTo>
                  <a:cubicBezTo>
                    <a:pt x="24" y="3"/>
                    <a:pt x="23" y="1"/>
                    <a:pt x="22" y="0"/>
                  </a:cubicBezTo>
                  <a:cubicBezTo>
                    <a:pt x="14" y="4"/>
                    <a:pt x="7" y="7"/>
                    <a:pt x="0" y="11"/>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349" name="Freeform 185">
              <a:extLst>
                <a:ext uri="{FF2B5EF4-FFF2-40B4-BE49-F238E27FC236}">
                  <a16:creationId xmlns:a16="http://schemas.microsoft.com/office/drawing/2014/main" id="{E3B15BE5-D193-504C-B422-FB967FC73B2D}"/>
                </a:ext>
              </a:extLst>
            </p:cNvPr>
            <p:cNvSpPr>
              <a:spLocks/>
            </p:cNvSpPr>
            <p:nvPr/>
          </p:nvSpPr>
          <p:spPr bwMode="auto">
            <a:xfrm rot="333619">
              <a:off x="4099521" y="2063494"/>
              <a:ext cx="148036" cy="21339"/>
            </a:xfrm>
            <a:custGeom>
              <a:avLst/>
              <a:gdLst>
                <a:gd name="T0" fmla="*/ 92 w 89"/>
                <a:gd name="T1" fmla="*/ 227 h 12"/>
                <a:gd name="T2" fmla="*/ 758 w 89"/>
                <a:gd name="T3" fmla="*/ 227 h 12"/>
                <a:gd name="T4" fmla="*/ 1382 w 89"/>
                <a:gd name="T5" fmla="*/ 0 h 12"/>
                <a:gd name="T6" fmla="*/ 915 w 89"/>
                <a:gd name="T7" fmla="*/ 0 h 12"/>
                <a:gd name="T8" fmla="*/ 92 w 89"/>
                <a:gd name="T9" fmla="*/ 0 h 12"/>
                <a:gd name="T10" fmla="*/ 0 w 89"/>
                <a:gd name="T11" fmla="*/ 115 h 12"/>
                <a:gd name="T12" fmla="*/ 92 w 89"/>
                <a:gd name="T13" fmla="*/ 22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2">
                  <a:moveTo>
                    <a:pt x="6" y="12"/>
                  </a:moveTo>
                  <a:cubicBezTo>
                    <a:pt x="49" y="12"/>
                    <a:pt x="49" y="12"/>
                    <a:pt x="49" y="12"/>
                  </a:cubicBezTo>
                  <a:cubicBezTo>
                    <a:pt x="64" y="8"/>
                    <a:pt x="77" y="4"/>
                    <a:pt x="89" y="0"/>
                  </a:cubicBezTo>
                  <a:cubicBezTo>
                    <a:pt x="59" y="0"/>
                    <a:pt x="59" y="0"/>
                    <a:pt x="59" y="0"/>
                  </a:cubicBezTo>
                  <a:cubicBezTo>
                    <a:pt x="6" y="0"/>
                    <a:pt x="6" y="0"/>
                    <a:pt x="6" y="0"/>
                  </a:cubicBezTo>
                  <a:cubicBezTo>
                    <a:pt x="3" y="0"/>
                    <a:pt x="0" y="3"/>
                    <a:pt x="0" y="6"/>
                  </a:cubicBezTo>
                  <a:cubicBezTo>
                    <a:pt x="0" y="9"/>
                    <a:pt x="3" y="12"/>
                    <a:pt x="6" y="12"/>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350" name="Freeform 205">
              <a:extLst>
                <a:ext uri="{FF2B5EF4-FFF2-40B4-BE49-F238E27FC236}">
                  <a16:creationId xmlns:a16="http://schemas.microsoft.com/office/drawing/2014/main" id="{3888EE7E-E806-844D-9F0D-4B0B1FFD62DE}"/>
                </a:ext>
              </a:extLst>
            </p:cNvPr>
            <p:cNvSpPr>
              <a:spLocks/>
            </p:cNvSpPr>
            <p:nvPr/>
          </p:nvSpPr>
          <p:spPr bwMode="auto">
            <a:xfrm rot="333619">
              <a:off x="3920356" y="2012804"/>
              <a:ext cx="375426" cy="263399"/>
            </a:xfrm>
            <a:custGeom>
              <a:avLst/>
              <a:gdLst>
                <a:gd name="T0" fmla="*/ 0 w 225"/>
                <a:gd name="T1" fmla="*/ 2813 h 148"/>
                <a:gd name="T2" fmla="*/ 1897 w 225"/>
                <a:gd name="T3" fmla="*/ 1481 h 148"/>
                <a:gd name="T4" fmla="*/ 3526 w 225"/>
                <a:gd name="T5" fmla="*/ 593 h 148"/>
                <a:gd name="T6" fmla="*/ 3526 w 225"/>
                <a:gd name="T7" fmla="*/ 0 h 148"/>
                <a:gd name="T8" fmla="*/ 1897 w 225"/>
                <a:gd name="T9" fmla="*/ 891 h 148"/>
                <a:gd name="T10" fmla="*/ 0 w 225"/>
                <a:gd name="T11" fmla="*/ 2223 h 148"/>
                <a:gd name="T12" fmla="*/ 0 w 225"/>
                <a:gd name="T13" fmla="*/ 2813 h 1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8">
                  <a:moveTo>
                    <a:pt x="0" y="148"/>
                  </a:moveTo>
                  <a:cubicBezTo>
                    <a:pt x="0" y="120"/>
                    <a:pt x="67" y="97"/>
                    <a:pt x="121" y="78"/>
                  </a:cubicBezTo>
                  <a:cubicBezTo>
                    <a:pt x="176" y="59"/>
                    <a:pt x="225" y="51"/>
                    <a:pt x="225" y="31"/>
                  </a:cubicBezTo>
                  <a:cubicBezTo>
                    <a:pt x="225" y="0"/>
                    <a:pt x="225" y="0"/>
                    <a:pt x="225" y="0"/>
                  </a:cubicBezTo>
                  <a:cubicBezTo>
                    <a:pt x="225" y="21"/>
                    <a:pt x="176" y="28"/>
                    <a:pt x="121" y="47"/>
                  </a:cubicBezTo>
                  <a:cubicBezTo>
                    <a:pt x="67" y="66"/>
                    <a:pt x="0" y="89"/>
                    <a:pt x="0" y="117"/>
                  </a:cubicBezTo>
                  <a:lnTo>
                    <a:pt x="0" y="148"/>
                  </a:lnTo>
                  <a:close/>
                </a:path>
              </a:pathLst>
            </a:custGeom>
            <a:solidFill>
              <a:srgbClr val="84CB7E"/>
            </a:solidFill>
            <a:ln w="7938" cap="rnd">
              <a:solidFill>
                <a:srgbClr val="333333"/>
              </a:solidFill>
              <a:prstDash val="solid"/>
              <a:round/>
              <a:headEnd/>
              <a:tailEnd/>
            </a:ln>
          </p:spPr>
          <p:txBody>
            <a:bodyPr/>
            <a:lstStyle/>
            <a:p>
              <a:endParaRPr lang="en-US" sz="1350"/>
            </a:p>
          </p:txBody>
        </p:sp>
        <p:sp>
          <p:nvSpPr>
            <p:cNvPr id="1351" name="Freeform 208">
              <a:extLst>
                <a:ext uri="{FF2B5EF4-FFF2-40B4-BE49-F238E27FC236}">
                  <a16:creationId xmlns:a16="http://schemas.microsoft.com/office/drawing/2014/main" id="{312B33A9-8025-5E4B-8CA2-374889BF5504}"/>
                </a:ext>
              </a:extLst>
            </p:cNvPr>
            <p:cNvSpPr>
              <a:spLocks/>
            </p:cNvSpPr>
            <p:nvPr/>
          </p:nvSpPr>
          <p:spPr bwMode="auto">
            <a:xfrm rot="333619">
              <a:off x="3909082" y="2105908"/>
              <a:ext cx="375426" cy="264733"/>
            </a:xfrm>
            <a:custGeom>
              <a:avLst/>
              <a:gdLst>
                <a:gd name="T0" fmla="*/ 0 w 225"/>
                <a:gd name="T1" fmla="*/ 2819 h 149"/>
                <a:gd name="T2" fmla="*/ 1897 w 225"/>
                <a:gd name="T3" fmla="*/ 1492 h 149"/>
                <a:gd name="T4" fmla="*/ 3526 w 225"/>
                <a:gd name="T5" fmla="*/ 589 h 149"/>
                <a:gd name="T6" fmla="*/ 3526 w 225"/>
                <a:gd name="T7" fmla="*/ 0 h 149"/>
                <a:gd name="T8" fmla="*/ 1897 w 225"/>
                <a:gd name="T9" fmla="*/ 909 h 149"/>
                <a:gd name="T10" fmla="*/ 0 w 225"/>
                <a:gd name="T11" fmla="*/ 2230 h 149"/>
                <a:gd name="T12" fmla="*/ 0 w 225"/>
                <a:gd name="T13" fmla="*/ 281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8"/>
                    <a:pt x="121" y="79"/>
                  </a:cubicBezTo>
                  <a:cubicBezTo>
                    <a:pt x="176" y="59"/>
                    <a:pt x="225" y="52"/>
                    <a:pt x="225" y="31"/>
                  </a:cubicBezTo>
                  <a:cubicBezTo>
                    <a:pt x="225" y="0"/>
                    <a:pt x="225" y="0"/>
                    <a:pt x="225" y="0"/>
                  </a:cubicBezTo>
                  <a:cubicBezTo>
                    <a:pt x="225" y="21"/>
                    <a:pt x="176" y="28"/>
                    <a:pt x="121" y="48"/>
                  </a:cubicBezTo>
                  <a:cubicBezTo>
                    <a:pt x="67" y="67"/>
                    <a:pt x="0" y="90"/>
                    <a:pt x="0" y="118"/>
                  </a:cubicBezTo>
                  <a:lnTo>
                    <a:pt x="0" y="149"/>
                  </a:lnTo>
                  <a:close/>
                </a:path>
              </a:pathLst>
            </a:custGeom>
            <a:solidFill>
              <a:srgbClr val="84CB7E"/>
            </a:solidFill>
            <a:ln w="7938" cap="rnd">
              <a:solidFill>
                <a:srgbClr val="333333"/>
              </a:solidFill>
              <a:prstDash val="solid"/>
              <a:round/>
              <a:headEnd/>
              <a:tailEnd/>
            </a:ln>
          </p:spPr>
          <p:txBody>
            <a:bodyPr/>
            <a:lstStyle/>
            <a:p>
              <a:endParaRPr lang="en-US" sz="1350"/>
            </a:p>
          </p:txBody>
        </p:sp>
        <p:sp>
          <p:nvSpPr>
            <p:cNvPr id="1352" name="Freeform 209">
              <a:extLst>
                <a:ext uri="{FF2B5EF4-FFF2-40B4-BE49-F238E27FC236}">
                  <a16:creationId xmlns:a16="http://schemas.microsoft.com/office/drawing/2014/main" id="{24ECA522-B845-FA47-8CE6-9FE67B9CF9A2}"/>
                </a:ext>
              </a:extLst>
            </p:cNvPr>
            <p:cNvSpPr>
              <a:spLocks/>
            </p:cNvSpPr>
            <p:nvPr/>
          </p:nvSpPr>
          <p:spPr bwMode="auto">
            <a:xfrm rot="333619">
              <a:off x="3961288" y="1591352"/>
              <a:ext cx="375426" cy="265400"/>
            </a:xfrm>
            <a:custGeom>
              <a:avLst/>
              <a:gdLst>
                <a:gd name="T0" fmla="*/ 0 w 225"/>
                <a:gd name="T1" fmla="*/ 2839 h 149"/>
                <a:gd name="T2" fmla="*/ 1897 w 225"/>
                <a:gd name="T3" fmla="*/ 1507 h 149"/>
                <a:gd name="T4" fmla="*/ 3526 w 225"/>
                <a:gd name="T5" fmla="*/ 593 h 149"/>
                <a:gd name="T6" fmla="*/ 3526 w 225"/>
                <a:gd name="T7" fmla="*/ 0 h 149"/>
                <a:gd name="T8" fmla="*/ 1897 w 225"/>
                <a:gd name="T9" fmla="*/ 914 h 149"/>
                <a:gd name="T10" fmla="*/ 0 w 225"/>
                <a:gd name="T11" fmla="*/ 2246 h 149"/>
                <a:gd name="T12" fmla="*/ 0 w 225"/>
                <a:gd name="T13" fmla="*/ 283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8"/>
                    <a:pt x="121" y="79"/>
                  </a:cubicBezTo>
                  <a:cubicBezTo>
                    <a:pt x="176" y="59"/>
                    <a:pt x="225" y="52"/>
                    <a:pt x="225" y="31"/>
                  </a:cubicBezTo>
                  <a:cubicBezTo>
                    <a:pt x="225" y="0"/>
                    <a:pt x="225" y="0"/>
                    <a:pt x="225" y="0"/>
                  </a:cubicBezTo>
                  <a:cubicBezTo>
                    <a:pt x="225" y="21"/>
                    <a:pt x="176" y="28"/>
                    <a:pt x="121" y="48"/>
                  </a:cubicBezTo>
                  <a:cubicBezTo>
                    <a:pt x="67" y="67"/>
                    <a:pt x="0" y="90"/>
                    <a:pt x="0" y="118"/>
                  </a:cubicBezTo>
                  <a:lnTo>
                    <a:pt x="0" y="149"/>
                  </a:lnTo>
                  <a:close/>
                </a:path>
              </a:pathLst>
            </a:custGeom>
            <a:solidFill>
              <a:srgbClr val="84CB7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53" name="Freeform 210">
              <a:extLst>
                <a:ext uri="{FF2B5EF4-FFF2-40B4-BE49-F238E27FC236}">
                  <a16:creationId xmlns:a16="http://schemas.microsoft.com/office/drawing/2014/main" id="{26F8DAE4-1996-FF40-BFD5-97F2D069498D}"/>
                </a:ext>
              </a:extLst>
            </p:cNvPr>
            <p:cNvSpPr>
              <a:spLocks/>
            </p:cNvSpPr>
            <p:nvPr/>
          </p:nvSpPr>
          <p:spPr bwMode="auto">
            <a:xfrm rot="333619">
              <a:off x="3949560" y="1712147"/>
              <a:ext cx="375426" cy="264733"/>
            </a:xfrm>
            <a:custGeom>
              <a:avLst/>
              <a:gdLst>
                <a:gd name="T0" fmla="*/ 0 w 225"/>
                <a:gd name="T1" fmla="*/ 2819 h 149"/>
                <a:gd name="T2" fmla="*/ 1897 w 225"/>
                <a:gd name="T3" fmla="*/ 1492 h 149"/>
                <a:gd name="T4" fmla="*/ 3526 w 225"/>
                <a:gd name="T5" fmla="*/ 589 h 149"/>
                <a:gd name="T6" fmla="*/ 3526 w 225"/>
                <a:gd name="T7" fmla="*/ 0 h 149"/>
                <a:gd name="T8" fmla="*/ 1897 w 225"/>
                <a:gd name="T9" fmla="*/ 909 h 149"/>
                <a:gd name="T10" fmla="*/ 0 w 225"/>
                <a:gd name="T11" fmla="*/ 2230 h 149"/>
                <a:gd name="T12" fmla="*/ 0 w 225"/>
                <a:gd name="T13" fmla="*/ 281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8"/>
                    <a:pt x="121" y="79"/>
                  </a:cubicBezTo>
                  <a:cubicBezTo>
                    <a:pt x="176" y="59"/>
                    <a:pt x="225" y="52"/>
                    <a:pt x="225" y="31"/>
                  </a:cubicBezTo>
                  <a:cubicBezTo>
                    <a:pt x="225" y="0"/>
                    <a:pt x="225" y="0"/>
                    <a:pt x="225" y="0"/>
                  </a:cubicBezTo>
                  <a:cubicBezTo>
                    <a:pt x="225" y="21"/>
                    <a:pt x="176" y="28"/>
                    <a:pt x="121" y="48"/>
                  </a:cubicBezTo>
                  <a:cubicBezTo>
                    <a:pt x="67" y="67"/>
                    <a:pt x="0" y="90"/>
                    <a:pt x="0" y="118"/>
                  </a:cubicBezTo>
                  <a:lnTo>
                    <a:pt x="0" y="149"/>
                  </a:lnTo>
                  <a:close/>
                </a:path>
              </a:pathLst>
            </a:custGeom>
            <a:solidFill>
              <a:srgbClr val="84CB7E"/>
            </a:solidFill>
            <a:ln w="7938" cap="rnd">
              <a:solidFill>
                <a:srgbClr val="333333"/>
              </a:solidFill>
              <a:prstDash val="solid"/>
              <a:round/>
              <a:headEnd/>
              <a:tailEnd/>
            </a:ln>
          </p:spPr>
          <p:txBody>
            <a:bodyPr/>
            <a:lstStyle/>
            <a:p>
              <a:endParaRPr lang="en-US" sz="1350"/>
            </a:p>
          </p:txBody>
        </p:sp>
        <p:sp>
          <p:nvSpPr>
            <p:cNvPr id="1354" name="Freeform 221">
              <a:extLst>
                <a:ext uri="{FF2B5EF4-FFF2-40B4-BE49-F238E27FC236}">
                  <a16:creationId xmlns:a16="http://schemas.microsoft.com/office/drawing/2014/main" id="{06EE3BAF-E221-B64B-B667-2C621EF9B633}"/>
                </a:ext>
              </a:extLst>
            </p:cNvPr>
            <p:cNvSpPr>
              <a:spLocks/>
            </p:cNvSpPr>
            <p:nvPr/>
          </p:nvSpPr>
          <p:spPr bwMode="auto">
            <a:xfrm rot="333619">
              <a:off x="3934519" y="2041680"/>
              <a:ext cx="353420" cy="161374"/>
            </a:xfrm>
            <a:custGeom>
              <a:avLst/>
              <a:gdLst>
                <a:gd name="T0" fmla="*/ 3313 w 212"/>
                <a:gd name="T1" fmla="*/ 0 h 91"/>
                <a:gd name="T2" fmla="*/ 1783 w 212"/>
                <a:gd name="T3" fmla="*/ 750 h 91"/>
                <a:gd name="T4" fmla="*/ 0 w 212"/>
                <a:gd name="T5" fmla="*/ 1713 h 91"/>
                <a:gd name="T6" fmla="*/ 1783 w 212"/>
                <a:gd name="T7" fmla="*/ 678 h 91"/>
                <a:gd name="T8" fmla="*/ 3313 w 212"/>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1">
                  <a:moveTo>
                    <a:pt x="212" y="0"/>
                  </a:moveTo>
                  <a:cubicBezTo>
                    <a:pt x="197" y="13"/>
                    <a:pt x="157" y="24"/>
                    <a:pt x="114" y="40"/>
                  </a:cubicBezTo>
                  <a:cubicBezTo>
                    <a:pt x="70" y="55"/>
                    <a:pt x="18" y="70"/>
                    <a:pt x="0" y="91"/>
                  </a:cubicBezTo>
                  <a:cubicBezTo>
                    <a:pt x="18" y="70"/>
                    <a:pt x="70" y="51"/>
                    <a:pt x="114" y="36"/>
                  </a:cubicBezTo>
                  <a:cubicBezTo>
                    <a:pt x="157" y="21"/>
                    <a:pt x="197" y="13"/>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55" name="Freeform 223">
              <a:extLst>
                <a:ext uri="{FF2B5EF4-FFF2-40B4-BE49-F238E27FC236}">
                  <a16:creationId xmlns:a16="http://schemas.microsoft.com/office/drawing/2014/main" id="{C628FEDF-8E47-D244-94D1-F2271DFF4244}"/>
                </a:ext>
              </a:extLst>
            </p:cNvPr>
            <p:cNvSpPr>
              <a:spLocks/>
            </p:cNvSpPr>
            <p:nvPr/>
          </p:nvSpPr>
          <p:spPr bwMode="auto">
            <a:xfrm rot="333619">
              <a:off x="3975353" y="1622224"/>
              <a:ext cx="353420" cy="161374"/>
            </a:xfrm>
            <a:custGeom>
              <a:avLst/>
              <a:gdLst>
                <a:gd name="T0" fmla="*/ 3313 w 212"/>
                <a:gd name="T1" fmla="*/ 0 h 91"/>
                <a:gd name="T2" fmla="*/ 1783 w 212"/>
                <a:gd name="T3" fmla="*/ 737 h 91"/>
                <a:gd name="T4" fmla="*/ 0 w 212"/>
                <a:gd name="T5" fmla="*/ 1713 h 91"/>
                <a:gd name="T6" fmla="*/ 1783 w 212"/>
                <a:gd name="T7" fmla="*/ 678 h 91"/>
                <a:gd name="T8" fmla="*/ 3313 w 212"/>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1">
                  <a:moveTo>
                    <a:pt x="212" y="0"/>
                  </a:moveTo>
                  <a:cubicBezTo>
                    <a:pt x="197" y="13"/>
                    <a:pt x="157" y="24"/>
                    <a:pt x="114" y="39"/>
                  </a:cubicBezTo>
                  <a:cubicBezTo>
                    <a:pt x="70" y="55"/>
                    <a:pt x="18" y="69"/>
                    <a:pt x="0" y="91"/>
                  </a:cubicBezTo>
                  <a:cubicBezTo>
                    <a:pt x="18" y="69"/>
                    <a:pt x="70" y="51"/>
                    <a:pt x="114" y="36"/>
                  </a:cubicBezTo>
                  <a:cubicBezTo>
                    <a:pt x="157" y="20"/>
                    <a:pt x="197" y="13"/>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56" name="Freeform 224">
              <a:extLst>
                <a:ext uri="{FF2B5EF4-FFF2-40B4-BE49-F238E27FC236}">
                  <a16:creationId xmlns:a16="http://schemas.microsoft.com/office/drawing/2014/main" id="{D79B709D-62CF-6246-9870-0684129CDD96}"/>
                </a:ext>
              </a:extLst>
            </p:cNvPr>
            <p:cNvSpPr>
              <a:spLocks/>
            </p:cNvSpPr>
            <p:nvPr/>
          </p:nvSpPr>
          <p:spPr bwMode="auto">
            <a:xfrm rot="333619">
              <a:off x="3963723" y="1742356"/>
              <a:ext cx="353420" cy="160040"/>
            </a:xfrm>
            <a:custGeom>
              <a:avLst/>
              <a:gdLst>
                <a:gd name="T0" fmla="*/ 3313 w 212"/>
                <a:gd name="T1" fmla="*/ 0 h 90"/>
                <a:gd name="T2" fmla="*/ 1783 w 212"/>
                <a:gd name="T3" fmla="*/ 739 h 90"/>
                <a:gd name="T4" fmla="*/ 0 w 212"/>
                <a:gd name="T5" fmla="*/ 1707 h 90"/>
                <a:gd name="T6" fmla="*/ 1783 w 212"/>
                <a:gd name="T7" fmla="*/ 661 h 90"/>
                <a:gd name="T8" fmla="*/ 3313 w 212"/>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0">
                  <a:moveTo>
                    <a:pt x="212" y="0"/>
                  </a:moveTo>
                  <a:cubicBezTo>
                    <a:pt x="197" y="12"/>
                    <a:pt x="157" y="23"/>
                    <a:pt x="114" y="39"/>
                  </a:cubicBezTo>
                  <a:cubicBezTo>
                    <a:pt x="70" y="54"/>
                    <a:pt x="18" y="69"/>
                    <a:pt x="0" y="90"/>
                  </a:cubicBezTo>
                  <a:cubicBezTo>
                    <a:pt x="18" y="69"/>
                    <a:pt x="70" y="50"/>
                    <a:pt x="114" y="35"/>
                  </a:cubicBezTo>
                  <a:cubicBezTo>
                    <a:pt x="157" y="20"/>
                    <a:pt x="197" y="12"/>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57" name="Freeform 225">
              <a:extLst>
                <a:ext uri="{FF2B5EF4-FFF2-40B4-BE49-F238E27FC236}">
                  <a16:creationId xmlns:a16="http://schemas.microsoft.com/office/drawing/2014/main" id="{E43CCA72-FE18-8043-AC96-AFC3D1D739A5}"/>
                </a:ext>
              </a:extLst>
            </p:cNvPr>
            <p:cNvSpPr>
              <a:spLocks noEditPoints="1"/>
            </p:cNvSpPr>
            <p:nvPr/>
          </p:nvSpPr>
          <p:spPr bwMode="auto">
            <a:xfrm rot="333619">
              <a:off x="3959957" y="1591288"/>
              <a:ext cx="376759" cy="265400"/>
            </a:xfrm>
            <a:custGeom>
              <a:avLst/>
              <a:gdLst>
                <a:gd name="T0" fmla="*/ 3533 w 226"/>
                <a:gd name="T1" fmla="*/ 0 h 149"/>
                <a:gd name="T2" fmla="*/ 2563 w 226"/>
                <a:gd name="T3" fmla="*/ 628 h 149"/>
                <a:gd name="T4" fmla="*/ 1895 w 226"/>
                <a:gd name="T5" fmla="*/ 900 h 149"/>
                <a:gd name="T6" fmla="*/ 1875 w 226"/>
                <a:gd name="T7" fmla="*/ 900 h 149"/>
                <a:gd name="T8" fmla="*/ 0 w 226"/>
                <a:gd name="T9" fmla="*/ 2246 h 149"/>
                <a:gd name="T10" fmla="*/ 0 w 226"/>
                <a:gd name="T11" fmla="*/ 2839 h 149"/>
                <a:gd name="T12" fmla="*/ 33 w 226"/>
                <a:gd name="T13" fmla="*/ 2839 h 149"/>
                <a:gd name="T14" fmla="*/ 1895 w 226"/>
                <a:gd name="T15" fmla="*/ 1528 h 149"/>
                <a:gd name="T16" fmla="*/ 1908 w 226"/>
                <a:gd name="T17" fmla="*/ 1528 h 149"/>
                <a:gd name="T18" fmla="*/ 2563 w 226"/>
                <a:gd name="T19" fmla="*/ 1255 h 149"/>
                <a:gd name="T20" fmla="*/ 3533 w 226"/>
                <a:gd name="T21" fmla="*/ 593 h 149"/>
                <a:gd name="T22" fmla="*/ 3533 w 226"/>
                <a:gd name="T23" fmla="*/ 0 h 149"/>
                <a:gd name="T24" fmla="*/ 33 w 226"/>
                <a:gd name="T25" fmla="*/ 2246 h 149"/>
                <a:gd name="T26" fmla="*/ 1895 w 226"/>
                <a:gd name="T27" fmla="*/ 935 h 149"/>
                <a:gd name="T28" fmla="*/ 1908 w 226"/>
                <a:gd name="T29" fmla="*/ 935 h 149"/>
                <a:gd name="T30" fmla="*/ 2563 w 226"/>
                <a:gd name="T31" fmla="*/ 662 h 149"/>
                <a:gd name="T32" fmla="*/ 3500 w 226"/>
                <a:gd name="T33" fmla="*/ 150 h 149"/>
                <a:gd name="T34" fmla="*/ 3533 w 226"/>
                <a:gd name="T35" fmla="*/ 77 h 149"/>
                <a:gd name="T36" fmla="*/ 3520 w 226"/>
                <a:gd name="T37" fmla="*/ 593 h 149"/>
                <a:gd name="T38" fmla="*/ 2563 w 226"/>
                <a:gd name="T39" fmla="*/ 1221 h 149"/>
                <a:gd name="T40" fmla="*/ 1895 w 226"/>
                <a:gd name="T41" fmla="*/ 1485 h 149"/>
                <a:gd name="T42" fmla="*/ 1875 w 226"/>
                <a:gd name="T43" fmla="*/ 1485 h 149"/>
                <a:gd name="T44" fmla="*/ 33 w 226"/>
                <a:gd name="T45" fmla="*/ 2690 h 149"/>
                <a:gd name="T46" fmla="*/ 33 w 226"/>
                <a:gd name="T47" fmla="*/ 2246 h 1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6" h="149">
                  <a:moveTo>
                    <a:pt x="226" y="0"/>
                  </a:moveTo>
                  <a:cubicBezTo>
                    <a:pt x="226" y="15"/>
                    <a:pt x="199" y="23"/>
                    <a:pt x="164" y="33"/>
                  </a:cubicBezTo>
                  <a:cubicBezTo>
                    <a:pt x="151" y="37"/>
                    <a:pt x="136" y="42"/>
                    <a:pt x="121" y="47"/>
                  </a:cubicBezTo>
                  <a:cubicBezTo>
                    <a:pt x="120" y="47"/>
                    <a:pt x="120" y="47"/>
                    <a:pt x="120" y="47"/>
                  </a:cubicBezTo>
                  <a:cubicBezTo>
                    <a:pt x="66" y="66"/>
                    <a:pt x="0" y="90"/>
                    <a:pt x="0" y="118"/>
                  </a:cubicBezTo>
                  <a:cubicBezTo>
                    <a:pt x="0" y="149"/>
                    <a:pt x="0" y="149"/>
                    <a:pt x="0" y="149"/>
                  </a:cubicBezTo>
                  <a:cubicBezTo>
                    <a:pt x="2" y="149"/>
                    <a:pt x="2" y="149"/>
                    <a:pt x="2" y="149"/>
                  </a:cubicBezTo>
                  <a:cubicBezTo>
                    <a:pt x="2" y="122"/>
                    <a:pt x="68" y="99"/>
                    <a:pt x="121" y="80"/>
                  </a:cubicBezTo>
                  <a:cubicBezTo>
                    <a:pt x="122" y="80"/>
                    <a:pt x="122" y="80"/>
                    <a:pt x="122" y="80"/>
                  </a:cubicBezTo>
                  <a:cubicBezTo>
                    <a:pt x="137" y="75"/>
                    <a:pt x="151" y="70"/>
                    <a:pt x="164" y="66"/>
                  </a:cubicBezTo>
                  <a:cubicBezTo>
                    <a:pt x="201" y="55"/>
                    <a:pt x="226" y="47"/>
                    <a:pt x="226" y="31"/>
                  </a:cubicBezTo>
                  <a:cubicBezTo>
                    <a:pt x="226" y="0"/>
                    <a:pt x="226" y="0"/>
                    <a:pt x="226" y="0"/>
                  </a:cubicBezTo>
                  <a:close/>
                  <a:moveTo>
                    <a:pt x="2" y="118"/>
                  </a:moveTo>
                  <a:cubicBezTo>
                    <a:pt x="2" y="91"/>
                    <a:pt x="68" y="68"/>
                    <a:pt x="121" y="49"/>
                  </a:cubicBezTo>
                  <a:cubicBezTo>
                    <a:pt x="122" y="49"/>
                    <a:pt x="122" y="49"/>
                    <a:pt x="122" y="49"/>
                  </a:cubicBezTo>
                  <a:cubicBezTo>
                    <a:pt x="137" y="44"/>
                    <a:pt x="151" y="39"/>
                    <a:pt x="164" y="35"/>
                  </a:cubicBezTo>
                  <a:cubicBezTo>
                    <a:pt x="193" y="27"/>
                    <a:pt x="216" y="19"/>
                    <a:pt x="224" y="8"/>
                  </a:cubicBezTo>
                  <a:cubicBezTo>
                    <a:pt x="225" y="7"/>
                    <a:pt x="226" y="5"/>
                    <a:pt x="226" y="4"/>
                  </a:cubicBezTo>
                  <a:cubicBezTo>
                    <a:pt x="226" y="12"/>
                    <a:pt x="225" y="31"/>
                    <a:pt x="225" y="31"/>
                  </a:cubicBezTo>
                  <a:cubicBezTo>
                    <a:pt x="225" y="46"/>
                    <a:pt x="199" y="54"/>
                    <a:pt x="164" y="64"/>
                  </a:cubicBezTo>
                  <a:cubicBezTo>
                    <a:pt x="151" y="68"/>
                    <a:pt x="136" y="73"/>
                    <a:pt x="121" y="78"/>
                  </a:cubicBezTo>
                  <a:cubicBezTo>
                    <a:pt x="120" y="78"/>
                    <a:pt x="120" y="78"/>
                    <a:pt x="120" y="78"/>
                  </a:cubicBezTo>
                  <a:cubicBezTo>
                    <a:pt x="72" y="95"/>
                    <a:pt x="13" y="116"/>
                    <a:pt x="2" y="141"/>
                  </a:cubicBezTo>
                  <a:cubicBezTo>
                    <a:pt x="2" y="132"/>
                    <a:pt x="2" y="118"/>
                    <a:pt x="2" y="118"/>
                  </a:cubicBezTo>
                  <a:close/>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58" name="Freeform 226">
              <a:extLst>
                <a:ext uri="{FF2B5EF4-FFF2-40B4-BE49-F238E27FC236}">
                  <a16:creationId xmlns:a16="http://schemas.microsoft.com/office/drawing/2014/main" id="{3B0590C3-DAA2-574E-97B7-739E1496913B}"/>
                </a:ext>
              </a:extLst>
            </p:cNvPr>
            <p:cNvSpPr>
              <a:spLocks/>
            </p:cNvSpPr>
            <p:nvPr/>
          </p:nvSpPr>
          <p:spPr bwMode="auto">
            <a:xfrm rot="333619">
              <a:off x="4170120" y="1951697"/>
              <a:ext cx="130699" cy="60015"/>
            </a:xfrm>
            <a:custGeom>
              <a:avLst/>
              <a:gdLst>
                <a:gd name="T0" fmla="*/ 0 w 78"/>
                <a:gd name="T1" fmla="*/ 0 h 34"/>
                <a:gd name="T2" fmla="*/ 1239 w 78"/>
                <a:gd name="T3" fmla="*/ 630 h 34"/>
                <a:gd name="T4" fmla="*/ 731 w 78"/>
                <a:gd name="T5" fmla="*/ 336 h 34"/>
                <a:gd name="T6" fmla="*/ 0 w 78"/>
                <a:gd name="T7" fmla="*/ 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34">
                  <a:moveTo>
                    <a:pt x="0" y="0"/>
                  </a:moveTo>
                  <a:cubicBezTo>
                    <a:pt x="10" y="3"/>
                    <a:pt x="67" y="22"/>
                    <a:pt x="78" y="34"/>
                  </a:cubicBezTo>
                  <a:cubicBezTo>
                    <a:pt x="70" y="30"/>
                    <a:pt x="50" y="20"/>
                    <a:pt x="46" y="18"/>
                  </a:cubicBezTo>
                  <a:cubicBezTo>
                    <a:pt x="41" y="16"/>
                    <a:pt x="0" y="0"/>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grpSp>
      <p:sp>
        <p:nvSpPr>
          <p:cNvPr id="1359" name="TextBox 1358">
            <a:extLst>
              <a:ext uri="{FF2B5EF4-FFF2-40B4-BE49-F238E27FC236}">
                <a16:creationId xmlns:a16="http://schemas.microsoft.com/office/drawing/2014/main" id="{C5268C4F-1D6E-674E-AA73-84009FE708B9}"/>
              </a:ext>
            </a:extLst>
          </p:cNvPr>
          <p:cNvSpPr txBox="1"/>
          <p:nvPr/>
        </p:nvSpPr>
        <p:spPr>
          <a:xfrm>
            <a:off x="3067805" y="1582114"/>
            <a:ext cx="554773" cy="323165"/>
          </a:xfrm>
          <a:prstGeom prst="rect">
            <a:avLst/>
          </a:prstGeom>
          <a:noFill/>
        </p:spPr>
        <p:txBody>
          <a:bodyPr wrap="square" rtlCol="0">
            <a:spAutoFit/>
          </a:bodyPr>
          <a:lstStyle/>
          <a:p>
            <a:pPr algn="ctr"/>
            <a:r>
              <a:rPr lang="en-US" sz="750">
                <a:latin typeface="Arial"/>
                <a:cs typeface="Arial"/>
              </a:rPr>
              <a:t>DNA breaks</a:t>
            </a:r>
          </a:p>
        </p:txBody>
      </p:sp>
      <p:sp>
        <p:nvSpPr>
          <p:cNvPr id="1360" name="TextBox 1359">
            <a:extLst>
              <a:ext uri="{FF2B5EF4-FFF2-40B4-BE49-F238E27FC236}">
                <a16:creationId xmlns:a16="http://schemas.microsoft.com/office/drawing/2014/main" id="{F2887F38-3A98-4F44-831C-C99D7321A5F8}"/>
              </a:ext>
            </a:extLst>
          </p:cNvPr>
          <p:cNvSpPr txBox="1"/>
          <p:nvPr/>
        </p:nvSpPr>
        <p:spPr>
          <a:xfrm>
            <a:off x="2356853" y="1695918"/>
            <a:ext cx="554773" cy="207749"/>
          </a:xfrm>
          <a:prstGeom prst="rect">
            <a:avLst/>
          </a:prstGeom>
          <a:noFill/>
        </p:spPr>
        <p:txBody>
          <a:bodyPr wrap="square" rtlCol="0">
            <a:spAutoFit/>
          </a:bodyPr>
          <a:lstStyle/>
          <a:p>
            <a:pPr algn="ctr"/>
            <a:r>
              <a:rPr lang="en-US" sz="750">
                <a:latin typeface="Arial"/>
                <a:cs typeface="Arial"/>
              </a:rPr>
              <a:t>dsDNA</a:t>
            </a:r>
          </a:p>
        </p:txBody>
      </p:sp>
      <p:grpSp>
        <p:nvGrpSpPr>
          <p:cNvPr id="1889" name="Group 1888">
            <a:extLst>
              <a:ext uri="{FF2B5EF4-FFF2-40B4-BE49-F238E27FC236}">
                <a16:creationId xmlns:a16="http://schemas.microsoft.com/office/drawing/2014/main" id="{97DC03E4-2BE3-8F49-8E68-67F895D4E92E}"/>
              </a:ext>
            </a:extLst>
          </p:cNvPr>
          <p:cNvGrpSpPr/>
          <p:nvPr/>
        </p:nvGrpSpPr>
        <p:grpSpPr>
          <a:xfrm>
            <a:off x="2851192" y="2644535"/>
            <a:ext cx="492443" cy="331621"/>
            <a:chOff x="1767674" y="555138"/>
            <a:chExt cx="702054" cy="472778"/>
          </a:xfrm>
        </p:grpSpPr>
        <p:grpSp>
          <p:nvGrpSpPr>
            <p:cNvPr id="1363" name="Groupe 534">
              <a:extLst>
                <a:ext uri="{FF2B5EF4-FFF2-40B4-BE49-F238E27FC236}">
                  <a16:creationId xmlns:a16="http://schemas.microsoft.com/office/drawing/2014/main" id="{13485E90-E295-4549-88DC-2E8264565FBF}"/>
                </a:ext>
              </a:extLst>
            </p:cNvPr>
            <p:cNvGrpSpPr/>
            <p:nvPr/>
          </p:nvGrpSpPr>
          <p:grpSpPr>
            <a:xfrm rot="1828124">
              <a:off x="1829887" y="555138"/>
              <a:ext cx="534899" cy="472778"/>
              <a:chOff x="4224815" y="206592"/>
              <a:chExt cx="706166" cy="498123"/>
            </a:xfrm>
          </p:grpSpPr>
          <p:sp>
            <p:nvSpPr>
              <p:cNvPr id="1364" name="Forme libre 532">
                <a:extLst>
                  <a:ext uri="{FF2B5EF4-FFF2-40B4-BE49-F238E27FC236}">
                    <a16:creationId xmlns:a16="http://schemas.microsoft.com/office/drawing/2014/main" id="{26F5AE62-6E42-8544-B0BF-CFB9F801DF85}"/>
                  </a:ext>
                </a:extLst>
              </p:cNvPr>
              <p:cNvSpPr/>
              <p:nvPr/>
            </p:nvSpPr>
            <p:spPr>
              <a:xfrm>
                <a:off x="4224815" y="287867"/>
                <a:ext cx="237118" cy="355600"/>
              </a:xfrm>
              <a:custGeom>
                <a:avLst/>
                <a:gdLst>
                  <a:gd name="connsiteX0" fmla="*/ 220185 w 237118"/>
                  <a:gd name="connsiteY0" fmla="*/ 0 h 355600"/>
                  <a:gd name="connsiteX1" fmla="*/ 52 w 237118"/>
                  <a:gd name="connsiteY1" fmla="*/ 160866 h 355600"/>
                  <a:gd name="connsiteX2" fmla="*/ 237118 w 237118"/>
                  <a:gd name="connsiteY2" fmla="*/ 355600 h 355600"/>
                </a:gdLst>
                <a:ahLst/>
                <a:cxnLst>
                  <a:cxn ang="0">
                    <a:pos x="connsiteX0" y="connsiteY0"/>
                  </a:cxn>
                  <a:cxn ang="0">
                    <a:pos x="connsiteX1" y="connsiteY1"/>
                  </a:cxn>
                  <a:cxn ang="0">
                    <a:pos x="connsiteX2" y="connsiteY2"/>
                  </a:cxn>
                </a:cxnLst>
                <a:rect l="l" t="t" r="r" b="b"/>
                <a:pathLst>
                  <a:path w="237118" h="355600">
                    <a:moveTo>
                      <a:pt x="220185" y="0"/>
                    </a:moveTo>
                    <a:cubicBezTo>
                      <a:pt x="108707" y="50800"/>
                      <a:pt x="-2770" y="101600"/>
                      <a:pt x="52" y="160866"/>
                    </a:cubicBezTo>
                    <a:cubicBezTo>
                      <a:pt x="2874" y="220132"/>
                      <a:pt x="119996" y="287866"/>
                      <a:pt x="237118" y="355600"/>
                    </a:cubicBezTo>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65" name="Forme libre 533">
                <a:extLst>
                  <a:ext uri="{FF2B5EF4-FFF2-40B4-BE49-F238E27FC236}">
                    <a16:creationId xmlns:a16="http://schemas.microsoft.com/office/drawing/2014/main" id="{E1781022-EC17-1C40-8F17-A5AA26921D87}"/>
                  </a:ext>
                </a:extLst>
              </p:cNvPr>
              <p:cNvSpPr/>
              <p:nvPr/>
            </p:nvSpPr>
            <p:spPr>
              <a:xfrm flipH="1">
                <a:off x="4708387" y="270934"/>
                <a:ext cx="222594" cy="355600"/>
              </a:xfrm>
              <a:custGeom>
                <a:avLst/>
                <a:gdLst>
                  <a:gd name="connsiteX0" fmla="*/ 220185 w 237118"/>
                  <a:gd name="connsiteY0" fmla="*/ 0 h 355600"/>
                  <a:gd name="connsiteX1" fmla="*/ 52 w 237118"/>
                  <a:gd name="connsiteY1" fmla="*/ 160866 h 355600"/>
                  <a:gd name="connsiteX2" fmla="*/ 237118 w 237118"/>
                  <a:gd name="connsiteY2" fmla="*/ 355600 h 355600"/>
                </a:gdLst>
                <a:ahLst/>
                <a:cxnLst>
                  <a:cxn ang="0">
                    <a:pos x="connsiteX0" y="connsiteY0"/>
                  </a:cxn>
                  <a:cxn ang="0">
                    <a:pos x="connsiteX1" y="connsiteY1"/>
                  </a:cxn>
                  <a:cxn ang="0">
                    <a:pos x="connsiteX2" y="connsiteY2"/>
                  </a:cxn>
                </a:cxnLst>
                <a:rect l="l" t="t" r="r" b="b"/>
                <a:pathLst>
                  <a:path w="237118" h="355600">
                    <a:moveTo>
                      <a:pt x="220185" y="0"/>
                    </a:moveTo>
                    <a:cubicBezTo>
                      <a:pt x="108707" y="50800"/>
                      <a:pt x="-2770" y="101600"/>
                      <a:pt x="52" y="160866"/>
                    </a:cubicBezTo>
                    <a:cubicBezTo>
                      <a:pt x="2874" y="220132"/>
                      <a:pt x="119996" y="287866"/>
                      <a:pt x="237118" y="355600"/>
                    </a:cubicBezTo>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66" name="Ellipse 529">
                <a:extLst>
                  <a:ext uri="{FF2B5EF4-FFF2-40B4-BE49-F238E27FC236}">
                    <a16:creationId xmlns:a16="http://schemas.microsoft.com/office/drawing/2014/main" id="{35BA18E9-88F6-B14E-AB89-2FC25FE90775}"/>
                  </a:ext>
                </a:extLst>
              </p:cNvPr>
              <p:cNvSpPr/>
              <p:nvPr/>
            </p:nvSpPr>
            <p:spPr>
              <a:xfrm>
                <a:off x="4394927" y="206592"/>
                <a:ext cx="363736" cy="184666"/>
              </a:xfrm>
              <a:prstGeom prst="ellipse">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fr-FR" sz="750">
                    <a:solidFill>
                      <a:schemeClr val="tx1"/>
                    </a:solidFill>
                    <a:latin typeface="Arial" panose="020B0604020202020204" pitchFamily="34" charset="0"/>
                    <a:ea typeface="Times New Roman" charset="0"/>
                    <a:cs typeface="Arial" panose="020B0604020202020204" pitchFamily="34" charset="0"/>
                  </a:rPr>
                  <a:t>A</a:t>
                </a:r>
                <a:endParaRPr lang="en-US" sz="750">
                  <a:solidFill>
                    <a:schemeClr val="tx1"/>
                  </a:solidFill>
                  <a:latin typeface="Arial" panose="020B0604020202020204" pitchFamily="34" charset="0"/>
                  <a:ea typeface="Times New Roman" charset="0"/>
                  <a:cs typeface="Arial" panose="020B0604020202020204" pitchFamily="34" charset="0"/>
                </a:endParaRPr>
              </a:p>
            </p:txBody>
          </p:sp>
          <p:sp>
            <p:nvSpPr>
              <p:cNvPr id="1367" name="Ellipse 531">
                <a:extLst>
                  <a:ext uri="{FF2B5EF4-FFF2-40B4-BE49-F238E27FC236}">
                    <a16:creationId xmlns:a16="http://schemas.microsoft.com/office/drawing/2014/main" id="{7A836C49-2C2B-084D-921D-CAD765A39F75}"/>
                  </a:ext>
                </a:extLst>
              </p:cNvPr>
              <p:cNvSpPr/>
              <p:nvPr/>
            </p:nvSpPr>
            <p:spPr>
              <a:xfrm>
                <a:off x="4403628" y="520049"/>
                <a:ext cx="363736" cy="184666"/>
              </a:xfrm>
              <a:prstGeom prst="ellipse">
                <a:avLst/>
              </a:prstGeom>
              <a:solidFill>
                <a:srgbClr val="0000FF"/>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750">
                    <a:solidFill>
                      <a:schemeClr val="bg1"/>
                    </a:solidFill>
                    <a:latin typeface="Arial" panose="020B0604020202020204" pitchFamily="34" charset="0"/>
                    <a:ea typeface="Times New Roman" charset="0"/>
                    <a:cs typeface="Arial" panose="020B0604020202020204" pitchFamily="34" charset="0"/>
                  </a:rPr>
                  <a:t>G</a:t>
                </a:r>
                <a:endParaRPr lang="en-US" sz="750">
                  <a:solidFill>
                    <a:schemeClr val="bg1"/>
                  </a:solidFill>
                  <a:latin typeface="Arial" panose="020B0604020202020204" pitchFamily="34" charset="0"/>
                  <a:ea typeface="Times New Roman" charset="0"/>
                  <a:cs typeface="Arial" panose="020B0604020202020204" pitchFamily="34" charset="0"/>
                </a:endParaRPr>
              </a:p>
            </p:txBody>
          </p:sp>
        </p:grpSp>
        <p:sp>
          <p:nvSpPr>
            <p:cNvPr id="1368" name="ZoneTexte 548">
              <a:extLst>
                <a:ext uri="{FF2B5EF4-FFF2-40B4-BE49-F238E27FC236}">
                  <a16:creationId xmlns:a16="http://schemas.microsoft.com/office/drawing/2014/main" id="{CD1612F3-03E5-E743-8918-E8B9AC08E7FB}"/>
                </a:ext>
              </a:extLst>
            </p:cNvPr>
            <p:cNvSpPr txBox="1"/>
            <p:nvPr/>
          </p:nvSpPr>
          <p:spPr>
            <a:xfrm rot="1688970">
              <a:off x="1767674" y="661364"/>
              <a:ext cx="702054" cy="279725"/>
            </a:xfrm>
            <a:prstGeom prst="rect">
              <a:avLst/>
            </a:prstGeom>
            <a:noFill/>
          </p:spPr>
          <p:txBody>
            <a:bodyPr wrap="none" rtlCol="0">
              <a:spAutoFit/>
            </a:bodyPr>
            <a:lstStyle/>
            <a:p>
              <a:r>
                <a:rPr lang="fr-FR" sz="675" b="1" err="1">
                  <a:latin typeface="Arial" panose="020B0604020202020204" pitchFamily="34" charset="0"/>
                  <a:ea typeface="Times New Roman" charset="0"/>
                  <a:cs typeface="Arial" panose="020B0604020202020204" pitchFamily="34" charset="0"/>
                </a:rPr>
                <a:t>cGAMP</a:t>
              </a:r>
              <a:endParaRPr lang="en-US" sz="675" b="1">
                <a:latin typeface="Arial" panose="020B0604020202020204" pitchFamily="34" charset="0"/>
                <a:ea typeface="Times New Roman" charset="0"/>
                <a:cs typeface="Arial" panose="020B0604020202020204" pitchFamily="34" charset="0"/>
              </a:endParaRPr>
            </a:p>
          </p:txBody>
        </p:sp>
      </p:grpSp>
      <p:grpSp>
        <p:nvGrpSpPr>
          <p:cNvPr id="1369" name="Groupe 549">
            <a:extLst>
              <a:ext uri="{FF2B5EF4-FFF2-40B4-BE49-F238E27FC236}">
                <a16:creationId xmlns:a16="http://schemas.microsoft.com/office/drawing/2014/main" id="{A925D649-A088-C649-9D16-964B25AADE52}"/>
              </a:ext>
            </a:extLst>
          </p:cNvPr>
          <p:cNvGrpSpPr/>
          <p:nvPr/>
        </p:nvGrpSpPr>
        <p:grpSpPr>
          <a:xfrm rot="3385333">
            <a:off x="2419195" y="3047763"/>
            <a:ext cx="249243" cy="282718"/>
            <a:chOff x="4224815" y="206592"/>
            <a:chExt cx="706166" cy="498123"/>
          </a:xfrm>
        </p:grpSpPr>
        <p:sp>
          <p:nvSpPr>
            <p:cNvPr id="1370" name="Forme libre 550">
              <a:extLst>
                <a:ext uri="{FF2B5EF4-FFF2-40B4-BE49-F238E27FC236}">
                  <a16:creationId xmlns:a16="http://schemas.microsoft.com/office/drawing/2014/main" id="{473425FF-C441-044E-99F6-CDFE2B9D5D8F}"/>
                </a:ext>
              </a:extLst>
            </p:cNvPr>
            <p:cNvSpPr/>
            <p:nvPr/>
          </p:nvSpPr>
          <p:spPr>
            <a:xfrm>
              <a:off x="4224815" y="287867"/>
              <a:ext cx="237118" cy="355600"/>
            </a:xfrm>
            <a:custGeom>
              <a:avLst/>
              <a:gdLst>
                <a:gd name="connsiteX0" fmla="*/ 220185 w 237118"/>
                <a:gd name="connsiteY0" fmla="*/ 0 h 355600"/>
                <a:gd name="connsiteX1" fmla="*/ 52 w 237118"/>
                <a:gd name="connsiteY1" fmla="*/ 160866 h 355600"/>
                <a:gd name="connsiteX2" fmla="*/ 237118 w 237118"/>
                <a:gd name="connsiteY2" fmla="*/ 355600 h 355600"/>
              </a:gdLst>
              <a:ahLst/>
              <a:cxnLst>
                <a:cxn ang="0">
                  <a:pos x="connsiteX0" y="connsiteY0"/>
                </a:cxn>
                <a:cxn ang="0">
                  <a:pos x="connsiteX1" y="connsiteY1"/>
                </a:cxn>
                <a:cxn ang="0">
                  <a:pos x="connsiteX2" y="connsiteY2"/>
                </a:cxn>
              </a:cxnLst>
              <a:rect l="l" t="t" r="r" b="b"/>
              <a:pathLst>
                <a:path w="237118" h="355600">
                  <a:moveTo>
                    <a:pt x="220185" y="0"/>
                  </a:moveTo>
                  <a:cubicBezTo>
                    <a:pt x="108707" y="50800"/>
                    <a:pt x="-2770" y="101600"/>
                    <a:pt x="52" y="160866"/>
                  </a:cubicBezTo>
                  <a:cubicBezTo>
                    <a:pt x="2874" y="220132"/>
                    <a:pt x="119996" y="287866"/>
                    <a:pt x="237118" y="355600"/>
                  </a:cubicBezTo>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71" name="Forme libre 551">
              <a:extLst>
                <a:ext uri="{FF2B5EF4-FFF2-40B4-BE49-F238E27FC236}">
                  <a16:creationId xmlns:a16="http://schemas.microsoft.com/office/drawing/2014/main" id="{6A9F282B-C0FD-624E-8FC2-0E22FC6BBACF}"/>
                </a:ext>
              </a:extLst>
            </p:cNvPr>
            <p:cNvSpPr/>
            <p:nvPr/>
          </p:nvSpPr>
          <p:spPr>
            <a:xfrm flipH="1">
              <a:off x="4708387" y="270934"/>
              <a:ext cx="222594" cy="355600"/>
            </a:xfrm>
            <a:custGeom>
              <a:avLst/>
              <a:gdLst>
                <a:gd name="connsiteX0" fmla="*/ 220185 w 237118"/>
                <a:gd name="connsiteY0" fmla="*/ 0 h 355600"/>
                <a:gd name="connsiteX1" fmla="*/ 52 w 237118"/>
                <a:gd name="connsiteY1" fmla="*/ 160866 h 355600"/>
                <a:gd name="connsiteX2" fmla="*/ 237118 w 237118"/>
                <a:gd name="connsiteY2" fmla="*/ 355600 h 355600"/>
              </a:gdLst>
              <a:ahLst/>
              <a:cxnLst>
                <a:cxn ang="0">
                  <a:pos x="connsiteX0" y="connsiteY0"/>
                </a:cxn>
                <a:cxn ang="0">
                  <a:pos x="connsiteX1" y="connsiteY1"/>
                </a:cxn>
                <a:cxn ang="0">
                  <a:pos x="connsiteX2" y="connsiteY2"/>
                </a:cxn>
              </a:cxnLst>
              <a:rect l="l" t="t" r="r" b="b"/>
              <a:pathLst>
                <a:path w="237118" h="355600">
                  <a:moveTo>
                    <a:pt x="220185" y="0"/>
                  </a:moveTo>
                  <a:cubicBezTo>
                    <a:pt x="108707" y="50800"/>
                    <a:pt x="-2770" y="101600"/>
                    <a:pt x="52" y="160866"/>
                  </a:cubicBezTo>
                  <a:cubicBezTo>
                    <a:pt x="2874" y="220132"/>
                    <a:pt x="119996" y="287866"/>
                    <a:pt x="237118" y="355600"/>
                  </a:cubicBezTo>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72" name="Ellipse 552">
              <a:extLst>
                <a:ext uri="{FF2B5EF4-FFF2-40B4-BE49-F238E27FC236}">
                  <a16:creationId xmlns:a16="http://schemas.microsoft.com/office/drawing/2014/main" id="{B4C220CF-7A59-2743-9DEE-5C27F296EB38}"/>
                </a:ext>
              </a:extLst>
            </p:cNvPr>
            <p:cNvSpPr/>
            <p:nvPr/>
          </p:nvSpPr>
          <p:spPr>
            <a:xfrm>
              <a:off x="4394927" y="206592"/>
              <a:ext cx="363736" cy="184666"/>
            </a:xfrm>
            <a:prstGeom prst="ellipse">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b="1">
                <a:solidFill>
                  <a:schemeClr val="tx1"/>
                </a:solidFill>
              </a:endParaRPr>
            </a:p>
          </p:txBody>
        </p:sp>
        <p:sp>
          <p:nvSpPr>
            <p:cNvPr id="1373" name="Ellipse 553">
              <a:extLst>
                <a:ext uri="{FF2B5EF4-FFF2-40B4-BE49-F238E27FC236}">
                  <a16:creationId xmlns:a16="http://schemas.microsoft.com/office/drawing/2014/main" id="{939A5DF5-DD6D-F648-B52B-A951BBF8AAF9}"/>
                </a:ext>
              </a:extLst>
            </p:cNvPr>
            <p:cNvSpPr/>
            <p:nvPr/>
          </p:nvSpPr>
          <p:spPr>
            <a:xfrm>
              <a:off x="4403628" y="520049"/>
              <a:ext cx="363736" cy="184666"/>
            </a:xfrm>
            <a:prstGeom prst="ellipse">
              <a:avLst/>
            </a:prstGeom>
            <a:solidFill>
              <a:srgbClr val="0000FF"/>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b="1">
                <a:solidFill>
                  <a:schemeClr val="tx1"/>
                </a:solidFill>
              </a:endParaRPr>
            </a:p>
          </p:txBody>
        </p:sp>
      </p:grpSp>
      <p:cxnSp>
        <p:nvCxnSpPr>
          <p:cNvPr id="1379" name="Connecteur droit avec flèche 569">
            <a:extLst>
              <a:ext uri="{FF2B5EF4-FFF2-40B4-BE49-F238E27FC236}">
                <a16:creationId xmlns:a16="http://schemas.microsoft.com/office/drawing/2014/main" id="{47D03FDF-7AD8-3342-AAAC-8E180085E8F0}"/>
              </a:ext>
            </a:extLst>
          </p:cNvPr>
          <p:cNvCxnSpPr>
            <a:cxnSpLocks/>
          </p:cNvCxnSpPr>
          <p:nvPr/>
        </p:nvCxnSpPr>
        <p:spPr>
          <a:xfrm>
            <a:off x="2845257" y="2539237"/>
            <a:ext cx="105696" cy="92762"/>
          </a:xfrm>
          <a:prstGeom prst="straightConnector1">
            <a:avLst/>
          </a:prstGeom>
          <a:ln w="19050">
            <a:solidFill>
              <a:schemeClr val="tx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383" name="Forme libre 581">
            <a:extLst>
              <a:ext uri="{FF2B5EF4-FFF2-40B4-BE49-F238E27FC236}">
                <a16:creationId xmlns:a16="http://schemas.microsoft.com/office/drawing/2014/main" id="{416C142E-D741-1A41-9AE5-096F1EEE9E07}"/>
              </a:ext>
            </a:extLst>
          </p:cNvPr>
          <p:cNvSpPr/>
          <p:nvPr/>
        </p:nvSpPr>
        <p:spPr>
          <a:xfrm rot="17685183">
            <a:off x="1768011" y="1423656"/>
            <a:ext cx="1944017" cy="791614"/>
          </a:xfrm>
          <a:custGeom>
            <a:avLst/>
            <a:gdLst>
              <a:gd name="connsiteX0" fmla="*/ 0 w 611659"/>
              <a:gd name="connsiteY0" fmla="*/ 44235 h 235765"/>
              <a:gd name="connsiteX1" fmla="*/ 339810 w 611659"/>
              <a:gd name="connsiteY1" fmla="*/ 13343 h 235765"/>
              <a:gd name="connsiteX2" fmla="*/ 611659 w 611659"/>
              <a:gd name="connsiteY2" fmla="*/ 235765 h 235765"/>
            </a:gdLst>
            <a:ahLst/>
            <a:cxnLst>
              <a:cxn ang="0">
                <a:pos x="connsiteX0" y="connsiteY0"/>
              </a:cxn>
              <a:cxn ang="0">
                <a:pos x="connsiteX1" y="connsiteY1"/>
              </a:cxn>
              <a:cxn ang="0">
                <a:pos x="connsiteX2" y="connsiteY2"/>
              </a:cxn>
            </a:cxnLst>
            <a:rect l="l" t="t" r="r" b="b"/>
            <a:pathLst>
              <a:path w="611659" h="235765">
                <a:moveTo>
                  <a:pt x="0" y="44235"/>
                </a:moveTo>
                <a:cubicBezTo>
                  <a:pt x="118933" y="12828"/>
                  <a:pt x="237867" y="-18579"/>
                  <a:pt x="339810" y="13343"/>
                </a:cubicBezTo>
                <a:cubicBezTo>
                  <a:pt x="441753" y="45265"/>
                  <a:pt x="526706" y="140515"/>
                  <a:pt x="611659" y="235765"/>
                </a:cubicBezTo>
              </a:path>
            </a:pathLst>
          </a:custGeom>
          <a:noFill/>
          <a:ln w="19050">
            <a:solidFill>
              <a:schemeClr val="tx1"/>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1384" name="Groupe 587">
            <a:extLst>
              <a:ext uri="{FF2B5EF4-FFF2-40B4-BE49-F238E27FC236}">
                <a16:creationId xmlns:a16="http://schemas.microsoft.com/office/drawing/2014/main" id="{6D4A32E3-0564-CE4E-8D92-572E10506A49}"/>
              </a:ext>
            </a:extLst>
          </p:cNvPr>
          <p:cNvGrpSpPr/>
          <p:nvPr/>
        </p:nvGrpSpPr>
        <p:grpSpPr>
          <a:xfrm rot="16742016">
            <a:off x="2236217" y="3403368"/>
            <a:ext cx="393056" cy="213585"/>
            <a:chOff x="3714626" y="3113535"/>
            <a:chExt cx="598172" cy="300046"/>
          </a:xfrm>
        </p:grpSpPr>
        <p:sp>
          <p:nvSpPr>
            <p:cNvPr id="1385" name="Rectangle à coins arrondis 585">
              <a:extLst>
                <a:ext uri="{FF2B5EF4-FFF2-40B4-BE49-F238E27FC236}">
                  <a16:creationId xmlns:a16="http://schemas.microsoft.com/office/drawing/2014/main" id="{4B425EE0-CEEF-C945-9671-33C63F1604FE}"/>
                </a:ext>
              </a:extLst>
            </p:cNvPr>
            <p:cNvSpPr/>
            <p:nvPr/>
          </p:nvSpPr>
          <p:spPr>
            <a:xfrm rot="1673561">
              <a:off x="3828767" y="3151301"/>
              <a:ext cx="324488" cy="245281"/>
            </a:xfrm>
            <a:prstGeom prst="round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86" name="ZoneTexte 586">
              <a:extLst>
                <a:ext uri="{FF2B5EF4-FFF2-40B4-BE49-F238E27FC236}">
                  <a16:creationId xmlns:a16="http://schemas.microsoft.com/office/drawing/2014/main" id="{975CFF12-B042-F74B-A9F4-DB6ECEFEC7F0}"/>
                </a:ext>
              </a:extLst>
            </p:cNvPr>
            <p:cNvSpPr txBox="1"/>
            <p:nvPr/>
          </p:nvSpPr>
          <p:spPr>
            <a:xfrm rot="1487909">
              <a:off x="3714626" y="3113535"/>
              <a:ext cx="598172" cy="300046"/>
            </a:xfrm>
            <a:prstGeom prst="rect">
              <a:avLst/>
            </a:prstGeom>
            <a:noFill/>
          </p:spPr>
          <p:txBody>
            <a:bodyPr wrap="none" rtlCol="0">
              <a:spAutoFit/>
            </a:bodyPr>
            <a:lstStyle/>
            <a:p>
              <a:r>
                <a:rPr lang="fr-FR" sz="788">
                  <a:latin typeface="Times New Roman" charset="0"/>
                  <a:ea typeface="Times New Roman" charset="0"/>
                  <a:cs typeface="Times New Roman" charset="0"/>
                </a:rPr>
                <a:t>IRF3</a:t>
              </a:r>
              <a:endParaRPr lang="en-US" sz="788">
                <a:latin typeface="Times New Roman" charset="0"/>
                <a:ea typeface="Times New Roman" charset="0"/>
                <a:cs typeface="Times New Roman" charset="0"/>
              </a:endParaRPr>
            </a:p>
          </p:txBody>
        </p:sp>
      </p:grpSp>
      <p:grpSp>
        <p:nvGrpSpPr>
          <p:cNvPr id="1390" name="Groupe 592">
            <a:extLst>
              <a:ext uri="{FF2B5EF4-FFF2-40B4-BE49-F238E27FC236}">
                <a16:creationId xmlns:a16="http://schemas.microsoft.com/office/drawing/2014/main" id="{BD3A83BA-85AE-2D4E-B5FE-B5DB164B2715}"/>
              </a:ext>
            </a:extLst>
          </p:cNvPr>
          <p:cNvGrpSpPr/>
          <p:nvPr/>
        </p:nvGrpSpPr>
        <p:grpSpPr>
          <a:xfrm rot="16834558">
            <a:off x="2110078" y="3331042"/>
            <a:ext cx="377026" cy="184666"/>
            <a:chOff x="3714118" y="3146501"/>
            <a:chExt cx="573774" cy="259419"/>
          </a:xfrm>
        </p:grpSpPr>
        <p:sp>
          <p:nvSpPr>
            <p:cNvPr id="1391" name="Rectangle à coins arrondis 593">
              <a:extLst>
                <a:ext uri="{FF2B5EF4-FFF2-40B4-BE49-F238E27FC236}">
                  <a16:creationId xmlns:a16="http://schemas.microsoft.com/office/drawing/2014/main" id="{EC605263-8213-AC41-84B7-EF9D706F2BE6}"/>
                </a:ext>
              </a:extLst>
            </p:cNvPr>
            <p:cNvSpPr/>
            <p:nvPr/>
          </p:nvSpPr>
          <p:spPr>
            <a:xfrm rot="1673561">
              <a:off x="3828767" y="3151301"/>
              <a:ext cx="324488" cy="245281"/>
            </a:xfrm>
            <a:prstGeom prst="roundRect">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92" name="ZoneTexte 594">
              <a:extLst>
                <a:ext uri="{FF2B5EF4-FFF2-40B4-BE49-F238E27FC236}">
                  <a16:creationId xmlns:a16="http://schemas.microsoft.com/office/drawing/2014/main" id="{EEBDEE1B-B34E-9946-B7C2-B8BD2D502545}"/>
                </a:ext>
              </a:extLst>
            </p:cNvPr>
            <p:cNvSpPr txBox="1"/>
            <p:nvPr/>
          </p:nvSpPr>
          <p:spPr>
            <a:xfrm rot="1487909">
              <a:off x="3714118" y="3146501"/>
              <a:ext cx="573774" cy="259419"/>
            </a:xfrm>
            <a:prstGeom prst="rect">
              <a:avLst/>
            </a:prstGeom>
            <a:noFill/>
          </p:spPr>
          <p:txBody>
            <a:bodyPr wrap="none" rtlCol="0">
              <a:spAutoFit/>
            </a:bodyPr>
            <a:lstStyle/>
            <a:p>
              <a:r>
                <a:rPr lang="fr-FR" sz="600">
                  <a:solidFill>
                    <a:schemeClr val="bg1"/>
                  </a:solidFill>
                  <a:latin typeface="Times New Roman" charset="0"/>
                  <a:ea typeface="Times New Roman" charset="0"/>
                  <a:cs typeface="Times New Roman" charset="0"/>
                </a:rPr>
                <a:t>TBK1</a:t>
              </a:r>
              <a:endParaRPr lang="en-US" sz="600">
                <a:solidFill>
                  <a:schemeClr val="bg1"/>
                </a:solidFill>
                <a:latin typeface="Times New Roman" charset="0"/>
                <a:ea typeface="Times New Roman" charset="0"/>
                <a:cs typeface="Times New Roman" charset="0"/>
              </a:endParaRPr>
            </a:p>
          </p:txBody>
        </p:sp>
      </p:grpSp>
      <p:grpSp>
        <p:nvGrpSpPr>
          <p:cNvPr id="1904" name="Group 1903">
            <a:extLst>
              <a:ext uri="{FF2B5EF4-FFF2-40B4-BE49-F238E27FC236}">
                <a16:creationId xmlns:a16="http://schemas.microsoft.com/office/drawing/2014/main" id="{FDBFD458-05D2-AE49-84E4-172BD61E74B7}"/>
              </a:ext>
            </a:extLst>
          </p:cNvPr>
          <p:cNvGrpSpPr/>
          <p:nvPr/>
        </p:nvGrpSpPr>
        <p:grpSpPr>
          <a:xfrm rot="3003328">
            <a:off x="1922365" y="2587400"/>
            <a:ext cx="502721" cy="525447"/>
            <a:chOff x="50074" y="1030290"/>
            <a:chExt cx="670293" cy="700595"/>
          </a:xfrm>
        </p:grpSpPr>
        <p:grpSp>
          <p:nvGrpSpPr>
            <p:cNvPr id="1387" name="Groupe 589">
              <a:extLst>
                <a:ext uri="{FF2B5EF4-FFF2-40B4-BE49-F238E27FC236}">
                  <a16:creationId xmlns:a16="http://schemas.microsoft.com/office/drawing/2014/main" id="{5D00E523-6284-EC47-9FC8-5BC61095EF12}"/>
                </a:ext>
              </a:extLst>
            </p:cNvPr>
            <p:cNvGrpSpPr/>
            <p:nvPr/>
          </p:nvGrpSpPr>
          <p:grpSpPr>
            <a:xfrm rot="16645924">
              <a:off x="-73464" y="1199943"/>
              <a:ext cx="524073" cy="276998"/>
              <a:chOff x="3719146" y="3117463"/>
              <a:chExt cx="552169" cy="316161"/>
            </a:xfrm>
          </p:grpSpPr>
          <p:sp>
            <p:nvSpPr>
              <p:cNvPr id="1388" name="Rectangle à coins arrondis 590">
                <a:extLst>
                  <a:ext uri="{FF2B5EF4-FFF2-40B4-BE49-F238E27FC236}">
                    <a16:creationId xmlns:a16="http://schemas.microsoft.com/office/drawing/2014/main" id="{426BD9C5-9F2E-3D48-AE1A-94DC6322C0BB}"/>
                  </a:ext>
                </a:extLst>
              </p:cNvPr>
              <p:cNvSpPr/>
              <p:nvPr/>
            </p:nvSpPr>
            <p:spPr>
              <a:xfrm rot="1673561">
                <a:off x="3828767" y="3151301"/>
                <a:ext cx="324488" cy="245281"/>
              </a:xfrm>
              <a:prstGeom prst="round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89" name="ZoneTexte 591">
                <a:extLst>
                  <a:ext uri="{FF2B5EF4-FFF2-40B4-BE49-F238E27FC236}">
                    <a16:creationId xmlns:a16="http://schemas.microsoft.com/office/drawing/2014/main" id="{F3AFBD0A-F2B3-2545-90F5-ACAADEC2E1F3}"/>
                  </a:ext>
                </a:extLst>
              </p:cNvPr>
              <p:cNvSpPr txBox="1"/>
              <p:nvPr/>
            </p:nvSpPr>
            <p:spPr>
              <a:xfrm rot="1658029">
                <a:off x="3719146" y="3117463"/>
                <a:ext cx="552169" cy="316161"/>
              </a:xfrm>
              <a:prstGeom prst="rect">
                <a:avLst/>
              </a:prstGeom>
              <a:noFill/>
            </p:spPr>
            <p:txBody>
              <a:bodyPr wrap="none" rtlCol="0">
                <a:spAutoFit/>
              </a:bodyPr>
              <a:lstStyle/>
              <a:p>
                <a:r>
                  <a:rPr lang="fr-FR" sz="750">
                    <a:latin typeface="Arial" panose="020B0604020202020204" pitchFamily="34" charset="0"/>
                    <a:ea typeface="Times New Roman" charset="0"/>
                    <a:cs typeface="Arial" panose="020B0604020202020204" pitchFamily="34" charset="0"/>
                  </a:rPr>
                  <a:t>IRF3</a:t>
                </a:r>
                <a:endParaRPr lang="en-US" sz="750">
                  <a:latin typeface="Arial" panose="020B0604020202020204" pitchFamily="34" charset="0"/>
                  <a:ea typeface="Times New Roman" charset="0"/>
                  <a:cs typeface="Arial" panose="020B0604020202020204" pitchFamily="34" charset="0"/>
                </a:endParaRPr>
              </a:p>
            </p:txBody>
          </p:sp>
        </p:grpSp>
        <p:grpSp>
          <p:nvGrpSpPr>
            <p:cNvPr id="1393" name="Groupe 595">
              <a:extLst>
                <a:ext uri="{FF2B5EF4-FFF2-40B4-BE49-F238E27FC236}">
                  <a16:creationId xmlns:a16="http://schemas.microsoft.com/office/drawing/2014/main" id="{C3D762E5-9DF0-D94A-8D44-07FAB646501E}"/>
                </a:ext>
              </a:extLst>
            </p:cNvPr>
            <p:cNvGrpSpPr/>
            <p:nvPr/>
          </p:nvGrpSpPr>
          <p:grpSpPr>
            <a:xfrm rot="16726620">
              <a:off x="89256" y="1330350"/>
              <a:ext cx="524073" cy="276998"/>
              <a:chOff x="3720809" y="3113705"/>
              <a:chExt cx="552169" cy="316161"/>
            </a:xfrm>
          </p:grpSpPr>
          <p:sp>
            <p:nvSpPr>
              <p:cNvPr id="1394" name="Rectangle à coins arrondis 596">
                <a:extLst>
                  <a:ext uri="{FF2B5EF4-FFF2-40B4-BE49-F238E27FC236}">
                    <a16:creationId xmlns:a16="http://schemas.microsoft.com/office/drawing/2014/main" id="{94F18079-C9BF-384A-8A44-DC1F93C17AA8}"/>
                  </a:ext>
                </a:extLst>
              </p:cNvPr>
              <p:cNvSpPr/>
              <p:nvPr/>
            </p:nvSpPr>
            <p:spPr>
              <a:xfrm rot="1673561">
                <a:off x="3828767" y="3151301"/>
                <a:ext cx="324488" cy="245281"/>
              </a:xfrm>
              <a:prstGeom prst="round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95" name="ZoneTexte 597">
                <a:extLst>
                  <a:ext uri="{FF2B5EF4-FFF2-40B4-BE49-F238E27FC236}">
                    <a16:creationId xmlns:a16="http://schemas.microsoft.com/office/drawing/2014/main" id="{20E52C65-D4F6-8A4B-82E9-4B5E79A5CD31}"/>
                  </a:ext>
                </a:extLst>
              </p:cNvPr>
              <p:cNvSpPr txBox="1"/>
              <p:nvPr/>
            </p:nvSpPr>
            <p:spPr>
              <a:xfrm rot="1580124">
                <a:off x="3720809" y="3113705"/>
                <a:ext cx="552169" cy="316161"/>
              </a:xfrm>
              <a:prstGeom prst="rect">
                <a:avLst/>
              </a:prstGeom>
              <a:noFill/>
            </p:spPr>
            <p:txBody>
              <a:bodyPr wrap="none" rtlCol="0">
                <a:spAutoFit/>
              </a:bodyPr>
              <a:lstStyle/>
              <a:p>
                <a:r>
                  <a:rPr lang="fr-FR" sz="750">
                    <a:latin typeface="Arial" panose="020B0604020202020204" pitchFamily="34" charset="0"/>
                    <a:ea typeface="Times New Roman" charset="0"/>
                    <a:cs typeface="Arial" panose="020B0604020202020204" pitchFamily="34" charset="0"/>
                  </a:rPr>
                  <a:t>IRF3</a:t>
                </a:r>
                <a:endParaRPr lang="en-US" sz="750">
                  <a:latin typeface="Arial" panose="020B0604020202020204" pitchFamily="34" charset="0"/>
                  <a:ea typeface="Times New Roman" charset="0"/>
                  <a:cs typeface="Arial" panose="020B0604020202020204" pitchFamily="34" charset="0"/>
                </a:endParaRPr>
              </a:p>
            </p:txBody>
          </p:sp>
        </p:grpSp>
        <p:grpSp>
          <p:nvGrpSpPr>
            <p:cNvPr id="1396" name="Groupe 600">
              <a:extLst>
                <a:ext uri="{FF2B5EF4-FFF2-40B4-BE49-F238E27FC236}">
                  <a16:creationId xmlns:a16="http://schemas.microsoft.com/office/drawing/2014/main" id="{8C1C0952-DC4F-5640-BDB4-9C9B574ED577}"/>
                </a:ext>
              </a:extLst>
            </p:cNvPr>
            <p:cNvGrpSpPr/>
            <p:nvPr/>
          </p:nvGrpSpPr>
          <p:grpSpPr>
            <a:xfrm rot="19753147">
              <a:off x="225739" y="1030290"/>
              <a:ext cx="327439" cy="307776"/>
              <a:chOff x="4010742" y="3334413"/>
              <a:chExt cx="373735" cy="324276"/>
            </a:xfrm>
          </p:grpSpPr>
          <p:sp>
            <p:nvSpPr>
              <p:cNvPr id="1397" name="Ellipse 599">
                <a:extLst>
                  <a:ext uri="{FF2B5EF4-FFF2-40B4-BE49-F238E27FC236}">
                    <a16:creationId xmlns:a16="http://schemas.microsoft.com/office/drawing/2014/main" id="{11F7976A-2DF3-0C41-85AF-BF6242335246}"/>
                  </a:ext>
                </a:extLst>
              </p:cNvPr>
              <p:cNvSpPr/>
              <p:nvPr/>
            </p:nvSpPr>
            <p:spPr>
              <a:xfrm>
                <a:off x="4068132" y="3415051"/>
                <a:ext cx="169257" cy="156248"/>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98" name="ZoneTexte 598">
                <a:extLst>
                  <a:ext uri="{FF2B5EF4-FFF2-40B4-BE49-F238E27FC236}">
                    <a16:creationId xmlns:a16="http://schemas.microsoft.com/office/drawing/2014/main" id="{C3AAA695-8B55-054D-B79E-7820BBA949A9}"/>
                  </a:ext>
                </a:extLst>
              </p:cNvPr>
              <p:cNvSpPr txBox="1"/>
              <p:nvPr/>
            </p:nvSpPr>
            <p:spPr>
              <a:xfrm rot="20443525">
                <a:off x="4010742" y="3334413"/>
                <a:ext cx="373735" cy="324276"/>
              </a:xfrm>
              <a:prstGeom prst="rect">
                <a:avLst/>
              </a:prstGeom>
              <a:noFill/>
              <a:effectLst/>
            </p:spPr>
            <p:txBody>
              <a:bodyPr wrap="none" rtlCol="0">
                <a:spAutoFit/>
              </a:bodyPr>
              <a:lstStyle/>
              <a:p>
                <a:r>
                  <a:rPr lang="fr-FR" sz="900" b="1"/>
                  <a:t>P</a:t>
                </a:r>
                <a:endParaRPr lang="en-US" sz="900" b="1"/>
              </a:p>
            </p:txBody>
          </p:sp>
        </p:grpSp>
        <p:grpSp>
          <p:nvGrpSpPr>
            <p:cNvPr id="1399" name="Groupe 601">
              <a:extLst>
                <a:ext uri="{FF2B5EF4-FFF2-40B4-BE49-F238E27FC236}">
                  <a16:creationId xmlns:a16="http://schemas.microsoft.com/office/drawing/2014/main" id="{96117E93-9969-E34F-BB91-C8225943112F}"/>
                </a:ext>
              </a:extLst>
            </p:cNvPr>
            <p:cNvGrpSpPr/>
            <p:nvPr/>
          </p:nvGrpSpPr>
          <p:grpSpPr>
            <a:xfrm rot="19753147">
              <a:off x="392928" y="1162680"/>
              <a:ext cx="327439" cy="307776"/>
              <a:chOff x="4012322" y="3332054"/>
              <a:chExt cx="373735" cy="324276"/>
            </a:xfrm>
          </p:grpSpPr>
          <p:sp>
            <p:nvSpPr>
              <p:cNvPr id="1400" name="Ellipse 602">
                <a:extLst>
                  <a:ext uri="{FF2B5EF4-FFF2-40B4-BE49-F238E27FC236}">
                    <a16:creationId xmlns:a16="http://schemas.microsoft.com/office/drawing/2014/main" id="{1740A459-784E-F344-BB25-B4A4260C7EE8}"/>
                  </a:ext>
                </a:extLst>
              </p:cNvPr>
              <p:cNvSpPr/>
              <p:nvPr/>
            </p:nvSpPr>
            <p:spPr>
              <a:xfrm>
                <a:off x="4068132" y="3415051"/>
                <a:ext cx="169257" cy="156248"/>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01" name="ZoneTexte 603">
                <a:extLst>
                  <a:ext uri="{FF2B5EF4-FFF2-40B4-BE49-F238E27FC236}">
                    <a16:creationId xmlns:a16="http://schemas.microsoft.com/office/drawing/2014/main" id="{6D5297EE-6141-324A-83BE-DAB522E454C5}"/>
                  </a:ext>
                </a:extLst>
              </p:cNvPr>
              <p:cNvSpPr txBox="1"/>
              <p:nvPr/>
            </p:nvSpPr>
            <p:spPr>
              <a:xfrm rot="20443525">
                <a:off x="4012322" y="3332054"/>
                <a:ext cx="373735" cy="324276"/>
              </a:xfrm>
              <a:prstGeom prst="rect">
                <a:avLst/>
              </a:prstGeom>
              <a:noFill/>
              <a:effectLst/>
            </p:spPr>
            <p:txBody>
              <a:bodyPr wrap="none" rtlCol="0">
                <a:spAutoFit/>
              </a:bodyPr>
              <a:lstStyle/>
              <a:p>
                <a:r>
                  <a:rPr lang="fr-FR" sz="900" b="1"/>
                  <a:t>P</a:t>
                </a:r>
                <a:endParaRPr lang="en-US" sz="900" b="1"/>
              </a:p>
            </p:txBody>
          </p:sp>
        </p:grpSp>
      </p:grpSp>
      <p:sp>
        <p:nvSpPr>
          <p:cNvPr id="1402" name="Forme libre 604">
            <a:extLst>
              <a:ext uri="{FF2B5EF4-FFF2-40B4-BE49-F238E27FC236}">
                <a16:creationId xmlns:a16="http://schemas.microsoft.com/office/drawing/2014/main" id="{F1C71548-F6ED-9B4A-886F-C318AB8533A5}"/>
              </a:ext>
            </a:extLst>
          </p:cNvPr>
          <p:cNvSpPr/>
          <p:nvPr/>
        </p:nvSpPr>
        <p:spPr>
          <a:xfrm rot="15273545" flipH="1">
            <a:off x="1950007" y="3157628"/>
            <a:ext cx="338072" cy="38907"/>
          </a:xfrm>
          <a:custGeom>
            <a:avLst/>
            <a:gdLst>
              <a:gd name="connsiteX0" fmla="*/ 722871 w 722871"/>
              <a:gd name="connsiteY0" fmla="*/ 179418 h 179418"/>
              <a:gd name="connsiteX1" fmla="*/ 383060 w 722871"/>
              <a:gd name="connsiteY1" fmla="*/ 245 h 179418"/>
              <a:gd name="connsiteX2" fmla="*/ 0 w 722871"/>
              <a:gd name="connsiteY2" fmla="*/ 148526 h 179418"/>
            </a:gdLst>
            <a:ahLst/>
            <a:cxnLst>
              <a:cxn ang="0">
                <a:pos x="connsiteX0" y="connsiteY0"/>
              </a:cxn>
              <a:cxn ang="0">
                <a:pos x="connsiteX1" y="connsiteY1"/>
              </a:cxn>
              <a:cxn ang="0">
                <a:pos x="connsiteX2" y="connsiteY2"/>
              </a:cxn>
            </a:cxnLst>
            <a:rect l="l" t="t" r="r" b="b"/>
            <a:pathLst>
              <a:path w="722871" h="179418">
                <a:moveTo>
                  <a:pt x="722871" y="179418"/>
                </a:moveTo>
                <a:cubicBezTo>
                  <a:pt x="613204" y="92406"/>
                  <a:pt x="503538" y="5394"/>
                  <a:pt x="383060" y="245"/>
                </a:cubicBezTo>
                <a:cubicBezTo>
                  <a:pt x="262582" y="-4904"/>
                  <a:pt x="131291" y="71811"/>
                  <a:pt x="0" y="148526"/>
                </a:cubicBezTo>
              </a:path>
            </a:pathLst>
          </a:custGeom>
          <a:noFill/>
          <a:ln w="19050">
            <a:solidFill>
              <a:schemeClr val="tx1"/>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04" name="ZoneTexte 548">
            <a:extLst>
              <a:ext uri="{FF2B5EF4-FFF2-40B4-BE49-F238E27FC236}">
                <a16:creationId xmlns:a16="http://schemas.microsoft.com/office/drawing/2014/main" id="{6D8B61F1-0CF7-FE4C-8E30-3436A19B2A49}"/>
              </a:ext>
            </a:extLst>
          </p:cNvPr>
          <p:cNvSpPr txBox="1"/>
          <p:nvPr/>
        </p:nvSpPr>
        <p:spPr>
          <a:xfrm rot="3079051">
            <a:off x="2340245" y="3099497"/>
            <a:ext cx="421910" cy="173124"/>
          </a:xfrm>
          <a:prstGeom prst="rect">
            <a:avLst/>
          </a:prstGeom>
          <a:noFill/>
        </p:spPr>
        <p:txBody>
          <a:bodyPr wrap="none" rtlCol="0">
            <a:spAutoFit/>
          </a:bodyPr>
          <a:lstStyle/>
          <a:p>
            <a:r>
              <a:rPr lang="fr-FR" sz="525" b="1" err="1">
                <a:latin typeface="Times New Roman" charset="0"/>
                <a:ea typeface="Times New Roman" charset="0"/>
                <a:cs typeface="Times New Roman" charset="0"/>
              </a:rPr>
              <a:t>cGAMP</a:t>
            </a:r>
            <a:endParaRPr lang="en-US" sz="525" b="1">
              <a:latin typeface="Times New Roman" charset="0"/>
              <a:ea typeface="Times New Roman" charset="0"/>
              <a:cs typeface="Times New Roman" charset="0"/>
            </a:endParaRPr>
          </a:p>
        </p:txBody>
      </p:sp>
      <p:sp>
        <p:nvSpPr>
          <p:cNvPr id="1405" name="Forme libre 604">
            <a:extLst>
              <a:ext uri="{FF2B5EF4-FFF2-40B4-BE49-F238E27FC236}">
                <a16:creationId xmlns:a16="http://schemas.microsoft.com/office/drawing/2014/main" id="{9266EA0C-2238-004D-B63E-8A254D2F2801}"/>
              </a:ext>
            </a:extLst>
          </p:cNvPr>
          <p:cNvSpPr/>
          <p:nvPr/>
        </p:nvSpPr>
        <p:spPr>
          <a:xfrm rot="19322193">
            <a:off x="2549376" y="2861783"/>
            <a:ext cx="311758" cy="39341"/>
          </a:xfrm>
          <a:custGeom>
            <a:avLst/>
            <a:gdLst>
              <a:gd name="connsiteX0" fmla="*/ 722871 w 722871"/>
              <a:gd name="connsiteY0" fmla="*/ 179418 h 179418"/>
              <a:gd name="connsiteX1" fmla="*/ 383060 w 722871"/>
              <a:gd name="connsiteY1" fmla="*/ 245 h 179418"/>
              <a:gd name="connsiteX2" fmla="*/ 0 w 722871"/>
              <a:gd name="connsiteY2" fmla="*/ 148526 h 179418"/>
            </a:gdLst>
            <a:ahLst/>
            <a:cxnLst>
              <a:cxn ang="0">
                <a:pos x="connsiteX0" y="connsiteY0"/>
              </a:cxn>
              <a:cxn ang="0">
                <a:pos x="connsiteX1" y="connsiteY1"/>
              </a:cxn>
              <a:cxn ang="0">
                <a:pos x="connsiteX2" y="connsiteY2"/>
              </a:cxn>
            </a:cxnLst>
            <a:rect l="l" t="t" r="r" b="b"/>
            <a:pathLst>
              <a:path w="722871" h="179418">
                <a:moveTo>
                  <a:pt x="722871" y="179418"/>
                </a:moveTo>
                <a:cubicBezTo>
                  <a:pt x="613204" y="92406"/>
                  <a:pt x="503538" y="5394"/>
                  <a:pt x="383060" y="245"/>
                </a:cubicBezTo>
                <a:cubicBezTo>
                  <a:pt x="262582" y="-4904"/>
                  <a:pt x="131291" y="71811"/>
                  <a:pt x="0" y="148526"/>
                </a:cubicBezTo>
              </a:path>
            </a:pathLst>
          </a:custGeom>
          <a:noFill/>
          <a:ln w="19050">
            <a:solidFill>
              <a:schemeClr val="tx1"/>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09" name="Rectangle 1908">
            <a:extLst>
              <a:ext uri="{FF2B5EF4-FFF2-40B4-BE49-F238E27FC236}">
                <a16:creationId xmlns:a16="http://schemas.microsoft.com/office/drawing/2014/main" id="{A3AA1E55-6F06-C349-B34A-D05C0B7E1810}"/>
              </a:ext>
            </a:extLst>
          </p:cNvPr>
          <p:cNvSpPr/>
          <p:nvPr/>
        </p:nvSpPr>
        <p:spPr>
          <a:xfrm>
            <a:off x="3526137" y="933770"/>
            <a:ext cx="413363" cy="368393"/>
          </a:xfrm>
          <a:prstGeom prst="rect">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1406" name="Group 1405">
            <a:extLst>
              <a:ext uri="{FF2B5EF4-FFF2-40B4-BE49-F238E27FC236}">
                <a16:creationId xmlns:a16="http://schemas.microsoft.com/office/drawing/2014/main" id="{9614E5CA-7ABF-0046-BF44-4198165571FD}"/>
              </a:ext>
            </a:extLst>
          </p:cNvPr>
          <p:cNvGrpSpPr/>
          <p:nvPr/>
        </p:nvGrpSpPr>
        <p:grpSpPr>
          <a:xfrm rot="1495157">
            <a:off x="2710337" y="2093862"/>
            <a:ext cx="122391" cy="289776"/>
            <a:chOff x="3909082" y="1591288"/>
            <a:chExt cx="427634" cy="779353"/>
          </a:xfrm>
        </p:grpSpPr>
        <p:sp>
          <p:nvSpPr>
            <p:cNvPr id="1407" name="Freeform 6">
              <a:extLst>
                <a:ext uri="{FF2B5EF4-FFF2-40B4-BE49-F238E27FC236}">
                  <a16:creationId xmlns:a16="http://schemas.microsoft.com/office/drawing/2014/main" id="{C136E74B-B698-4842-BB8B-B9965F2CFE41}"/>
                </a:ext>
              </a:extLst>
            </p:cNvPr>
            <p:cNvSpPr>
              <a:spLocks/>
            </p:cNvSpPr>
            <p:nvPr/>
          </p:nvSpPr>
          <p:spPr bwMode="auto">
            <a:xfrm rot="333619">
              <a:off x="4230395" y="1695110"/>
              <a:ext cx="105359" cy="90689"/>
            </a:xfrm>
            <a:custGeom>
              <a:avLst/>
              <a:gdLst>
                <a:gd name="T0" fmla="*/ 692 w 63"/>
                <a:gd name="T1" fmla="*/ 0 h 51"/>
                <a:gd name="T2" fmla="*/ 0 w 63"/>
                <a:gd name="T3" fmla="*/ 285 h 51"/>
                <a:gd name="T4" fmla="*/ 993 w 63"/>
                <a:gd name="T5" fmla="*/ 968 h 51"/>
                <a:gd name="T6" fmla="*/ 993 w 63"/>
                <a:gd name="T7" fmla="*/ 363 h 51"/>
                <a:gd name="T8" fmla="*/ 692 w 63"/>
                <a:gd name="T9" fmla="*/ 0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51">
                  <a:moveTo>
                    <a:pt x="44" y="0"/>
                  </a:moveTo>
                  <a:cubicBezTo>
                    <a:pt x="32" y="5"/>
                    <a:pt x="17" y="9"/>
                    <a:pt x="0" y="15"/>
                  </a:cubicBezTo>
                  <a:cubicBezTo>
                    <a:pt x="32" y="25"/>
                    <a:pt x="63" y="38"/>
                    <a:pt x="63" y="51"/>
                  </a:cubicBezTo>
                  <a:cubicBezTo>
                    <a:pt x="63" y="19"/>
                    <a:pt x="63" y="19"/>
                    <a:pt x="63" y="19"/>
                  </a:cubicBezTo>
                  <a:cubicBezTo>
                    <a:pt x="63" y="13"/>
                    <a:pt x="55" y="6"/>
                    <a:pt x="44" y="0"/>
                  </a:cubicBez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1408" name="Freeform 8">
              <a:extLst>
                <a:ext uri="{FF2B5EF4-FFF2-40B4-BE49-F238E27FC236}">
                  <a16:creationId xmlns:a16="http://schemas.microsoft.com/office/drawing/2014/main" id="{F275664F-2BF4-7D4A-893F-0FA18F3B788E}"/>
                </a:ext>
              </a:extLst>
            </p:cNvPr>
            <p:cNvSpPr>
              <a:spLocks/>
            </p:cNvSpPr>
            <p:nvPr/>
          </p:nvSpPr>
          <p:spPr bwMode="auto">
            <a:xfrm rot="333619">
              <a:off x="3929498" y="1911889"/>
              <a:ext cx="375426" cy="277403"/>
            </a:xfrm>
            <a:custGeom>
              <a:avLst/>
              <a:gdLst>
                <a:gd name="T0" fmla="*/ 3526 w 225"/>
                <a:gd name="T1" fmla="*/ 2355 h 156"/>
                <a:gd name="T2" fmla="*/ 1692 w 225"/>
                <a:gd name="T3" fmla="*/ 1309 h 156"/>
                <a:gd name="T4" fmla="*/ 0 w 225"/>
                <a:gd name="T5" fmla="*/ 0 h 156"/>
                <a:gd name="T6" fmla="*/ 0 w 225"/>
                <a:gd name="T7" fmla="*/ 605 h 156"/>
                <a:gd name="T8" fmla="*/ 1692 w 225"/>
                <a:gd name="T9" fmla="*/ 1933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3"/>
                    <a:pt x="139" y="81"/>
                    <a:pt x="108" y="69"/>
                  </a:cubicBezTo>
                  <a:cubicBezTo>
                    <a:pt x="78" y="57"/>
                    <a:pt x="0" y="28"/>
                    <a:pt x="0" y="0"/>
                  </a:cubicBezTo>
                  <a:cubicBezTo>
                    <a:pt x="0" y="32"/>
                    <a:pt x="0" y="32"/>
                    <a:pt x="0" y="32"/>
                  </a:cubicBezTo>
                  <a:cubicBezTo>
                    <a:pt x="0" y="60"/>
                    <a:pt x="78" y="90"/>
                    <a:pt x="108" y="102"/>
                  </a:cubicBezTo>
                  <a:cubicBezTo>
                    <a:pt x="139" y="114"/>
                    <a:pt x="225" y="135"/>
                    <a:pt x="225" y="156"/>
                  </a:cubicBezTo>
                  <a:lnTo>
                    <a:pt x="225" y="124"/>
                  </a:ln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1409" name="Freeform 11">
              <a:extLst>
                <a:ext uri="{FF2B5EF4-FFF2-40B4-BE49-F238E27FC236}">
                  <a16:creationId xmlns:a16="http://schemas.microsoft.com/office/drawing/2014/main" id="{E1EC9EAF-FD24-D248-9860-26168B4742E8}"/>
                </a:ext>
              </a:extLst>
            </p:cNvPr>
            <p:cNvSpPr>
              <a:spLocks/>
            </p:cNvSpPr>
            <p:nvPr/>
          </p:nvSpPr>
          <p:spPr bwMode="auto">
            <a:xfrm rot="333619">
              <a:off x="3941064" y="1793088"/>
              <a:ext cx="375426" cy="277403"/>
            </a:xfrm>
            <a:custGeom>
              <a:avLst/>
              <a:gdLst>
                <a:gd name="T0" fmla="*/ 3526 w 225"/>
                <a:gd name="T1" fmla="*/ 2355 h 156"/>
                <a:gd name="T2" fmla="*/ 1692 w 225"/>
                <a:gd name="T3" fmla="*/ 1288 h 156"/>
                <a:gd name="T4" fmla="*/ 0 w 225"/>
                <a:gd name="T5" fmla="*/ 0 h 156"/>
                <a:gd name="T6" fmla="*/ 0 w 225"/>
                <a:gd name="T7" fmla="*/ 605 h 156"/>
                <a:gd name="T8" fmla="*/ 1692 w 225"/>
                <a:gd name="T9" fmla="*/ 1912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2"/>
                    <a:pt x="139" y="80"/>
                    <a:pt x="108" y="68"/>
                  </a:cubicBezTo>
                  <a:cubicBezTo>
                    <a:pt x="78" y="56"/>
                    <a:pt x="0" y="27"/>
                    <a:pt x="0" y="0"/>
                  </a:cubicBezTo>
                  <a:cubicBezTo>
                    <a:pt x="0" y="32"/>
                    <a:pt x="0" y="32"/>
                    <a:pt x="0" y="32"/>
                  </a:cubicBezTo>
                  <a:cubicBezTo>
                    <a:pt x="0" y="59"/>
                    <a:pt x="78" y="89"/>
                    <a:pt x="108" y="101"/>
                  </a:cubicBezTo>
                  <a:cubicBezTo>
                    <a:pt x="139" y="113"/>
                    <a:pt x="225" y="134"/>
                    <a:pt x="225" y="156"/>
                  </a:cubicBezTo>
                  <a:lnTo>
                    <a:pt x="225" y="124"/>
                  </a:ln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1410" name="Freeform 33">
              <a:extLst>
                <a:ext uri="{FF2B5EF4-FFF2-40B4-BE49-F238E27FC236}">
                  <a16:creationId xmlns:a16="http://schemas.microsoft.com/office/drawing/2014/main" id="{7F2E9A10-906A-454D-A3EA-128AC733D8E6}"/>
                </a:ext>
              </a:extLst>
            </p:cNvPr>
            <p:cNvSpPr>
              <a:spLocks/>
            </p:cNvSpPr>
            <p:nvPr/>
          </p:nvSpPr>
          <p:spPr bwMode="auto">
            <a:xfrm rot="333619">
              <a:off x="3934548" y="1937924"/>
              <a:ext cx="178711" cy="112028"/>
            </a:xfrm>
            <a:custGeom>
              <a:avLst/>
              <a:gdLst>
                <a:gd name="T0" fmla="*/ 175 w 107"/>
                <a:gd name="T1" fmla="*/ 0 h 63"/>
                <a:gd name="T2" fmla="*/ 741 w 107"/>
                <a:gd name="T3" fmla="*/ 477 h 63"/>
                <a:gd name="T4" fmla="*/ 533 w 107"/>
                <a:gd name="T5" fmla="*/ 547 h 63"/>
                <a:gd name="T6" fmla="*/ 847 w 107"/>
                <a:gd name="T7" fmla="*/ 909 h 63"/>
                <a:gd name="T8" fmla="*/ 1681 w 107"/>
                <a:gd name="T9" fmla="*/ 947 h 63"/>
                <a:gd name="T10" fmla="*/ 1160 w 107"/>
                <a:gd name="T11" fmla="*/ 1024 h 63"/>
                <a:gd name="T12" fmla="*/ 1067 w 107"/>
                <a:gd name="T13" fmla="*/ 1195 h 63"/>
                <a:gd name="T14" fmla="*/ 709 w 107"/>
                <a:gd name="T15" fmla="*/ 989 h 63"/>
                <a:gd name="T16" fmla="*/ 363 w 107"/>
                <a:gd name="T17" fmla="*/ 739 h 63"/>
                <a:gd name="T18" fmla="*/ 63 w 107"/>
                <a:gd name="T19" fmla="*/ 435 h 63"/>
                <a:gd name="T20" fmla="*/ 63 w 107"/>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 h="63">
                  <a:moveTo>
                    <a:pt x="11" y="0"/>
                  </a:moveTo>
                  <a:cubicBezTo>
                    <a:pt x="9" y="18"/>
                    <a:pt x="36" y="20"/>
                    <a:pt x="47" y="25"/>
                  </a:cubicBezTo>
                  <a:cubicBezTo>
                    <a:pt x="46" y="29"/>
                    <a:pt x="37" y="25"/>
                    <a:pt x="34" y="29"/>
                  </a:cubicBezTo>
                  <a:cubicBezTo>
                    <a:pt x="32" y="35"/>
                    <a:pt x="47" y="48"/>
                    <a:pt x="54" y="48"/>
                  </a:cubicBezTo>
                  <a:cubicBezTo>
                    <a:pt x="63" y="48"/>
                    <a:pt x="99" y="47"/>
                    <a:pt x="107" y="50"/>
                  </a:cubicBezTo>
                  <a:cubicBezTo>
                    <a:pt x="104" y="49"/>
                    <a:pt x="77" y="52"/>
                    <a:pt x="74" y="54"/>
                  </a:cubicBezTo>
                  <a:cubicBezTo>
                    <a:pt x="71" y="57"/>
                    <a:pt x="68" y="59"/>
                    <a:pt x="68" y="63"/>
                  </a:cubicBezTo>
                  <a:cubicBezTo>
                    <a:pt x="60" y="61"/>
                    <a:pt x="53" y="56"/>
                    <a:pt x="45" y="52"/>
                  </a:cubicBezTo>
                  <a:cubicBezTo>
                    <a:pt x="38" y="48"/>
                    <a:pt x="29" y="44"/>
                    <a:pt x="23" y="39"/>
                  </a:cubicBezTo>
                  <a:cubicBezTo>
                    <a:pt x="16" y="35"/>
                    <a:pt x="9" y="29"/>
                    <a:pt x="4" y="23"/>
                  </a:cubicBezTo>
                  <a:cubicBezTo>
                    <a:pt x="1" y="18"/>
                    <a:pt x="0" y="5"/>
                    <a:pt x="4"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11" name="Freeform 34">
              <a:extLst>
                <a:ext uri="{FF2B5EF4-FFF2-40B4-BE49-F238E27FC236}">
                  <a16:creationId xmlns:a16="http://schemas.microsoft.com/office/drawing/2014/main" id="{1CA1E86C-9501-3245-BBBD-4260FC6DC953}"/>
                </a:ext>
              </a:extLst>
            </p:cNvPr>
            <p:cNvSpPr>
              <a:spLocks/>
            </p:cNvSpPr>
            <p:nvPr/>
          </p:nvSpPr>
          <p:spPr bwMode="auto">
            <a:xfrm rot="333619">
              <a:off x="4032779" y="2050709"/>
              <a:ext cx="128031" cy="40677"/>
            </a:xfrm>
            <a:custGeom>
              <a:avLst/>
              <a:gdLst>
                <a:gd name="T0" fmla="*/ 0 w 77"/>
                <a:gd name="T1" fmla="*/ 34 h 23"/>
                <a:gd name="T2" fmla="*/ 870 w 77"/>
                <a:gd name="T3" fmla="*/ 430 h 23"/>
                <a:gd name="T4" fmla="*/ 1194 w 77"/>
                <a:gd name="T5" fmla="*/ 281 h 23"/>
                <a:gd name="T6" fmla="*/ 716 w 77"/>
                <a:gd name="T7" fmla="*/ 281 h 23"/>
                <a:gd name="T8" fmla="*/ 633 w 77"/>
                <a:gd name="T9" fmla="*/ 133 h 23"/>
                <a:gd name="T10" fmla="*/ 92 w 77"/>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 h="23">
                  <a:moveTo>
                    <a:pt x="0" y="2"/>
                  </a:moveTo>
                  <a:cubicBezTo>
                    <a:pt x="9" y="6"/>
                    <a:pt x="56" y="23"/>
                    <a:pt x="56" y="23"/>
                  </a:cubicBezTo>
                  <a:cubicBezTo>
                    <a:pt x="77" y="15"/>
                    <a:pt x="77" y="15"/>
                    <a:pt x="77" y="15"/>
                  </a:cubicBezTo>
                  <a:cubicBezTo>
                    <a:pt x="46" y="15"/>
                    <a:pt x="46" y="15"/>
                    <a:pt x="46" y="15"/>
                  </a:cubicBezTo>
                  <a:cubicBezTo>
                    <a:pt x="41" y="7"/>
                    <a:pt x="41" y="7"/>
                    <a:pt x="41" y="7"/>
                  </a:cubicBezTo>
                  <a:cubicBezTo>
                    <a:pt x="41" y="7"/>
                    <a:pt x="17" y="9"/>
                    <a:pt x="6"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12" name="Freeform 35">
              <a:extLst>
                <a:ext uri="{FF2B5EF4-FFF2-40B4-BE49-F238E27FC236}">
                  <a16:creationId xmlns:a16="http://schemas.microsoft.com/office/drawing/2014/main" id="{200B7D2A-25D7-BA4F-829A-250CFBFFC5FE}"/>
                </a:ext>
              </a:extLst>
            </p:cNvPr>
            <p:cNvSpPr>
              <a:spLocks/>
            </p:cNvSpPr>
            <p:nvPr/>
          </p:nvSpPr>
          <p:spPr bwMode="auto">
            <a:xfrm rot="333619">
              <a:off x="4249100" y="2130224"/>
              <a:ext cx="48679" cy="44678"/>
            </a:xfrm>
            <a:custGeom>
              <a:avLst/>
              <a:gdLst>
                <a:gd name="T0" fmla="*/ 0 w 29"/>
                <a:gd name="T1" fmla="*/ 330 h 25"/>
                <a:gd name="T2" fmla="*/ 242 w 29"/>
                <a:gd name="T3" fmla="*/ 461 h 25"/>
                <a:gd name="T4" fmla="*/ 413 w 29"/>
                <a:gd name="T5" fmla="*/ 172 h 25"/>
                <a:gd name="T6" fmla="*/ 146 w 29"/>
                <a:gd name="T7" fmla="*/ 346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7"/>
                  </a:moveTo>
                  <a:cubicBezTo>
                    <a:pt x="2" y="17"/>
                    <a:pt x="14" y="22"/>
                    <a:pt x="15" y="24"/>
                  </a:cubicBezTo>
                  <a:cubicBezTo>
                    <a:pt x="16" y="25"/>
                    <a:pt x="29" y="17"/>
                    <a:pt x="26" y="9"/>
                  </a:cubicBezTo>
                  <a:cubicBezTo>
                    <a:pt x="24" y="0"/>
                    <a:pt x="22" y="21"/>
                    <a:pt x="9" y="18"/>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13" name="Freeform 36">
              <a:extLst>
                <a:ext uri="{FF2B5EF4-FFF2-40B4-BE49-F238E27FC236}">
                  <a16:creationId xmlns:a16="http://schemas.microsoft.com/office/drawing/2014/main" id="{BC5D6AA6-8AE0-CC4B-ABB3-56385AA8682E}"/>
                </a:ext>
              </a:extLst>
            </p:cNvPr>
            <p:cNvSpPr>
              <a:spLocks/>
            </p:cNvSpPr>
            <p:nvPr/>
          </p:nvSpPr>
          <p:spPr bwMode="auto">
            <a:xfrm rot="333619">
              <a:off x="3942917" y="1815633"/>
              <a:ext cx="182045" cy="116029"/>
            </a:xfrm>
            <a:custGeom>
              <a:avLst/>
              <a:gdLst>
                <a:gd name="T0" fmla="*/ 208 w 109"/>
                <a:gd name="T1" fmla="*/ 35 h 65"/>
                <a:gd name="T2" fmla="*/ 771 w 109"/>
                <a:gd name="T3" fmla="*/ 517 h 65"/>
                <a:gd name="T4" fmla="*/ 564 w 109"/>
                <a:gd name="T5" fmla="*/ 594 h 65"/>
                <a:gd name="T6" fmla="*/ 879 w 109"/>
                <a:gd name="T7" fmla="*/ 961 h 65"/>
                <a:gd name="T8" fmla="*/ 1713 w 109"/>
                <a:gd name="T9" fmla="*/ 996 h 65"/>
                <a:gd name="T10" fmla="*/ 1192 w 109"/>
                <a:gd name="T11" fmla="*/ 1076 h 65"/>
                <a:gd name="T12" fmla="*/ 1097 w 109"/>
                <a:gd name="T13" fmla="*/ 1247 h 65"/>
                <a:gd name="T14" fmla="*/ 741 w 109"/>
                <a:gd name="T15" fmla="*/ 1039 h 65"/>
                <a:gd name="T16" fmla="*/ 396 w 109"/>
                <a:gd name="T17" fmla="*/ 787 h 65"/>
                <a:gd name="T18" fmla="*/ 125 w 109"/>
                <a:gd name="T19" fmla="*/ 479 h 65"/>
                <a:gd name="T20" fmla="*/ 158 w 109"/>
                <a:gd name="T21" fmla="*/ 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 h="65">
                  <a:moveTo>
                    <a:pt x="13" y="2"/>
                  </a:moveTo>
                  <a:cubicBezTo>
                    <a:pt x="11" y="20"/>
                    <a:pt x="38" y="22"/>
                    <a:pt x="49" y="27"/>
                  </a:cubicBezTo>
                  <a:cubicBezTo>
                    <a:pt x="48" y="31"/>
                    <a:pt x="39" y="27"/>
                    <a:pt x="36" y="31"/>
                  </a:cubicBezTo>
                  <a:cubicBezTo>
                    <a:pt x="34" y="37"/>
                    <a:pt x="49" y="50"/>
                    <a:pt x="56" y="50"/>
                  </a:cubicBezTo>
                  <a:cubicBezTo>
                    <a:pt x="65" y="50"/>
                    <a:pt x="101" y="49"/>
                    <a:pt x="109" y="52"/>
                  </a:cubicBezTo>
                  <a:cubicBezTo>
                    <a:pt x="106" y="51"/>
                    <a:pt x="79" y="54"/>
                    <a:pt x="76" y="56"/>
                  </a:cubicBezTo>
                  <a:cubicBezTo>
                    <a:pt x="73" y="59"/>
                    <a:pt x="70" y="61"/>
                    <a:pt x="70" y="65"/>
                  </a:cubicBezTo>
                  <a:cubicBezTo>
                    <a:pt x="62" y="63"/>
                    <a:pt x="55" y="58"/>
                    <a:pt x="47" y="54"/>
                  </a:cubicBezTo>
                  <a:cubicBezTo>
                    <a:pt x="40" y="50"/>
                    <a:pt x="31" y="46"/>
                    <a:pt x="25" y="41"/>
                  </a:cubicBezTo>
                  <a:cubicBezTo>
                    <a:pt x="18" y="37"/>
                    <a:pt x="12" y="31"/>
                    <a:pt x="8" y="25"/>
                  </a:cubicBezTo>
                  <a:cubicBezTo>
                    <a:pt x="4" y="19"/>
                    <a:pt x="0" y="9"/>
                    <a:pt x="10"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14" name="Freeform 37">
              <a:extLst>
                <a:ext uri="{FF2B5EF4-FFF2-40B4-BE49-F238E27FC236}">
                  <a16:creationId xmlns:a16="http://schemas.microsoft.com/office/drawing/2014/main" id="{CA51F017-80BA-7041-AEE7-D34BCB6915EF}"/>
                </a:ext>
              </a:extLst>
            </p:cNvPr>
            <p:cNvSpPr>
              <a:spLocks/>
            </p:cNvSpPr>
            <p:nvPr/>
          </p:nvSpPr>
          <p:spPr bwMode="auto">
            <a:xfrm rot="333619">
              <a:off x="4044298" y="1932877"/>
              <a:ext cx="148036" cy="40677"/>
            </a:xfrm>
            <a:custGeom>
              <a:avLst/>
              <a:gdLst>
                <a:gd name="T0" fmla="*/ 0 w 89"/>
                <a:gd name="T1" fmla="*/ 34 h 23"/>
                <a:gd name="T2" fmla="*/ 871 w 89"/>
                <a:gd name="T3" fmla="*/ 430 h 23"/>
                <a:gd name="T4" fmla="*/ 1382 w 89"/>
                <a:gd name="T5" fmla="*/ 408 h 23"/>
                <a:gd name="T6" fmla="*/ 716 w 89"/>
                <a:gd name="T7" fmla="*/ 281 h 23"/>
                <a:gd name="T8" fmla="*/ 634 w 89"/>
                <a:gd name="T9" fmla="*/ 133 h 23"/>
                <a:gd name="T10" fmla="*/ 92 w 89"/>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23">
                  <a:moveTo>
                    <a:pt x="0" y="2"/>
                  </a:moveTo>
                  <a:cubicBezTo>
                    <a:pt x="9" y="6"/>
                    <a:pt x="56" y="23"/>
                    <a:pt x="56" y="23"/>
                  </a:cubicBezTo>
                  <a:cubicBezTo>
                    <a:pt x="89" y="22"/>
                    <a:pt x="89" y="22"/>
                    <a:pt x="89" y="22"/>
                  </a:cubicBezTo>
                  <a:cubicBezTo>
                    <a:pt x="46" y="15"/>
                    <a:pt x="46" y="15"/>
                    <a:pt x="46" y="15"/>
                  </a:cubicBezTo>
                  <a:cubicBezTo>
                    <a:pt x="41" y="7"/>
                    <a:pt x="41" y="7"/>
                    <a:pt x="41" y="7"/>
                  </a:cubicBezTo>
                  <a:cubicBezTo>
                    <a:pt x="41" y="7"/>
                    <a:pt x="17" y="9"/>
                    <a:pt x="6"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15" name="Freeform 38">
              <a:extLst>
                <a:ext uri="{FF2B5EF4-FFF2-40B4-BE49-F238E27FC236}">
                  <a16:creationId xmlns:a16="http://schemas.microsoft.com/office/drawing/2014/main" id="{0ED0BE0A-CBDA-144F-97B8-8952007FE75E}"/>
                </a:ext>
              </a:extLst>
            </p:cNvPr>
            <p:cNvSpPr>
              <a:spLocks/>
            </p:cNvSpPr>
            <p:nvPr/>
          </p:nvSpPr>
          <p:spPr bwMode="auto">
            <a:xfrm rot="333619">
              <a:off x="4260666" y="2011422"/>
              <a:ext cx="48679" cy="44678"/>
            </a:xfrm>
            <a:custGeom>
              <a:avLst/>
              <a:gdLst>
                <a:gd name="T0" fmla="*/ 0 w 29"/>
                <a:gd name="T1" fmla="*/ 330 h 25"/>
                <a:gd name="T2" fmla="*/ 242 w 29"/>
                <a:gd name="T3" fmla="*/ 461 h 25"/>
                <a:gd name="T4" fmla="*/ 413 w 29"/>
                <a:gd name="T5" fmla="*/ 172 h 25"/>
                <a:gd name="T6" fmla="*/ 146 w 29"/>
                <a:gd name="T7" fmla="*/ 346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7"/>
                  </a:moveTo>
                  <a:cubicBezTo>
                    <a:pt x="2" y="17"/>
                    <a:pt x="14" y="22"/>
                    <a:pt x="15" y="24"/>
                  </a:cubicBezTo>
                  <a:cubicBezTo>
                    <a:pt x="16" y="25"/>
                    <a:pt x="29" y="17"/>
                    <a:pt x="26" y="9"/>
                  </a:cubicBezTo>
                  <a:cubicBezTo>
                    <a:pt x="24" y="0"/>
                    <a:pt x="22" y="21"/>
                    <a:pt x="9" y="18"/>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16" name="Freeform 39">
              <a:extLst>
                <a:ext uri="{FF2B5EF4-FFF2-40B4-BE49-F238E27FC236}">
                  <a16:creationId xmlns:a16="http://schemas.microsoft.com/office/drawing/2014/main" id="{8BC821EB-9DF7-5B4F-AFB9-DFE014D43BEF}"/>
                </a:ext>
              </a:extLst>
            </p:cNvPr>
            <p:cNvSpPr>
              <a:spLocks/>
            </p:cNvSpPr>
            <p:nvPr/>
          </p:nvSpPr>
          <p:spPr bwMode="auto">
            <a:xfrm rot="333619">
              <a:off x="4019366" y="1887037"/>
              <a:ext cx="28007" cy="19338"/>
            </a:xfrm>
            <a:custGeom>
              <a:avLst/>
              <a:gdLst>
                <a:gd name="T0" fmla="*/ 30 w 17"/>
                <a:gd name="T1" fmla="*/ 182 h 11"/>
                <a:gd name="T2" fmla="*/ 166 w 17"/>
                <a:gd name="T3" fmla="*/ 166 h 11"/>
                <a:gd name="T4" fmla="*/ 212 w 17"/>
                <a:gd name="T5" fmla="*/ 0 h 11"/>
                <a:gd name="T6" fmla="*/ 0 w 17"/>
                <a:gd name="T7" fmla="*/ 111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1">
                  <a:moveTo>
                    <a:pt x="2" y="10"/>
                  </a:moveTo>
                  <a:cubicBezTo>
                    <a:pt x="5" y="11"/>
                    <a:pt x="8" y="10"/>
                    <a:pt x="11" y="9"/>
                  </a:cubicBezTo>
                  <a:cubicBezTo>
                    <a:pt x="13" y="8"/>
                    <a:pt x="17" y="3"/>
                    <a:pt x="14" y="0"/>
                  </a:cubicBezTo>
                  <a:cubicBezTo>
                    <a:pt x="13" y="7"/>
                    <a:pt x="6" y="6"/>
                    <a:pt x="0" y="6"/>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17" name="Freeform 40">
              <a:extLst>
                <a:ext uri="{FF2B5EF4-FFF2-40B4-BE49-F238E27FC236}">
                  <a16:creationId xmlns:a16="http://schemas.microsoft.com/office/drawing/2014/main" id="{B9FD28F6-FB12-7A46-BBCB-A660B518E340}"/>
                </a:ext>
              </a:extLst>
            </p:cNvPr>
            <p:cNvSpPr>
              <a:spLocks/>
            </p:cNvSpPr>
            <p:nvPr/>
          </p:nvSpPr>
          <p:spPr bwMode="auto">
            <a:xfrm rot="333619">
              <a:off x="4109937" y="1930502"/>
              <a:ext cx="10002" cy="25340"/>
            </a:xfrm>
            <a:custGeom>
              <a:avLst/>
              <a:gdLst>
                <a:gd name="T0" fmla="*/ 33 w 6"/>
                <a:gd name="T1" fmla="*/ 0 h 14"/>
                <a:gd name="T2" fmla="*/ 0 w 6"/>
                <a:gd name="T3" fmla="*/ 280 h 14"/>
                <a:gd name="T4" fmla="*/ 0 60000 65536"/>
                <a:gd name="T5" fmla="*/ 0 60000 65536"/>
              </a:gdLst>
              <a:ahLst/>
              <a:cxnLst>
                <a:cxn ang="T4">
                  <a:pos x="T0" y="T1"/>
                </a:cxn>
                <a:cxn ang="T5">
                  <a:pos x="T2" y="T3"/>
                </a:cxn>
              </a:cxnLst>
              <a:rect l="0" t="0" r="r" b="b"/>
              <a:pathLst>
                <a:path w="6" h="14">
                  <a:moveTo>
                    <a:pt x="2" y="0"/>
                  </a:moveTo>
                  <a:cubicBezTo>
                    <a:pt x="6" y="5"/>
                    <a:pt x="5" y="11"/>
                    <a:pt x="0" y="14"/>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18" name="Freeform 41">
              <a:extLst>
                <a:ext uri="{FF2B5EF4-FFF2-40B4-BE49-F238E27FC236}">
                  <a16:creationId xmlns:a16="http://schemas.microsoft.com/office/drawing/2014/main" id="{A2DB62A9-3FF6-FD42-8D45-94AD3BB1A870}"/>
                </a:ext>
              </a:extLst>
            </p:cNvPr>
            <p:cNvSpPr>
              <a:spLocks/>
            </p:cNvSpPr>
            <p:nvPr/>
          </p:nvSpPr>
          <p:spPr bwMode="auto">
            <a:xfrm rot="333619">
              <a:off x="4181733" y="1987181"/>
              <a:ext cx="40010" cy="21339"/>
            </a:xfrm>
            <a:custGeom>
              <a:avLst/>
              <a:gdLst>
                <a:gd name="T0" fmla="*/ 0 w 24"/>
                <a:gd name="T1" fmla="*/ 149 h 12"/>
                <a:gd name="T2" fmla="*/ 238 w 24"/>
                <a:gd name="T3" fmla="*/ 205 h 12"/>
                <a:gd name="T4" fmla="*/ 363 w 24"/>
                <a:gd name="T5" fmla="*/ 171 h 12"/>
                <a:gd name="T6" fmla="*/ 345 w 24"/>
                <a:gd name="T7" fmla="*/ 0 h 12"/>
                <a:gd name="T8" fmla="*/ 270 w 24"/>
                <a:gd name="T9" fmla="*/ 115 h 12"/>
                <a:gd name="T10" fmla="*/ 208 w 24"/>
                <a:gd name="T11" fmla="*/ 115 h 12"/>
                <a:gd name="T12" fmla="*/ 83 w 24"/>
                <a:gd name="T13" fmla="*/ 11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2">
                  <a:moveTo>
                    <a:pt x="0" y="8"/>
                  </a:moveTo>
                  <a:cubicBezTo>
                    <a:pt x="5" y="10"/>
                    <a:pt x="10" y="11"/>
                    <a:pt x="15" y="11"/>
                  </a:cubicBezTo>
                  <a:cubicBezTo>
                    <a:pt x="18" y="12"/>
                    <a:pt x="21" y="12"/>
                    <a:pt x="23" y="9"/>
                  </a:cubicBezTo>
                  <a:cubicBezTo>
                    <a:pt x="24" y="7"/>
                    <a:pt x="24" y="2"/>
                    <a:pt x="22" y="0"/>
                  </a:cubicBezTo>
                  <a:cubicBezTo>
                    <a:pt x="20" y="2"/>
                    <a:pt x="22" y="5"/>
                    <a:pt x="17" y="6"/>
                  </a:cubicBezTo>
                  <a:cubicBezTo>
                    <a:pt x="16" y="6"/>
                    <a:pt x="14" y="6"/>
                    <a:pt x="13" y="6"/>
                  </a:cubicBezTo>
                  <a:cubicBezTo>
                    <a:pt x="10" y="6"/>
                    <a:pt x="7" y="7"/>
                    <a:pt x="5" y="6"/>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19" name="Freeform 88">
              <a:extLst>
                <a:ext uri="{FF2B5EF4-FFF2-40B4-BE49-F238E27FC236}">
                  <a16:creationId xmlns:a16="http://schemas.microsoft.com/office/drawing/2014/main" id="{B0BF4107-924E-C74A-A740-0C3B3BCF711C}"/>
                </a:ext>
              </a:extLst>
            </p:cNvPr>
            <p:cNvSpPr>
              <a:spLocks/>
            </p:cNvSpPr>
            <p:nvPr/>
          </p:nvSpPr>
          <p:spPr bwMode="auto">
            <a:xfrm rot="333619">
              <a:off x="3921484" y="2209430"/>
              <a:ext cx="281403" cy="21339"/>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20" name="Freeform 89">
              <a:extLst>
                <a:ext uri="{FF2B5EF4-FFF2-40B4-BE49-F238E27FC236}">
                  <a16:creationId xmlns:a16="http://schemas.microsoft.com/office/drawing/2014/main" id="{9B656781-7FC9-E54B-A097-E71987D3BA16}"/>
                </a:ext>
              </a:extLst>
            </p:cNvPr>
            <p:cNvSpPr>
              <a:spLocks/>
            </p:cNvSpPr>
            <p:nvPr/>
          </p:nvSpPr>
          <p:spPr bwMode="auto">
            <a:xfrm rot="333619">
              <a:off x="4008623" y="2174158"/>
              <a:ext cx="263398" cy="21339"/>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21" name="Freeform 90">
              <a:extLst>
                <a:ext uri="{FF2B5EF4-FFF2-40B4-BE49-F238E27FC236}">
                  <a16:creationId xmlns:a16="http://schemas.microsoft.com/office/drawing/2014/main" id="{46433C2B-7B06-2A4F-9B96-1D6732FF8D07}"/>
                </a:ext>
              </a:extLst>
            </p:cNvPr>
            <p:cNvSpPr>
              <a:spLocks/>
            </p:cNvSpPr>
            <p:nvPr/>
          </p:nvSpPr>
          <p:spPr bwMode="auto">
            <a:xfrm rot="333619">
              <a:off x="4109342" y="2135200"/>
              <a:ext cx="170042" cy="21339"/>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22" name="Freeform 91">
              <a:extLst>
                <a:ext uri="{FF2B5EF4-FFF2-40B4-BE49-F238E27FC236}">
                  <a16:creationId xmlns:a16="http://schemas.microsoft.com/office/drawing/2014/main" id="{34A8C295-141D-C64D-978D-EE5FA8E47AF6}"/>
                </a:ext>
              </a:extLst>
            </p:cNvPr>
            <p:cNvSpPr>
              <a:spLocks/>
            </p:cNvSpPr>
            <p:nvPr/>
          </p:nvSpPr>
          <p:spPr bwMode="auto">
            <a:xfrm rot="333619">
              <a:off x="3922210" y="2245926"/>
              <a:ext cx="148703" cy="23339"/>
            </a:xfrm>
            <a:custGeom>
              <a:avLst/>
              <a:gdLst>
                <a:gd name="T0" fmla="*/ 95 w 89"/>
                <a:gd name="T1" fmla="*/ 253 h 13"/>
                <a:gd name="T2" fmla="*/ 772 w 89"/>
                <a:gd name="T3" fmla="*/ 253 h 13"/>
                <a:gd name="T4" fmla="*/ 1401 w 89"/>
                <a:gd name="T5" fmla="*/ 0 h 13"/>
                <a:gd name="T6" fmla="*/ 930 w 89"/>
                <a:gd name="T7" fmla="*/ 0 h 13"/>
                <a:gd name="T8" fmla="*/ 95 w 89"/>
                <a:gd name="T9" fmla="*/ 0 h 13"/>
                <a:gd name="T10" fmla="*/ 0 w 89"/>
                <a:gd name="T11" fmla="*/ 116 h 13"/>
                <a:gd name="T12" fmla="*/ 95 w 89"/>
                <a:gd name="T13" fmla="*/ 25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23" name="Freeform 92">
              <a:extLst>
                <a:ext uri="{FF2B5EF4-FFF2-40B4-BE49-F238E27FC236}">
                  <a16:creationId xmlns:a16="http://schemas.microsoft.com/office/drawing/2014/main" id="{0517E302-BB85-3745-AF4E-8FBB78982642}"/>
                </a:ext>
              </a:extLst>
            </p:cNvPr>
            <p:cNvSpPr>
              <a:spLocks/>
            </p:cNvSpPr>
            <p:nvPr/>
          </p:nvSpPr>
          <p:spPr bwMode="auto">
            <a:xfrm rot="333619">
              <a:off x="4139679" y="2180522"/>
              <a:ext cx="132032" cy="21339"/>
            </a:xfrm>
            <a:custGeom>
              <a:avLst/>
              <a:gdLst>
                <a:gd name="T0" fmla="*/ 1150 w 79"/>
                <a:gd name="T1" fmla="*/ 227 h 12"/>
                <a:gd name="T2" fmla="*/ 1243 w 79"/>
                <a:gd name="T3" fmla="*/ 115 h 12"/>
                <a:gd name="T4" fmla="*/ 1150 w 79"/>
                <a:gd name="T5" fmla="*/ 0 h 12"/>
                <a:gd name="T6" fmla="*/ 0 w 79"/>
                <a:gd name="T7" fmla="*/ 0 h 12"/>
                <a:gd name="T8" fmla="*/ 0 w 79"/>
                <a:gd name="T9" fmla="*/ 227 h 12"/>
                <a:gd name="T10" fmla="*/ 1150 w 79"/>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2">
                  <a:moveTo>
                    <a:pt x="73" y="12"/>
                  </a:moveTo>
                  <a:cubicBezTo>
                    <a:pt x="77" y="12"/>
                    <a:pt x="79" y="9"/>
                    <a:pt x="79" y="6"/>
                  </a:cubicBezTo>
                  <a:cubicBezTo>
                    <a:pt x="79" y="3"/>
                    <a:pt x="77" y="0"/>
                    <a:pt x="73" y="0"/>
                  </a:cubicBezTo>
                  <a:cubicBezTo>
                    <a:pt x="0" y="0"/>
                    <a:pt x="0" y="0"/>
                    <a:pt x="0" y="0"/>
                  </a:cubicBezTo>
                  <a:cubicBezTo>
                    <a:pt x="0" y="12"/>
                    <a:pt x="0" y="12"/>
                    <a:pt x="0" y="12"/>
                  </a:cubicBezTo>
                  <a:lnTo>
                    <a:pt x="73" y="12"/>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24" name="Freeform 94">
              <a:extLst>
                <a:ext uri="{FF2B5EF4-FFF2-40B4-BE49-F238E27FC236}">
                  <a16:creationId xmlns:a16="http://schemas.microsoft.com/office/drawing/2014/main" id="{C6D49CA4-F5EC-BA42-945A-0CE24BBCF06F}"/>
                </a:ext>
              </a:extLst>
            </p:cNvPr>
            <p:cNvSpPr>
              <a:spLocks/>
            </p:cNvSpPr>
            <p:nvPr/>
          </p:nvSpPr>
          <p:spPr bwMode="auto">
            <a:xfrm rot="333619">
              <a:off x="4002041" y="2249802"/>
              <a:ext cx="68684" cy="23339"/>
            </a:xfrm>
            <a:custGeom>
              <a:avLst/>
              <a:gdLst>
                <a:gd name="T0" fmla="*/ 0 w 41"/>
                <a:gd name="T1" fmla="*/ 0 h 13"/>
                <a:gd name="T2" fmla="*/ 0 w 41"/>
                <a:gd name="T3" fmla="*/ 253 h 13"/>
                <a:gd name="T4" fmla="*/ 20 w 41"/>
                <a:gd name="T5" fmla="*/ 253 h 13"/>
                <a:gd name="T6" fmla="*/ 651 w 41"/>
                <a:gd name="T7" fmla="*/ 0 h 13"/>
                <a:gd name="T8" fmla="*/ 0 w 41"/>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3">
                  <a:moveTo>
                    <a:pt x="0" y="0"/>
                  </a:moveTo>
                  <a:cubicBezTo>
                    <a:pt x="0" y="13"/>
                    <a:pt x="0" y="13"/>
                    <a:pt x="0" y="13"/>
                  </a:cubicBezTo>
                  <a:cubicBezTo>
                    <a:pt x="1" y="13"/>
                    <a:pt x="1" y="13"/>
                    <a:pt x="1" y="13"/>
                  </a:cubicBezTo>
                  <a:cubicBezTo>
                    <a:pt x="16" y="8"/>
                    <a:pt x="29" y="4"/>
                    <a:pt x="41"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25" name="Freeform 95">
              <a:extLst>
                <a:ext uri="{FF2B5EF4-FFF2-40B4-BE49-F238E27FC236}">
                  <a16:creationId xmlns:a16="http://schemas.microsoft.com/office/drawing/2014/main" id="{5163A44B-582F-EF49-A122-6D8E7B22FA52}"/>
                </a:ext>
              </a:extLst>
            </p:cNvPr>
            <p:cNvSpPr>
              <a:spLocks/>
            </p:cNvSpPr>
            <p:nvPr/>
          </p:nvSpPr>
          <p:spPr bwMode="auto">
            <a:xfrm rot="333619">
              <a:off x="4189174" y="2139077"/>
              <a:ext cx="90022" cy="21339"/>
            </a:xfrm>
            <a:custGeom>
              <a:avLst/>
              <a:gdLst>
                <a:gd name="T0" fmla="*/ 0 w 54"/>
                <a:gd name="T1" fmla="*/ 227 h 12"/>
                <a:gd name="T2" fmla="*/ 738 w 54"/>
                <a:gd name="T3" fmla="*/ 227 h 12"/>
                <a:gd name="T4" fmla="*/ 845 w 54"/>
                <a:gd name="T5" fmla="*/ 115 h 12"/>
                <a:gd name="T6" fmla="*/ 738 w 54"/>
                <a:gd name="T7" fmla="*/ 0 h 12"/>
                <a:gd name="T8" fmla="*/ 0 w 54"/>
                <a:gd name="T9" fmla="*/ 0 h 12"/>
                <a:gd name="T10" fmla="*/ 0 w 54"/>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2">
                  <a:moveTo>
                    <a:pt x="0" y="12"/>
                  </a:moveTo>
                  <a:cubicBezTo>
                    <a:pt x="47" y="12"/>
                    <a:pt x="47" y="12"/>
                    <a:pt x="47" y="12"/>
                  </a:cubicBezTo>
                  <a:cubicBezTo>
                    <a:pt x="51" y="12"/>
                    <a:pt x="54" y="9"/>
                    <a:pt x="54" y="6"/>
                  </a:cubicBezTo>
                  <a:cubicBezTo>
                    <a:pt x="54" y="3"/>
                    <a:pt x="51" y="0"/>
                    <a:pt x="47" y="0"/>
                  </a:cubicBezTo>
                  <a:cubicBezTo>
                    <a:pt x="0" y="0"/>
                    <a:pt x="0" y="0"/>
                    <a:pt x="0" y="0"/>
                  </a:cubicBezTo>
                  <a:lnTo>
                    <a:pt x="0" y="12"/>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26" name="Freeform 96">
              <a:extLst>
                <a:ext uri="{FF2B5EF4-FFF2-40B4-BE49-F238E27FC236}">
                  <a16:creationId xmlns:a16="http://schemas.microsoft.com/office/drawing/2014/main" id="{47C6A404-AEA7-6542-AFA4-A83A17858EF2}"/>
                </a:ext>
              </a:extLst>
            </p:cNvPr>
            <p:cNvSpPr>
              <a:spLocks/>
            </p:cNvSpPr>
            <p:nvPr/>
          </p:nvSpPr>
          <p:spPr bwMode="auto">
            <a:xfrm rot="333619">
              <a:off x="3921533" y="2209749"/>
              <a:ext cx="246727" cy="18004"/>
            </a:xfrm>
            <a:custGeom>
              <a:avLst/>
              <a:gdLst>
                <a:gd name="T0" fmla="*/ 113 w 148"/>
                <a:gd name="T1" fmla="*/ 22 h 10"/>
                <a:gd name="T2" fmla="*/ 2313 w 148"/>
                <a:gd name="T3" fmla="*/ 22 h 10"/>
                <a:gd name="T4" fmla="*/ 813 w 148"/>
                <a:gd name="T5" fmla="*/ 59 h 10"/>
                <a:gd name="T6" fmla="*/ 50 w 148"/>
                <a:gd name="T7" fmla="*/ 159 h 10"/>
                <a:gd name="T8" fmla="*/ 113 w 148"/>
                <a:gd name="T9" fmla="*/ 22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10">
                  <a:moveTo>
                    <a:pt x="7" y="1"/>
                  </a:moveTo>
                  <a:cubicBezTo>
                    <a:pt x="148" y="1"/>
                    <a:pt x="148" y="1"/>
                    <a:pt x="148" y="1"/>
                  </a:cubicBezTo>
                  <a:cubicBezTo>
                    <a:pt x="142" y="0"/>
                    <a:pt x="91" y="1"/>
                    <a:pt x="52" y="3"/>
                  </a:cubicBezTo>
                  <a:cubicBezTo>
                    <a:pt x="27" y="4"/>
                    <a:pt x="4" y="5"/>
                    <a:pt x="3" y="8"/>
                  </a:cubicBezTo>
                  <a:cubicBezTo>
                    <a:pt x="2" y="10"/>
                    <a:pt x="0" y="1"/>
                    <a:pt x="7"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27" name="Freeform 97">
              <a:extLst>
                <a:ext uri="{FF2B5EF4-FFF2-40B4-BE49-F238E27FC236}">
                  <a16:creationId xmlns:a16="http://schemas.microsoft.com/office/drawing/2014/main" id="{7786F1FA-BACA-4D45-BFDC-60002A4595BB}"/>
                </a:ext>
              </a:extLst>
            </p:cNvPr>
            <p:cNvSpPr>
              <a:spLocks/>
            </p:cNvSpPr>
            <p:nvPr/>
          </p:nvSpPr>
          <p:spPr bwMode="auto">
            <a:xfrm rot="333619">
              <a:off x="4008731" y="2175257"/>
              <a:ext cx="244727" cy="16004"/>
            </a:xfrm>
            <a:custGeom>
              <a:avLst/>
              <a:gdLst>
                <a:gd name="T0" fmla="*/ 92 w 147"/>
                <a:gd name="T1" fmla="*/ 0 h 9"/>
                <a:gd name="T2" fmla="*/ 2287 w 147"/>
                <a:gd name="T3" fmla="*/ 0 h 9"/>
                <a:gd name="T4" fmla="*/ 791 w 147"/>
                <a:gd name="T5" fmla="*/ 56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3"/>
                  </a:cubicBezTo>
                  <a:cubicBezTo>
                    <a:pt x="27" y="4"/>
                    <a:pt x="4"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28" name="Freeform 98">
              <a:extLst>
                <a:ext uri="{FF2B5EF4-FFF2-40B4-BE49-F238E27FC236}">
                  <a16:creationId xmlns:a16="http://schemas.microsoft.com/office/drawing/2014/main" id="{D00AD761-A128-C244-BFEA-C76CD5B9A67A}"/>
                </a:ext>
              </a:extLst>
            </p:cNvPr>
            <p:cNvSpPr>
              <a:spLocks/>
            </p:cNvSpPr>
            <p:nvPr/>
          </p:nvSpPr>
          <p:spPr bwMode="auto">
            <a:xfrm rot="333619">
              <a:off x="3924212" y="2249214"/>
              <a:ext cx="130032" cy="16004"/>
            </a:xfrm>
            <a:custGeom>
              <a:avLst/>
              <a:gdLst>
                <a:gd name="T0" fmla="*/ 95 w 78"/>
                <a:gd name="T1" fmla="*/ 0 h 9"/>
                <a:gd name="T2" fmla="*/ 1208 w 78"/>
                <a:gd name="T3" fmla="*/ 0 h 9"/>
                <a:gd name="T4" fmla="*/ 595 w 78"/>
                <a:gd name="T5" fmla="*/ 35 h 9"/>
                <a:gd name="T6" fmla="*/ 50 w 78"/>
                <a:gd name="T7" fmla="*/ 136 h 9"/>
                <a:gd name="T8" fmla="*/ 95 w 7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0"/>
                  </a:moveTo>
                  <a:cubicBezTo>
                    <a:pt x="77" y="0"/>
                    <a:pt x="77" y="0"/>
                    <a:pt x="77" y="0"/>
                  </a:cubicBezTo>
                  <a:cubicBezTo>
                    <a:pt x="71" y="0"/>
                    <a:pt x="78" y="0"/>
                    <a:pt x="38" y="2"/>
                  </a:cubicBezTo>
                  <a:cubicBezTo>
                    <a:pt x="13" y="3"/>
                    <a:pt x="3"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29" name="Freeform 99">
              <a:extLst>
                <a:ext uri="{FF2B5EF4-FFF2-40B4-BE49-F238E27FC236}">
                  <a16:creationId xmlns:a16="http://schemas.microsoft.com/office/drawing/2014/main" id="{19BAC8F7-4FD9-2E41-A471-2D8725851C6F}"/>
                </a:ext>
              </a:extLst>
            </p:cNvPr>
            <p:cNvSpPr>
              <a:spLocks/>
            </p:cNvSpPr>
            <p:nvPr/>
          </p:nvSpPr>
          <p:spPr bwMode="auto">
            <a:xfrm rot="333619">
              <a:off x="4147662" y="2139488"/>
              <a:ext cx="113361" cy="7335"/>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1" y="1"/>
                    <a:pt x="10"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30" name="Freeform 101">
              <a:extLst>
                <a:ext uri="{FF2B5EF4-FFF2-40B4-BE49-F238E27FC236}">
                  <a16:creationId xmlns:a16="http://schemas.microsoft.com/office/drawing/2014/main" id="{94664F30-07AB-DA42-B72F-7D09E62369EF}"/>
                </a:ext>
              </a:extLst>
            </p:cNvPr>
            <p:cNvSpPr>
              <a:spLocks/>
            </p:cNvSpPr>
            <p:nvPr/>
          </p:nvSpPr>
          <p:spPr bwMode="auto">
            <a:xfrm rot="333619">
              <a:off x="4008623" y="2174158"/>
              <a:ext cx="263398" cy="21339"/>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431" name="Freeform 102">
              <a:extLst>
                <a:ext uri="{FF2B5EF4-FFF2-40B4-BE49-F238E27FC236}">
                  <a16:creationId xmlns:a16="http://schemas.microsoft.com/office/drawing/2014/main" id="{0F6E79D2-1EB7-DF41-9265-213307A82089}"/>
                </a:ext>
              </a:extLst>
            </p:cNvPr>
            <p:cNvSpPr>
              <a:spLocks/>
            </p:cNvSpPr>
            <p:nvPr/>
          </p:nvSpPr>
          <p:spPr bwMode="auto">
            <a:xfrm rot="333619">
              <a:off x="4109342" y="2135200"/>
              <a:ext cx="170042" cy="21339"/>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432" name="Freeform 103">
              <a:extLst>
                <a:ext uri="{FF2B5EF4-FFF2-40B4-BE49-F238E27FC236}">
                  <a16:creationId xmlns:a16="http://schemas.microsoft.com/office/drawing/2014/main" id="{51E0230C-46B1-9E47-80C0-38A7AC4BDDB7}"/>
                </a:ext>
              </a:extLst>
            </p:cNvPr>
            <p:cNvSpPr>
              <a:spLocks/>
            </p:cNvSpPr>
            <p:nvPr/>
          </p:nvSpPr>
          <p:spPr bwMode="auto">
            <a:xfrm rot="333619">
              <a:off x="3922210" y="2245926"/>
              <a:ext cx="148703" cy="23339"/>
            </a:xfrm>
            <a:custGeom>
              <a:avLst/>
              <a:gdLst>
                <a:gd name="T0" fmla="*/ 95 w 89"/>
                <a:gd name="T1" fmla="*/ 253 h 13"/>
                <a:gd name="T2" fmla="*/ 772 w 89"/>
                <a:gd name="T3" fmla="*/ 253 h 13"/>
                <a:gd name="T4" fmla="*/ 1401 w 89"/>
                <a:gd name="T5" fmla="*/ 0 h 13"/>
                <a:gd name="T6" fmla="*/ 930 w 89"/>
                <a:gd name="T7" fmla="*/ 0 h 13"/>
                <a:gd name="T8" fmla="*/ 95 w 89"/>
                <a:gd name="T9" fmla="*/ 0 h 13"/>
                <a:gd name="T10" fmla="*/ 0 w 89"/>
                <a:gd name="T11" fmla="*/ 116 h 13"/>
                <a:gd name="T12" fmla="*/ 95 w 89"/>
                <a:gd name="T13" fmla="*/ 25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433" name="Freeform 152">
              <a:extLst>
                <a:ext uri="{FF2B5EF4-FFF2-40B4-BE49-F238E27FC236}">
                  <a16:creationId xmlns:a16="http://schemas.microsoft.com/office/drawing/2014/main" id="{829EE2DF-1E56-F74E-8425-A9A4703752A4}"/>
                </a:ext>
              </a:extLst>
            </p:cNvPr>
            <p:cNvSpPr>
              <a:spLocks/>
            </p:cNvSpPr>
            <p:nvPr/>
          </p:nvSpPr>
          <p:spPr bwMode="auto">
            <a:xfrm rot="333619">
              <a:off x="3962448" y="1788647"/>
              <a:ext cx="281403" cy="21339"/>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34" name="Freeform 153">
              <a:extLst>
                <a:ext uri="{FF2B5EF4-FFF2-40B4-BE49-F238E27FC236}">
                  <a16:creationId xmlns:a16="http://schemas.microsoft.com/office/drawing/2014/main" id="{FB3A3081-D492-3543-B954-5D65FE2A52A3}"/>
                </a:ext>
              </a:extLst>
            </p:cNvPr>
            <p:cNvSpPr>
              <a:spLocks/>
            </p:cNvSpPr>
            <p:nvPr/>
          </p:nvSpPr>
          <p:spPr bwMode="auto">
            <a:xfrm rot="333619">
              <a:off x="4049587" y="1753375"/>
              <a:ext cx="263398" cy="21339"/>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35" name="Freeform 154">
              <a:extLst>
                <a:ext uri="{FF2B5EF4-FFF2-40B4-BE49-F238E27FC236}">
                  <a16:creationId xmlns:a16="http://schemas.microsoft.com/office/drawing/2014/main" id="{41D8FC83-05BF-FB47-A89F-291D1882EEF6}"/>
                </a:ext>
              </a:extLst>
            </p:cNvPr>
            <p:cNvSpPr>
              <a:spLocks/>
            </p:cNvSpPr>
            <p:nvPr/>
          </p:nvSpPr>
          <p:spPr bwMode="auto">
            <a:xfrm rot="333619">
              <a:off x="4150371" y="1713753"/>
              <a:ext cx="170042" cy="21339"/>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36" name="Freeform 155">
              <a:extLst>
                <a:ext uri="{FF2B5EF4-FFF2-40B4-BE49-F238E27FC236}">
                  <a16:creationId xmlns:a16="http://schemas.microsoft.com/office/drawing/2014/main" id="{BAA9AF6A-BFEF-E347-BC9A-98FD1505DA95}"/>
                </a:ext>
              </a:extLst>
            </p:cNvPr>
            <p:cNvSpPr>
              <a:spLocks/>
            </p:cNvSpPr>
            <p:nvPr/>
          </p:nvSpPr>
          <p:spPr bwMode="auto">
            <a:xfrm rot="333619">
              <a:off x="3963206" y="1825144"/>
              <a:ext cx="148703" cy="22672"/>
            </a:xfrm>
            <a:custGeom>
              <a:avLst/>
              <a:gdLst>
                <a:gd name="T0" fmla="*/ 95 w 89"/>
                <a:gd name="T1" fmla="*/ 233 h 13"/>
                <a:gd name="T2" fmla="*/ 772 w 89"/>
                <a:gd name="T3" fmla="*/ 233 h 13"/>
                <a:gd name="T4" fmla="*/ 1401 w 89"/>
                <a:gd name="T5" fmla="*/ 0 h 13"/>
                <a:gd name="T6" fmla="*/ 930 w 89"/>
                <a:gd name="T7" fmla="*/ 0 h 13"/>
                <a:gd name="T8" fmla="*/ 95 w 89"/>
                <a:gd name="T9" fmla="*/ 0 h 13"/>
                <a:gd name="T10" fmla="*/ 0 w 89"/>
                <a:gd name="T11" fmla="*/ 110 h 13"/>
                <a:gd name="T12" fmla="*/ 95 w 89"/>
                <a:gd name="T13" fmla="*/ 23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37" name="Freeform 156">
              <a:extLst>
                <a:ext uri="{FF2B5EF4-FFF2-40B4-BE49-F238E27FC236}">
                  <a16:creationId xmlns:a16="http://schemas.microsoft.com/office/drawing/2014/main" id="{5C43A9A3-055E-B54E-8DBC-E5766FA5FD65}"/>
                </a:ext>
              </a:extLst>
            </p:cNvPr>
            <p:cNvSpPr>
              <a:spLocks/>
            </p:cNvSpPr>
            <p:nvPr/>
          </p:nvSpPr>
          <p:spPr bwMode="auto">
            <a:xfrm rot="333619">
              <a:off x="4180643" y="1759739"/>
              <a:ext cx="132032" cy="21339"/>
            </a:xfrm>
            <a:custGeom>
              <a:avLst/>
              <a:gdLst>
                <a:gd name="T0" fmla="*/ 1150 w 79"/>
                <a:gd name="T1" fmla="*/ 227 h 12"/>
                <a:gd name="T2" fmla="*/ 1243 w 79"/>
                <a:gd name="T3" fmla="*/ 115 h 12"/>
                <a:gd name="T4" fmla="*/ 1150 w 79"/>
                <a:gd name="T5" fmla="*/ 0 h 12"/>
                <a:gd name="T6" fmla="*/ 0 w 79"/>
                <a:gd name="T7" fmla="*/ 0 h 12"/>
                <a:gd name="T8" fmla="*/ 0 w 79"/>
                <a:gd name="T9" fmla="*/ 227 h 12"/>
                <a:gd name="T10" fmla="*/ 1150 w 79"/>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2">
                  <a:moveTo>
                    <a:pt x="73" y="12"/>
                  </a:moveTo>
                  <a:cubicBezTo>
                    <a:pt x="77" y="12"/>
                    <a:pt x="79" y="9"/>
                    <a:pt x="79" y="6"/>
                  </a:cubicBezTo>
                  <a:cubicBezTo>
                    <a:pt x="79" y="3"/>
                    <a:pt x="77" y="0"/>
                    <a:pt x="73" y="0"/>
                  </a:cubicBezTo>
                  <a:cubicBezTo>
                    <a:pt x="0" y="0"/>
                    <a:pt x="0" y="0"/>
                    <a:pt x="0" y="0"/>
                  </a:cubicBezTo>
                  <a:cubicBezTo>
                    <a:pt x="0" y="12"/>
                    <a:pt x="0" y="12"/>
                    <a:pt x="0" y="12"/>
                  </a:cubicBezTo>
                  <a:lnTo>
                    <a:pt x="73" y="12"/>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38" name="Freeform 157">
              <a:extLst>
                <a:ext uri="{FF2B5EF4-FFF2-40B4-BE49-F238E27FC236}">
                  <a16:creationId xmlns:a16="http://schemas.microsoft.com/office/drawing/2014/main" id="{DA5A355C-24AA-114F-8860-348907FF94EF}"/>
                </a:ext>
              </a:extLst>
            </p:cNvPr>
            <p:cNvSpPr>
              <a:spLocks/>
            </p:cNvSpPr>
            <p:nvPr/>
          </p:nvSpPr>
          <p:spPr bwMode="auto">
            <a:xfrm rot="333619">
              <a:off x="4103483" y="1795496"/>
              <a:ext cx="140034" cy="21339"/>
            </a:xfrm>
            <a:custGeom>
              <a:avLst/>
              <a:gdLst>
                <a:gd name="T0" fmla="*/ 0 w 84"/>
                <a:gd name="T1" fmla="*/ 0 h 12"/>
                <a:gd name="T2" fmla="*/ 0 w 84"/>
                <a:gd name="T3" fmla="*/ 227 h 12"/>
                <a:gd name="T4" fmla="*/ 1220 w 84"/>
                <a:gd name="T5" fmla="*/ 227 h 12"/>
                <a:gd name="T6" fmla="*/ 1313 w 84"/>
                <a:gd name="T7" fmla="*/ 115 h 12"/>
                <a:gd name="T8" fmla="*/ 1220 w 84"/>
                <a:gd name="T9" fmla="*/ 0 h 12"/>
                <a:gd name="T10" fmla="*/ 0 w 8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12">
                  <a:moveTo>
                    <a:pt x="0" y="0"/>
                  </a:moveTo>
                  <a:cubicBezTo>
                    <a:pt x="0" y="12"/>
                    <a:pt x="0" y="12"/>
                    <a:pt x="0" y="12"/>
                  </a:cubicBezTo>
                  <a:cubicBezTo>
                    <a:pt x="78" y="12"/>
                    <a:pt x="78" y="12"/>
                    <a:pt x="78" y="12"/>
                  </a:cubicBezTo>
                  <a:cubicBezTo>
                    <a:pt x="81" y="12"/>
                    <a:pt x="84" y="9"/>
                    <a:pt x="84" y="6"/>
                  </a:cubicBezTo>
                  <a:cubicBezTo>
                    <a:pt x="84" y="2"/>
                    <a:pt x="81" y="0"/>
                    <a:pt x="78" y="0"/>
                  </a:cubicBezTo>
                  <a:lnTo>
                    <a:pt x="0" y="0"/>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39" name="Freeform 158">
              <a:extLst>
                <a:ext uri="{FF2B5EF4-FFF2-40B4-BE49-F238E27FC236}">
                  <a16:creationId xmlns:a16="http://schemas.microsoft.com/office/drawing/2014/main" id="{962C6C33-1AB7-D544-AF2A-7CFEA27B6D3B}"/>
                </a:ext>
              </a:extLst>
            </p:cNvPr>
            <p:cNvSpPr>
              <a:spLocks/>
            </p:cNvSpPr>
            <p:nvPr/>
          </p:nvSpPr>
          <p:spPr bwMode="auto">
            <a:xfrm rot="333619">
              <a:off x="4043037" y="1829021"/>
              <a:ext cx="68684" cy="22672"/>
            </a:xfrm>
            <a:custGeom>
              <a:avLst/>
              <a:gdLst>
                <a:gd name="T0" fmla="*/ 0 w 41"/>
                <a:gd name="T1" fmla="*/ 0 h 13"/>
                <a:gd name="T2" fmla="*/ 0 w 41"/>
                <a:gd name="T3" fmla="*/ 233 h 13"/>
                <a:gd name="T4" fmla="*/ 20 w 41"/>
                <a:gd name="T5" fmla="*/ 233 h 13"/>
                <a:gd name="T6" fmla="*/ 651 w 41"/>
                <a:gd name="T7" fmla="*/ 0 h 13"/>
                <a:gd name="T8" fmla="*/ 0 w 41"/>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3">
                  <a:moveTo>
                    <a:pt x="0" y="0"/>
                  </a:moveTo>
                  <a:cubicBezTo>
                    <a:pt x="0" y="13"/>
                    <a:pt x="0" y="13"/>
                    <a:pt x="0" y="13"/>
                  </a:cubicBezTo>
                  <a:cubicBezTo>
                    <a:pt x="1" y="13"/>
                    <a:pt x="1" y="13"/>
                    <a:pt x="1" y="13"/>
                  </a:cubicBezTo>
                  <a:cubicBezTo>
                    <a:pt x="16" y="8"/>
                    <a:pt x="29" y="4"/>
                    <a:pt x="41"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40" name="Freeform 159">
              <a:extLst>
                <a:ext uri="{FF2B5EF4-FFF2-40B4-BE49-F238E27FC236}">
                  <a16:creationId xmlns:a16="http://schemas.microsoft.com/office/drawing/2014/main" id="{D056CB3D-0317-BF49-9D50-5601C912503D}"/>
                </a:ext>
              </a:extLst>
            </p:cNvPr>
            <p:cNvSpPr>
              <a:spLocks/>
            </p:cNvSpPr>
            <p:nvPr/>
          </p:nvSpPr>
          <p:spPr bwMode="auto">
            <a:xfrm rot="333619">
              <a:off x="4230202" y="1717630"/>
              <a:ext cx="90022" cy="21339"/>
            </a:xfrm>
            <a:custGeom>
              <a:avLst/>
              <a:gdLst>
                <a:gd name="T0" fmla="*/ 0 w 54"/>
                <a:gd name="T1" fmla="*/ 227 h 12"/>
                <a:gd name="T2" fmla="*/ 738 w 54"/>
                <a:gd name="T3" fmla="*/ 227 h 12"/>
                <a:gd name="T4" fmla="*/ 845 w 54"/>
                <a:gd name="T5" fmla="*/ 115 h 12"/>
                <a:gd name="T6" fmla="*/ 738 w 54"/>
                <a:gd name="T7" fmla="*/ 0 h 12"/>
                <a:gd name="T8" fmla="*/ 0 w 54"/>
                <a:gd name="T9" fmla="*/ 0 h 12"/>
                <a:gd name="T10" fmla="*/ 0 w 54"/>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2">
                  <a:moveTo>
                    <a:pt x="0" y="12"/>
                  </a:moveTo>
                  <a:cubicBezTo>
                    <a:pt x="47" y="12"/>
                    <a:pt x="47" y="12"/>
                    <a:pt x="47" y="12"/>
                  </a:cubicBezTo>
                  <a:cubicBezTo>
                    <a:pt x="51" y="12"/>
                    <a:pt x="54" y="9"/>
                    <a:pt x="54" y="6"/>
                  </a:cubicBezTo>
                  <a:cubicBezTo>
                    <a:pt x="54" y="3"/>
                    <a:pt x="51" y="0"/>
                    <a:pt x="47" y="0"/>
                  </a:cubicBezTo>
                  <a:cubicBezTo>
                    <a:pt x="0" y="0"/>
                    <a:pt x="0" y="0"/>
                    <a:pt x="0" y="0"/>
                  </a:cubicBezTo>
                  <a:lnTo>
                    <a:pt x="0" y="12"/>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41" name="Freeform 160">
              <a:extLst>
                <a:ext uri="{FF2B5EF4-FFF2-40B4-BE49-F238E27FC236}">
                  <a16:creationId xmlns:a16="http://schemas.microsoft.com/office/drawing/2014/main" id="{7BE96636-6768-7F46-8CEB-C4394F9D482A}"/>
                </a:ext>
              </a:extLst>
            </p:cNvPr>
            <p:cNvSpPr>
              <a:spLocks/>
            </p:cNvSpPr>
            <p:nvPr/>
          </p:nvSpPr>
          <p:spPr bwMode="auto">
            <a:xfrm rot="333619">
              <a:off x="3962561" y="1788303"/>
              <a:ext cx="246727" cy="18004"/>
            </a:xfrm>
            <a:custGeom>
              <a:avLst/>
              <a:gdLst>
                <a:gd name="T0" fmla="*/ 113 w 148"/>
                <a:gd name="T1" fmla="*/ 22 h 10"/>
                <a:gd name="T2" fmla="*/ 2313 w 148"/>
                <a:gd name="T3" fmla="*/ 22 h 10"/>
                <a:gd name="T4" fmla="*/ 813 w 148"/>
                <a:gd name="T5" fmla="*/ 59 h 10"/>
                <a:gd name="T6" fmla="*/ 50 w 148"/>
                <a:gd name="T7" fmla="*/ 159 h 10"/>
                <a:gd name="T8" fmla="*/ 113 w 148"/>
                <a:gd name="T9" fmla="*/ 22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10">
                  <a:moveTo>
                    <a:pt x="7" y="1"/>
                  </a:moveTo>
                  <a:cubicBezTo>
                    <a:pt x="148" y="1"/>
                    <a:pt x="148" y="1"/>
                    <a:pt x="148" y="1"/>
                  </a:cubicBezTo>
                  <a:cubicBezTo>
                    <a:pt x="142" y="0"/>
                    <a:pt x="91" y="1"/>
                    <a:pt x="52" y="3"/>
                  </a:cubicBezTo>
                  <a:cubicBezTo>
                    <a:pt x="27" y="4"/>
                    <a:pt x="4" y="5"/>
                    <a:pt x="3" y="8"/>
                  </a:cubicBezTo>
                  <a:cubicBezTo>
                    <a:pt x="2" y="10"/>
                    <a:pt x="0" y="1"/>
                    <a:pt x="7"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42" name="Freeform 161">
              <a:extLst>
                <a:ext uri="{FF2B5EF4-FFF2-40B4-BE49-F238E27FC236}">
                  <a16:creationId xmlns:a16="http://schemas.microsoft.com/office/drawing/2014/main" id="{02B1CDB5-9B6E-C94F-B55A-6C24F99D6552}"/>
                </a:ext>
              </a:extLst>
            </p:cNvPr>
            <p:cNvSpPr>
              <a:spLocks/>
            </p:cNvSpPr>
            <p:nvPr/>
          </p:nvSpPr>
          <p:spPr bwMode="auto">
            <a:xfrm rot="333619">
              <a:off x="4049760" y="1753810"/>
              <a:ext cx="244727" cy="16004"/>
            </a:xfrm>
            <a:custGeom>
              <a:avLst/>
              <a:gdLst>
                <a:gd name="T0" fmla="*/ 92 w 147"/>
                <a:gd name="T1" fmla="*/ 0 h 9"/>
                <a:gd name="T2" fmla="*/ 2287 w 147"/>
                <a:gd name="T3" fmla="*/ 0 h 9"/>
                <a:gd name="T4" fmla="*/ 791 w 147"/>
                <a:gd name="T5" fmla="*/ 56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3"/>
                  </a:cubicBezTo>
                  <a:cubicBezTo>
                    <a:pt x="27" y="4"/>
                    <a:pt x="4"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44" name="Freeform 162">
              <a:extLst>
                <a:ext uri="{FF2B5EF4-FFF2-40B4-BE49-F238E27FC236}">
                  <a16:creationId xmlns:a16="http://schemas.microsoft.com/office/drawing/2014/main" id="{6780BB4E-26E7-6442-A082-771641A11EED}"/>
                </a:ext>
              </a:extLst>
            </p:cNvPr>
            <p:cNvSpPr>
              <a:spLocks/>
            </p:cNvSpPr>
            <p:nvPr/>
          </p:nvSpPr>
          <p:spPr bwMode="auto">
            <a:xfrm rot="333619">
              <a:off x="3965241" y="1827768"/>
              <a:ext cx="130032" cy="16004"/>
            </a:xfrm>
            <a:custGeom>
              <a:avLst/>
              <a:gdLst>
                <a:gd name="T0" fmla="*/ 95 w 78"/>
                <a:gd name="T1" fmla="*/ 0 h 9"/>
                <a:gd name="T2" fmla="*/ 1208 w 78"/>
                <a:gd name="T3" fmla="*/ 0 h 9"/>
                <a:gd name="T4" fmla="*/ 595 w 78"/>
                <a:gd name="T5" fmla="*/ 35 h 9"/>
                <a:gd name="T6" fmla="*/ 50 w 78"/>
                <a:gd name="T7" fmla="*/ 136 h 9"/>
                <a:gd name="T8" fmla="*/ 95 w 7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0"/>
                  </a:moveTo>
                  <a:cubicBezTo>
                    <a:pt x="77" y="0"/>
                    <a:pt x="77" y="0"/>
                    <a:pt x="77" y="0"/>
                  </a:cubicBezTo>
                  <a:cubicBezTo>
                    <a:pt x="71" y="0"/>
                    <a:pt x="78" y="0"/>
                    <a:pt x="38" y="2"/>
                  </a:cubicBezTo>
                  <a:cubicBezTo>
                    <a:pt x="13" y="3"/>
                    <a:pt x="3"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45" name="Freeform 163">
              <a:extLst>
                <a:ext uri="{FF2B5EF4-FFF2-40B4-BE49-F238E27FC236}">
                  <a16:creationId xmlns:a16="http://schemas.microsoft.com/office/drawing/2014/main" id="{F3AC1BDC-6785-3D49-8839-57541E34C2DD}"/>
                </a:ext>
              </a:extLst>
            </p:cNvPr>
            <p:cNvSpPr>
              <a:spLocks/>
            </p:cNvSpPr>
            <p:nvPr/>
          </p:nvSpPr>
          <p:spPr bwMode="auto">
            <a:xfrm rot="333619">
              <a:off x="4188690" y="1718042"/>
              <a:ext cx="113361" cy="7335"/>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1" y="1"/>
                    <a:pt x="10"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46" name="Freeform 164">
              <a:extLst>
                <a:ext uri="{FF2B5EF4-FFF2-40B4-BE49-F238E27FC236}">
                  <a16:creationId xmlns:a16="http://schemas.microsoft.com/office/drawing/2014/main" id="{DFFF4EF1-7ACE-0545-AFD6-C30D2BD5E0AF}"/>
                </a:ext>
              </a:extLst>
            </p:cNvPr>
            <p:cNvSpPr>
              <a:spLocks/>
            </p:cNvSpPr>
            <p:nvPr/>
          </p:nvSpPr>
          <p:spPr bwMode="auto">
            <a:xfrm rot="333619">
              <a:off x="3962448" y="1788647"/>
              <a:ext cx="281403" cy="21339"/>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448" name="Freeform 165">
              <a:extLst>
                <a:ext uri="{FF2B5EF4-FFF2-40B4-BE49-F238E27FC236}">
                  <a16:creationId xmlns:a16="http://schemas.microsoft.com/office/drawing/2014/main" id="{F6FEA699-7871-6046-A5CD-BC8D7CB050D6}"/>
                </a:ext>
              </a:extLst>
            </p:cNvPr>
            <p:cNvSpPr>
              <a:spLocks/>
            </p:cNvSpPr>
            <p:nvPr/>
          </p:nvSpPr>
          <p:spPr bwMode="auto">
            <a:xfrm rot="333619">
              <a:off x="4049587" y="1753375"/>
              <a:ext cx="263398" cy="21339"/>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474" name="Freeform 166">
              <a:extLst>
                <a:ext uri="{FF2B5EF4-FFF2-40B4-BE49-F238E27FC236}">
                  <a16:creationId xmlns:a16="http://schemas.microsoft.com/office/drawing/2014/main" id="{12E4B06D-3FEE-7649-B202-9CCAA5572311}"/>
                </a:ext>
              </a:extLst>
            </p:cNvPr>
            <p:cNvSpPr>
              <a:spLocks/>
            </p:cNvSpPr>
            <p:nvPr/>
          </p:nvSpPr>
          <p:spPr bwMode="auto">
            <a:xfrm rot="333619">
              <a:off x="4150371" y="1713753"/>
              <a:ext cx="170042" cy="21339"/>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475" name="Freeform 167">
              <a:extLst>
                <a:ext uri="{FF2B5EF4-FFF2-40B4-BE49-F238E27FC236}">
                  <a16:creationId xmlns:a16="http://schemas.microsoft.com/office/drawing/2014/main" id="{22B872BD-731C-F84F-9A9B-45386C1B1BEE}"/>
                </a:ext>
              </a:extLst>
            </p:cNvPr>
            <p:cNvSpPr>
              <a:spLocks/>
            </p:cNvSpPr>
            <p:nvPr/>
          </p:nvSpPr>
          <p:spPr bwMode="auto">
            <a:xfrm rot="333619">
              <a:off x="3963206" y="1825144"/>
              <a:ext cx="148703" cy="22672"/>
            </a:xfrm>
            <a:custGeom>
              <a:avLst/>
              <a:gdLst>
                <a:gd name="T0" fmla="*/ 95 w 89"/>
                <a:gd name="T1" fmla="*/ 233 h 13"/>
                <a:gd name="T2" fmla="*/ 772 w 89"/>
                <a:gd name="T3" fmla="*/ 233 h 13"/>
                <a:gd name="T4" fmla="*/ 1401 w 89"/>
                <a:gd name="T5" fmla="*/ 0 h 13"/>
                <a:gd name="T6" fmla="*/ 930 w 89"/>
                <a:gd name="T7" fmla="*/ 0 h 13"/>
                <a:gd name="T8" fmla="*/ 95 w 89"/>
                <a:gd name="T9" fmla="*/ 0 h 13"/>
                <a:gd name="T10" fmla="*/ 0 w 89"/>
                <a:gd name="T11" fmla="*/ 110 h 13"/>
                <a:gd name="T12" fmla="*/ 95 w 89"/>
                <a:gd name="T13" fmla="*/ 23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476" name="Freeform 168">
              <a:extLst>
                <a:ext uri="{FF2B5EF4-FFF2-40B4-BE49-F238E27FC236}">
                  <a16:creationId xmlns:a16="http://schemas.microsoft.com/office/drawing/2014/main" id="{53523A38-DCC0-9C49-8292-FD119DE0DFBD}"/>
                </a:ext>
              </a:extLst>
            </p:cNvPr>
            <p:cNvSpPr>
              <a:spLocks/>
            </p:cNvSpPr>
            <p:nvPr/>
          </p:nvSpPr>
          <p:spPr bwMode="auto">
            <a:xfrm rot="333619">
              <a:off x="4013840" y="2016793"/>
              <a:ext cx="282069" cy="23339"/>
            </a:xfrm>
            <a:custGeom>
              <a:avLst/>
              <a:gdLst>
                <a:gd name="T0" fmla="*/ 1317 w 169"/>
                <a:gd name="T1" fmla="*/ 0 h 13"/>
                <a:gd name="T2" fmla="*/ 95 w 169"/>
                <a:gd name="T3" fmla="*/ 0 h 13"/>
                <a:gd name="T4" fmla="*/ 0 w 169"/>
                <a:gd name="T5" fmla="*/ 116 h 13"/>
                <a:gd name="T6" fmla="*/ 95 w 169"/>
                <a:gd name="T7" fmla="*/ 253 h 13"/>
                <a:gd name="T8" fmla="*/ 2556 w 169"/>
                <a:gd name="T9" fmla="*/ 253 h 13"/>
                <a:gd name="T10" fmla="*/ 2651 w 169"/>
                <a:gd name="T11" fmla="*/ 116 h 13"/>
                <a:gd name="T12" fmla="*/ 2556 w 169"/>
                <a:gd name="T13" fmla="*/ 0 h 13"/>
                <a:gd name="T14" fmla="*/ 1317 w 16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3">
                  <a:moveTo>
                    <a:pt x="84" y="0"/>
                  </a:moveTo>
                  <a:cubicBezTo>
                    <a:pt x="6" y="0"/>
                    <a:pt x="6" y="0"/>
                    <a:pt x="6" y="0"/>
                  </a:cubicBezTo>
                  <a:cubicBezTo>
                    <a:pt x="3" y="0"/>
                    <a:pt x="0" y="3"/>
                    <a:pt x="0" y="6"/>
                  </a:cubicBezTo>
                  <a:cubicBezTo>
                    <a:pt x="0" y="10"/>
                    <a:pt x="3" y="13"/>
                    <a:pt x="6" y="13"/>
                  </a:cubicBezTo>
                  <a:cubicBezTo>
                    <a:pt x="163" y="13"/>
                    <a:pt x="163" y="13"/>
                    <a:pt x="163" y="13"/>
                  </a:cubicBezTo>
                  <a:cubicBezTo>
                    <a:pt x="166" y="13"/>
                    <a:pt x="169" y="10"/>
                    <a:pt x="169" y="6"/>
                  </a:cubicBezTo>
                  <a:cubicBezTo>
                    <a:pt x="169" y="3"/>
                    <a:pt x="166" y="0"/>
                    <a:pt x="163" y="0"/>
                  </a:cubicBezTo>
                  <a:lnTo>
                    <a:pt x="84" y="0"/>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77" name="Freeform 169">
              <a:extLst>
                <a:ext uri="{FF2B5EF4-FFF2-40B4-BE49-F238E27FC236}">
                  <a16:creationId xmlns:a16="http://schemas.microsoft.com/office/drawing/2014/main" id="{434A457A-D375-FF48-AA66-E4610E6184CD}"/>
                </a:ext>
              </a:extLst>
            </p:cNvPr>
            <p:cNvSpPr>
              <a:spLocks/>
            </p:cNvSpPr>
            <p:nvPr/>
          </p:nvSpPr>
          <p:spPr bwMode="auto">
            <a:xfrm rot="333619">
              <a:off x="3952972" y="1967177"/>
              <a:ext cx="265399" cy="23339"/>
            </a:xfrm>
            <a:custGeom>
              <a:avLst/>
              <a:gdLst>
                <a:gd name="T0" fmla="*/ 1254 w 159"/>
                <a:gd name="T1" fmla="*/ 0 h 13"/>
                <a:gd name="T2" fmla="*/ 113 w 159"/>
                <a:gd name="T3" fmla="*/ 0 h 13"/>
                <a:gd name="T4" fmla="*/ 0 w 159"/>
                <a:gd name="T5" fmla="*/ 137 h 13"/>
                <a:gd name="T6" fmla="*/ 113 w 159"/>
                <a:gd name="T7" fmla="*/ 253 h 13"/>
                <a:gd name="T8" fmla="*/ 2401 w 159"/>
                <a:gd name="T9" fmla="*/ 253 h 13"/>
                <a:gd name="T10" fmla="*/ 2493 w 159"/>
                <a:gd name="T11" fmla="*/ 137 h 13"/>
                <a:gd name="T12" fmla="*/ 2401 w 159"/>
                <a:gd name="T13" fmla="*/ 0 h 13"/>
                <a:gd name="T14" fmla="*/ 1254 w 15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13">
                  <a:moveTo>
                    <a:pt x="80" y="0"/>
                  </a:moveTo>
                  <a:cubicBezTo>
                    <a:pt x="7" y="0"/>
                    <a:pt x="7" y="0"/>
                    <a:pt x="7" y="0"/>
                  </a:cubicBezTo>
                  <a:cubicBezTo>
                    <a:pt x="3" y="0"/>
                    <a:pt x="0" y="3"/>
                    <a:pt x="0" y="7"/>
                  </a:cubicBezTo>
                  <a:cubicBezTo>
                    <a:pt x="0" y="10"/>
                    <a:pt x="3" y="13"/>
                    <a:pt x="7" y="13"/>
                  </a:cubicBezTo>
                  <a:cubicBezTo>
                    <a:pt x="153" y="13"/>
                    <a:pt x="153" y="13"/>
                    <a:pt x="153" y="13"/>
                  </a:cubicBezTo>
                  <a:cubicBezTo>
                    <a:pt x="156" y="13"/>
                    <a:pt x="159" y="10"/>
                    <a:pt x="159" y="7"/>
                  </a:cubicBezTo>
                  <a:cubicBezTo>
                    <a:pt x="159" y="3"/>
                    <a:pt x="156" y="0"/>
                    <a:pt x="153" y="0"/>
                  </a:cubicBezTo>
                  <a:lnTo>
                    <a:pt x="80" y="0"/>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78" name="Freeform 170">
              <a:extLst>
                <a:ext uri="{FF2B5EF4-FFF2-40B4-BE49-F238E27FC236}">
                  <a16:creationId xmlns:a16="http://schemas.microsoft.com/office/drawing/2014/main" id="{E41D5249-8AF2-754C-83C3-F89A46D11836}"/>
                </a:ext>
              </a:extLst>
            </p:cNvPr>
            <p:cNvSpPr>
              <a:spLocks/>
            </p:cNvSpPr>
            <p:nvPr/>
          </p:nvSpPr>
          <p:spPr bwMode="auto">
            <a:xfrm rot="333619">
              <a:off x="3947573" y="1917056"/>
              <a:ext cx="168708" cy="23339"/>
            </a:xfrm>
            <a:custGeom>
              <a:avLst/>
              <a:gdLst>
                <a:gd name="T0" fmla="*/ 1493 w 101"/>
                <a:gd name="T1" fmla="*/ 0 h 13"/>
                <a:gd name="T2" fmla="*/ 741 w 101"/>
                <a:gd name="T3" fmla="*/ 0 h 13"/>
                <a:gd name="T4" fmla="*/ 188 w 101"/>
                <a:gd name="T5" fmla="*/ 0 h 13"/>
                <a:gd name="T6" fmla="*/ 0 w 101"/>
                <a:gd name="T7" fmla="*/ 253 h 13"/>
                <a:gd name="T8" fmla="*/ 1493 w 101"/>
                <a:gd name="T9" fmla="*/ 253 h 13"/>
                <a:gd name="T10" fmla="*/ 1588 w 101"/>
                <a:gd name="T11" fmla="*/ 137 h 13"/>
                <a:gd name="T12" fmla="*/ 1493 w 101"/>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13">
                  <a:moveTo>
                    <a:pt x="95" y="0"/>
                  </a:moveTo>
                  <a:cubicBezTo>
                    <a:pt x="47" y="0"/>
                    <a:pt x="47" y="0"/>
                    <a:pt x="47" y="0"/>
                  </a:cubicBezTo>
                  <a:cubicBezTo>
                    <a:pt x="12" y="0"/>
                    <a:pt x="12" y="0"/>
                    <a:pt x="12" y="0"/>
                  </a:cubicBezTo>
                  <a:cubicBezTo>
                    <a:pt x="7" y="4"/>
                    <a:pt x="3" y="9"/>
                    <a:pt x="0" y="13"/>
                  </a:cubicBezTo>
                  <a:cubicBezTo>
                    <a:pt x="95" y="13"/>
                    <a:pt x="95" y="13"/>
                    <a:pt x="95" y="13"/>
                  </a:cubicBezTo>
                  <a:cubicBezTo>
                    <a:pt x="98" y="13"/>
                    <a:pt x="101" y="10"/>
                    <a:pt x="101" y="7"/>
                  </a:cubicBezTo>
                  <a:cubicBezTo>
                    <a:pt x="101" y="3"/>
                    <a:pt x="98" y="0"/>
                    <a:pt x="95" y="0"/>
                  </a:cubicBez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79" name="Freeform 171">
              <a:extLst>
                <a:ext uri="{FF2B5EF4-FFF2-40B4-BE49-F238E27FC236}">
                  <a16:creationId xmlns:a16="http://schemas.microsoft.com/office/drawing/2014/main" id="{FD2E126A-367C-014A-84B6-D68C892C53ED}"/>
                </a:ext>
              </a:extLst>
            </p:cNvPr>
            <p:cNvSpPr>
              <a:spLocks/>
            </p:cNvSpPr>
            <p:nvPr/>
          </p:nvSpPr>
          <p:spPr bwMode="auto">
            <a:xfrm rot="333619">
              <a:off x="4003585" y="1877375"/>
              <a:ext cx="40010" cy="19338"/>
            </a:xfrm>
            <a:custGeom>
              <a:avLst/>
              <a:gdLst>
                <a:gd name="T0" fmla="*/ 0 w 24"/>
                <a:gd name="T1" fmla="*/ 200 h 11"/>
                <a:gd name="T2" fmla="*/ 270 w 24"/>
                <a:gd name="T3" fmla="*/ 200 h 11"/>
                <a:gd name="T4" fmla="*/ 375 w 24"/>
                <a:gd name="T5" fmla="*/ 90 h 11"/>
                <a:gd name="T6" fmla="*/ 345 w 24"/>
                <a:gd name="T7" fmla="*/ 0 h 11"/>
                <a:gd name="T8" fmla="*/ 0 w 24"/>
                <a:gd name="T9" fmla="*/ 20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1">
                  <a:moveTo>
                    <a:pt x="0" y="11"/>
                  </a:moveTo>
                  <a:cubicBezTo>
                    <a:pt x="17" y="11"/>
                    <a:pt x="17" y="11"/>
                    <a:pt x="17" y="11"/>
                  </a:cubicBezTo>
                  <a:cubicBezTo>
                    <a:pt x="21" y="11"/>
                    <a:pt x="24" y="8"/>
                    <a:pt x="24" y="5"/>
                  </a:cubicBezTo>
                  <a:cubicBezTo>
                    <a:pt x="24" y="3"/>
                    <a:pt x="23" y="1"/>
                    <a:pt x="22" y="0"/>
                  </a:cubicBezTo>
                  <a:cubicBezTo>
                    <a:pt x="14" y="4"/>
                    <a:pt x="7" y="7"/>
                    <a:pt x="0" y="11"/>
                  </a:cubicBez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80" name="Freeform 172">
              <a:extLst>
                <a:ext uri="{FF2B5EF4-FFF2-40B4-BE49-F238E27FC236}">
                  <a16:creationId xmlns:a16="http://schemas.microsoft.com/office/drawing/2014/main" id="{4DAB6536-E17B-8B4C-9F37-99A8957F400B}"/>
                </a:ext>
              </a:extLst>
            </p:cNvPr>
            <p:cNvSpPr>
              <a:spLocks/>
            </p:cNvSpPr>
            <p:nvPr/>
          </p:nvSpPr>
          <p:spPr bwMode="auto">
            <a:xfrm rot="333619">
              <a:off x="4099521" y="2063494"/>
              <a:ext cx="148036" cy="21339"/>
            </a:xfrm>
            <a:custGeom>
              <a:avLst/>
              <a:gdLst>
                <a:gd name="T0" fmla="*/ 92 w 89"/>
                <a:gd name="T1" fmla="*/ 227 h 12"/>
                <a:gd name="T2" fmla="*/ 758 w 89"/>
                <a:gd name="T3" fmla="*/ 227 h 12"/>
                <a:gd name="T4" fmla="*/ 1382 w 89"/>
                <a:gd name="T5" fmla="*/ 0 h 12"/>
                <a:gd name="T6" fmla="*/ 915 w 89"/>
                <a:gd name="T7" fmla="*/ 0 h 12"/>
                <a:gd name="T8" fmla="*/ 92 w 89"/>
                <a:gd name="T9" fmla="*/ 0 h 12"/>
                <a:gd name="T10" fmla="*/ 0 w 89"/>
                <a:gd name="T11" fmla="*/ 115 h 12"/>
                <a:gd name="T12" fmla="*/ 92 w 89"/>
                <a:gd name="T13" fmla="*/ 22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2">
                  <a:moveTo>
                    <a:pt x="6" y="12"/>
                  </a:moveTo>
                  <a:cubicBezTo>
                    <a:pt x="49" y="12"/>
                    <a:pt x="49" y="12"/>
                    <a:pt x="49" y="12"/>
                  </a:cubicBezTo>
                  <a:cubicBezTo>
                    <a:pt x="64" y="8"/>
                    <a:pt x="77" y="4"/>
                    <a:pt x="89" y="0"/>
                  </a:cubicBezTo>
                  <a:cubicBezTo>
                    <a:pt x="59" y="0"/>
                    <a:pt x="59" y="0"/>
                    <a:pt x="59" y="0"/>
                  </a:cubicBezTo>
                  <a:cubicBezTo>
                    <a:pt x="6" y="0"/>
                    <a:pt x="6" y="0"/>
                    <a:pt x="6" y="0"/>
                  </a:cubicBezTo>
                  <a:cubicBezTo>
                    <a:pt x="3" y="0"/>
                    <a:pt x="0" y="3"/>
                    <a:pt x="0" y="6"/>
                  </a:cubicBezTo>
                  <a:cubicBezTo>
                    <a:pt x="0" y="9"/>
                    <a:pt x="3" y="12"/>
                    <a:pt x="6" y="12"/>
                  </a:cubicBez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81" name="Freeform 173">
              <a:extLst>
                <a:ext uri="{FF2B5EF4-FFF2-40B4-BE49-F238E27FC236}">
                  <a16:creationId xmlns:a16="http://schemas.microsoft.com/office/drawing/2014/main" id="{6043B01F-DEB0-FE4C-8555-257C110C584C}"/>
                </a:ext>
              </a:extLst>
            </p:cNvPr>
            <p:cNvSpPr>
              <a:spLocks/>
            </p:cNvSpPr>
            <p:nvPr/>
          </p:nvSpPr>
          <p:spPr bwMode="auto">
            <a:xfrm rot="333619">
              <a:off x="4086024" y="1973638"/>
              <a:ext cx="132032" cy="23339"/>
            </a:xfrm>
            <a:custGeom>
              <a:avLst/>
              <a:gdLst>
                <a:gd name="T0" fmla="*/ 1150 w 79"/>
                <a:gd name="T1" fmla="*/ 253 h 13"/>
                <a:gd name="T2" fmla="*/ 1243 w 79"/>
                <a:gd name="T3" fmla="*/ 137 h 13"/>
                <a:gd name="T4" fmla="*/ 1150 w 79"/>
                <a:gd name="T5" fmla="*/ 0 h 13"/>
                <a:gd name="T6" fmla="*/ 0 w 79"/>
                <a:gd name="T7" fmla="*/ 0 h 13"/>
                <a:gd name="T8" fmla="*/ 0 w 79"/>
                <a:gd name="T9" fmla="*/ 253 h 13"/>
                <a:gd name="T10" fmla="*/ 1150 w 79"/>
                <a:gd name="T11" fmla="*/ 253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3">
                  <a:moveTo>
                    <a:pt x="73" y="13"/>
                  </a:moveTo>
                  <a:cubicBezTo>
                    <a:pt x="76" y="13"/>
                    <a:pt x="79" y="10"/>
                    <a:pt x="79" y="7"/>
                  </a:cubicBezTo>
                  <a:cubicBezTo>
                    <a:pt x="79" y="3"/>
                    <a:pt x="76" y="0"/>
                    <a:pt x="73" y="0"/>
                  </a:cubicBezTo>
                  <a:cubicBezTo>
                    <a:pt x="0" y="0"/>
                    <a:pt x="0" y="0"/>
                    <a:pt x="0" y="0"/>
                  </a:cubicBezTo>
                  <a:cubicBezTo>
                    <a:pt x="0" y="13"/>
                    <a:pt x="0" y="13"/>
                    <a:pt x="0" y="13"/>
                  </a:cubicBezTo>
                  <a:lnTo>
                    <a:pt x="73" y="13"/>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82" name="Freeform 174">
              <a:extLst>
                <a:ext uri="{FF2B5EF4-FFF2-40B4-BE49-F238E27FC236}">
                  <a16:creationId xmlns:a16="http://schemas.microsoft.com/office/drawing/2014/main" id="{93D429B4-BEB2-1D44-A798-2AE0C8F9F026}"/>
                </a:ext>
              </a:extLst>
            </p:cNvPr>
            <p:cNvSpPr>
              <a:spLocks/>
            </p:cNvSpPr>
            <p:nvPr/>
          </p:nvSpPr>
          <p:spPr bwMode="auto">
            <a:xfrm rot="333619">
              <a:off x="4153545" y="2023577"/>
              <a:ext cx="142035" cy="23339"/>
            </a:xfrm>
            <a:custGeom>
              <a:avLst/>
              <a:gdLst>
                <a:gd name="T0" fmla="*/ 0 w 85"/>
                <a:gd name="T1" fmla="*/ 0 h 13"/>
                <a:gd name="T2" fmla="*/ 0 w 85"/>
                <a:gd name="T3" fmla="*/ 253 h 13"/>
                <a:gd name="T4" fmla="*/ 1243 w 85"/>
                <a:gd name="T5" fmla="*/ 253 h 13"/>
                <a:gd name="T6" fmla="*/ 1338 w 85"/>
                <a:gd name="T7" fmla="*/ 116 h 13"/>
                <a:gd name="T8" fmla="*/ 1243 w 85"/>
                <a:gd name="T9" fmla="*/ 0 h 13"/>
                <a:gd name="T10" fmla="*/ 0 w 85"/>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 h="13">
                  <a:moveTo>
                    <a:pt x="0" y="0"/>
                  </a:moveTo>
                  <a:cubicBezTo>
                    <a:pt x="0" y="13"/>
                    <a:pt x="0" y="13"/>
                    <a:pt x="0" y="13"/>
                  </a:cubicBezTo>
                  <a:cubicBezTo>
                    <a:pt x="79" y="13"/>
                    <a:pt x="79" y="13"/>
                    <a:pt x="79" y="13"/>
                  </a:cubicBezTo>
                  <a:cubicBezTo>
                    <a:pt x="82" y="13"/>
                    <a:pt x="85" y="10"/>
                    <a:pt x="85" y="6"/>
                  </a:cubicBezTo>
                  <a:cubicBezTo>
                    <a:pt x="85" y="3"/>
                    <a:pt x="82" y="0"/>
                    <a:pt x="79"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83" name="Freeform 175">
              <a:extLst>
                <a:ext uri="{FF2B5EF4-FFF2-40B4-BE49-F238E27FC236}">
                  <a16:creationId xmlns:a16="http://schemas.microsoft.com/office/drawing/2014/main" id="{BF4D2DDF-EB1F-FE42-86F3-FD555F734CF7}"/>
                </a:ext>
              </a:extLst>
            </p:cNvPr>
            <p:cNvSpPr>
              <a:spLocks/>
            </p:cNvSpPr>
            <p:nvPr/>
          </p:nvSpPr>
          <p:spPr bwMode="auto">
            <a:xfrm rot="333619">
              <a:off x="4179353" y="2067371"/>
              <a:ext cx="68017" cy="21339"/>
            </a:xfrm>
            <a:custGeom>
              <a:avLst/>
              <a:gdLst>
                <a:gd name="T0" fmla="*/ 0 w 41"/>
                <a:gd name="T1" fmla="*/ 0 h 12"/>
                <a:gd name="T2" fmla="*/ 0 w 41"/>
                <a:gd name="T3" fmla="*/ 227 h 12"/>
                <a:gd name="T4" fmla="*/ 12 w 41"/>
                <a:gd name="T5" fmla="*/ 227 h 12"/>
                <a:gd name="T6" fmla="*/ 632 w 41"/>
                <a:gd name="T7" fmla="*/ 0 h 12"/>
                <a:gd name="T8" fmla="*/ 0 w 4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2">
                  <a:moveTo>
                    <a:pt x="0" y="0"/>
                  </a:moveTo>
                  <a:cubicBezTo>
                    <a:pt x="0" y="12"/>
                    <a:pt x="0" y="12"/>
                    <a:pt x="0" y="12"/>
                  </a:cubicBezTo>
                  <a:cubicBezTo>
                    <a:pt x="1" y="12"/>
                    <a:pt x="1" y="12"/>
                    <a:pt x="1" y="12"/>
                  </a:cubicBezTo>
                  <a:cubicBezTo>
                    <a:pt x="16" y="8"/>
                    <a:pt x="29" y="4"/>
                    <a:pt x="41" y="0"/>
                  </a:cubicBezTo>
                  <a:lnTo>
                    <a:pt x="0" y="0"/>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84" name="Freeform 176">
              <a:extLst>
                <a:ext uri="{FF2B5EF4-FFF2-40B4-BE49-F238E27FC236}">
                  <a16:creationId xmlns:a16="http://schemas.microsoft.com/office/drawing/2014/main" id="{E1555E57-3741-CF4A-9741-11A454328135}"/>
                </a:ext>
              </a:extLst>
            </p:cNvPr>
            <p:cNvSpPr>
              <a:spLocks/>
            </p:cNvSpPr>
            <p:nvPr/>
          </p:nvSpPr>
          <p:spPr bwMode="auto">
            <a:xfrm rot="333619">
              <a:off x="4026074" y="1920868"/>
              <a:ext cx="90022" cy="23339"/>
            </a:xfrm>
            <a:custGeom>
              <a:avLst/>
              <a:gdLst>
                <a:gd name="T0" fmla="*/ 0 w 54"/>
                <a:gd name="T1" fmla="*/ 253 h 13"/>
                <a:gd name="T2" fmla="*/ 750 w 54"/>
                <a:gd name="T3" fmla="*/ 253 h 13"/>
                <a:gd name="T4" fmla="*/ 845 w 54"/>
                <a:gd name="T5" fmla="*/ 137 h 13"/>
                <a:gd name="T6" fmla="*/ 750 w 54"/>
                <a:gd name="T7" fmla="*/ 0 h 13"/>
                <a:gd name="T8" fmla="*/ 0 w 54"/>
                <a:gd name="T9" fmla="*/ 0 h 13"/>
                <a:gd name="T10" fmla="*/ 0 w 54"/>
                <a:gd name="T11" fmla="*/ 253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3">
                  <a:moveTo>
                    <a:pt x="0" y="13"/>
                  </a:moveTo>
                  <a:cubicBezTo>
                    <a:pt x="48" y="13"/>
                    <a:pt x="48" y="13"/>
                    <a:pt x="48" y="13"/>
                  </a:cubicBezTo>
                  <a:cubicBezTo>
                    <a:pt x="51" y="13"/>
                    <a:pt x="54" y="10"/>
                    <a:pt x="54" y="7"/>
                  </a:cubicBezTo>
                  <a:cubicBezTo>
                    <a:pt x="54" y="3"/>
                    <a:pt x="51" y="0"/>
                    <a:pt x="48" y="0"/>
                  </a:cubicBezTo>
                  <a:cubicBezTo>
                    <a:pt x="0" y="0"/>
                    <a:pt x="0" y="0"/>
                    <a:pt x="0" y="0"/>
                  </a:cubicBezTo>
                  <a:lnTo>
                    <a:pt x="0" y="13"/>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85" name="Freeform 177">
              <a:extLst>
                <a:ext uri="{FF2B5EF4-FFF2-40B4-BE49-F238E27FC236}">
                  <a16:creationId xmlns:a16="http://schemas.microsoft.com/office/drawing/2014/main" id="{93B5A47F-0470-424F-8C57-767F1A71B935}"/>
                </a:ext>
              </a:extLst>
            </p:cNvPr>
            <p:cNvSpPr>
              <a:spLocks/>
            </p:cNvSpPr>
            <p:nvPr/>
          </p:nvSpPr>
          <p:spPr bwMode="auto">
            <a:xfrm rot="333619">
              <a:off x="4013960" y="2018319"/>
              <a:ext cx="244727" cy="16004"/>
            </a:xfrm>
            <a:custGeom>
              <a:avLst/>
              <a:gdLst>
                <a:gd name="T0" fmla="*/ 92 w 147"/>
                <a:gd name="T1" fmla="*/ 0 h 9"/>
                <a:gd name="T2" fmla="*/ 2287 w 147"/>
                <a:gd name="T3" fmla="*/ 0 h 9"/>
                <a:gd name="T4" fmla="*/ 791 w 147"/>
                <a:gd name="T5" fmla="*/ 56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3"/>
                  </a:cubicBezTo>
                  <a:cubicBezTo>
                    <a:pt x="27" y="3"/>
                    <a:pt x="4"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86" name="Freeform 178">
              <a:extLst>
                <a:ext uri="{FF2B5EF4-FFF2-40B4-BE49-F238E27FC236}">
                  <a16:creationId xmlns:a16="http://schemas.microsoft.com/office/drawing/2014/main" id="{C64005AE-A7E1-8146-A14E-05ABC400A676}"/>
                </a:ext>
              </a:extLst>
            </p:cNvPr>
            <p:cNvSpPr>
              <a:spLocks/>
            </p:cNvSpPr>
            <p:nvPr/>
          </p:nvSpPr>
          <p:spPr bwMode="auto">
            <a:xfrm rot="333619">
              <a:off x="3953048" y="1969608"/>
              <a:ext cx="246727" cy="16004"/>
            </a:xfrm>
            <a:custGeom>
              <a:avLst/>
              <a:gdLst>
                <a:gd name="T0" fmla="*/ 113 w 148"/>
                <a:gd name="T1" fmla="*/ 0 h 9"/>
                <a:gd name="T2" fmla="*/ 2313 w 148"/>
                <a:gd name="T3" fmla="*/ 0 h 9"/>
                <a:gd name="T4" fmla="*/ 813 w 148"/>
                <a:gd name="T5" fmla="*/ 35 h 9"/>
                <a:gd name="T6" fmla="*/ 63 w 148"/>
                <a:gd name="T7" fmla="*/ 136 h 9"/>
                <a:gd name="T8" fmla="*/ 113 w 14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9">
                  <a:moveTo>
                    <a:pt x="7" y="0"/>
                  </a:moveTo>
                  <a:cubicBezTo>
                    <a:pt x="148" y="0"/>
                    <a:pt x="148" y="0"/>
                    <a:pt x="148" y="0"/>
                  </a:cubicBezTo>
                  <a:cubicBezTo>
                    <a:pt x="142" y="0"/>
                    <a:pt x="92" y="1"/>
                    <a:pt x="52" y="2"/>
                  </a:cubicBezTo>
                  <a:cubicBezTo>
                    <a:pt x="27" y="3"/>
                    <a:pt x="4" y="5"/>
                    <a:pt x="4" y="7"/>
                  </a:cubicBezTo>
                  <a:cubicBezTo>
                    <a:pt x="2" y="9"/>
                    <a:pt x="0"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87" name="Freeform 179">
              <a:extLst>
                <a:ext uri="{FF2B5EF4-FFF2-40B4-BE49-F238E27FC236}">
                  <a16:creationId xmlns:a16="http://schemas.microsoft.com/office/drawing/2014/main" id="{EFFC3E17-8F12-8946-8960-CDEE8F4CD00A}"/>
                </a:ext>
              </a:extLst>
            </p:cNvPr>
            <p:cNvSpPr>
              <a:spLocks/>
            </p:cNvSpPr>
            <p:nvPr/>
          </p:nvSpPr>
          <p:spPr bwMode="auto">
            <a:xfrm rot="333619">
              <a:off x="4101020" y="2064091"/>
              <a:ext cx="130032" cy="16004"/>
            </a:xfrm>
            <a:custGeom>
              <a:avLst/>
              <a:gdLst>
                <a:gd name="T0" fmla="*/ 95 w 78"/>
                <a:gd name="T1" fmla="*/ 21 h 9"/>
                <a:gd name="T2" fmla="*/ 1208 w 78"/>
                <a:gd name="T3" fmla="*/ 21 h 9"/>
                <a:gd name="T4" fmla="*/ 595 w 78"/>
                <a:gd name="T5" fmla="*/ 35 h 9"/>
                <a:gd name="T6" fmla="*/ 50 w 78"/>
                <a:gd name="T7" fmla="*/ 149 h 9"/>
                <a:gd name="T8" fmla="*/ 95 w 78"/>
                <a:gd name="T9" fmla="*/ 21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1"/>
                  </a:moveTo>
                  <a:cubicBezTo>
                    <a:pt x="77" y="1"/>
                    <a:pt x="77" y="1"/>
                    <a:pt x="77" y="1"/>
                  </a:cubicBezTo>
                  <a:cubicBezTo>
                    <a:pt x="71" y="0"/>
                    <a:pt x="78" y="1"/>
                    <a:pt x="38" y="2"/>
                  </a:cubicBezTo>
                  <a:cubicBezTo>
                    <a:pt x="13" y="3"/>
                    <a:pt x="3" y="5"/>
                    <a:pt x="3" y="8"/>
                  </a:cubicBezTo>
                  <a:cubicBezTo>
                    <a:pt x="2" y="9"/>
                    <a:pt x="0" y="1"/>
                    <a:pt x="6"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88" name="Freeform 180">
              <a:extLst>
                <a:ext uri="{FF2B5EF4-FFF2-40B4-BE49-F238E27FC236}">
                  <a16:creationId xmlns:a16="http://schemas.microsoft.com/office/drawing/2014/main" id="{0D154534-BAA0-414D-9988-14C51A48D971}"/>
                </a:ext>
              </a:extLst>
            </p:cNvPr>
            <p:cNvSpPr>
              <a:spLocks/>
            </p:cNvSpPr>
            <p:nvPr/>
          </p:nvSpPr>
          <p:spPr bwMode="auto">
            <a:xfrm rot="333619">
              <a:off x="3986617" y="1922143"/>
              <a:ext cx="113361" cy="6668"/>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0" y="2"/>
                    <a:pt x="9"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89" name="Freeform 181">
              <a:extLst>
                <a:ext uri="{FF2B5EF4-FFF2-40B4-BE49-F238E27FC236}">
                  <a16:creationId xmlns:a16="http://schemas.microsoft.com/office/drawing/2014/main" id="{5ADAA3B0-1800-7F48-B457-CC11C9A03970}"/>
                </a:ext>
              </a:extLst>
            </p:cNvPr>
            <p:cNvSpPr>
              <a:spLocks/>
            </p:cNvSpPr>
            <p:nvPr/>
          </p:nvSpPr>
          <p:spPr bwMode="auto">
            <a:xfrm rot="333619">
              <a:off x="4013840" y="2016793"/>
              <a:ext cx="282069" cy="23339"/>
            </a:xfrm>
            <a:custGeom>
              <a:avLst/>
              <a:gdLst>
                <a:gd name="T0" fmla="*/ 1317 w 169"/>
                <a:gd name="T1" fmla="*/ 0 h 13"/>
                <a:gd name="T2" fmla="*/ 95 w 169"/>
                <a:gd name="T3" fmla="*/ 0 h 13"/>
                <a:gd name="T4" fmla="*/ 0 w 169"/>
                <a:gd name="T5" fmla="*/ 116 h 13"/>
                <a:gd name="T6" fmla="*/ 95 w 169"/>
                <a:gd name="T7" fmla="*/ 253 h 13"/>
                <a:gd name="T8" fmla="*/ 2556 w 169"/>
                <a:gd name="T9" fmla="*/ 253 h 13"/>
                <a:gd name="T10" fmla="*/ 2651 w 169"/>
                <a:gd name="T11" fmla="*/ 116 h 13"/>
                <a:gd name="T12" fmla="*/ 2556 w 169"/>
                <a:gd name="T13" fmla="*/ 0 h 13"/>
                <a:gd name="T14" fmla="*/ 1317 w 16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3">
                  <a:moveTo>
                    <a:pt x="84" y="0"/>
                  </a:moveTo>
                  <a:cubicBezTo>
                    <a:pt x="6" y="0"/>
                    <a:pt x="6" y="0"/>
                    <a:pt x="6" y="0"/>
                  </a:cubicBezTo>
                  <a:cubicBezTo>
                    <a:pt x="3" y="0"/>
                    <a:pt x="0" y="3"/>
                    <a:pt x="0" y="6"/>
                  </a:cubicBezTo>
                  <a:cubicBezTo>
                    <a:pt x="0" y="10"/>
                    <a:pt x="3" y="13"/>
                    <a:pt x="6" y="13"/>
                  </a:cubicBezTo>
                  <a:cubicBezTo>
                    <a:pt x="163" y="13"/>
                    <a:pt x="163" y="13"/>
                    <a:pt x="163" y="13"/>
                  </a:cubicBezTo>
                  <a:cubicBezTo>
                    <a:pt x="166" y="13"/>
                    <a:pt x="169" y="10"/>
                    <a:pt x="169" y="6"/>
                  </a:cubicBezTo>
                  <a:cubicBezTo>
                    <a:pt x="169" y="3"/>
                    <a:pt x="166" y="0"/>
                    <a:pt x="163" y="0"/>
                  </a:cubicBezTo>
                  <a:lnTo>
                    <a:pt x="84"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490" name="Freeform 183">
              <a:extLst>
                <a:ext uri="{FF2B5EF4-FFF2-40B4-BE49-F238E27FC236}">
                  <a16:creationId xmlns:a16="http://schemas.microsoft.com/office/drawing/2014/main" id="{98D22ED8-B185-6F4D-A728-0F28EA7569C8}"/>
                </a:ext>
              </a:extLst>
            </p:cNvPr>
            <p:cNvSpPr>
              <a:spLocks/>
            </p:cNvSpPr>
            <p:nvPr/>
          </p:nvSpPr>
          <p:spPr bwMode="auto">
            <a:xfrm rot="333619">
              <a:off x="3947573" y="1917056"/>
              <a:ext cx="168708" cy="23339"/>
            </a:xfrm>
            <a:custGeom>
              <a:avLst/>
              <a:gdLst>
                <a:gd name="T0" fmla="*/ 1493 w 101"/>
                <a:gd name="T1" fmla="*/ 0 h 13"/>
                <a:gd name="T2" fmla="*/ 741 w 101"/>
                <a:gd name="T3" fmla="*/ 0 h 13"/>
                <a:gd name="T4" fmla="*/ 188 w 101"/>
                <a:gd name="T5" fmla="*/ 0 h 13"/>
                <a:gd name="T6" fmla="*/ 0 w 101"/>
                <a:gd name="T7" fmla="*/ 253 h 13"/>
                <a:gd name="T8" fmla="*/ 1493 w 101"/>
                <a:gd name="T9" fmla="*/ 253 h 13"/>
                <a:gd name="T10" fmla="*/ 1588 w 101"/>
                <a:gd name="T11" fmla="*/ 137 h 13"/>
                <a:gd name="T12" fmla="*/ 1493 w 101"/>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13">
                  <a:moveTo>
                    <a:pt x="95" y="0"/>
                  </a:moveTo>
                  <a:cubicBezTo>
                    <a:pt x="47" y="0"/>
                    <a:pt x="47" y="0"/>
                    <a:pt x="47" y="0"/>
                  </a:cubicBezTo>
                  <a:cubicBezTo>
                    <a:pt x="12" y="0"/>
                    <a:pt x="12" y="0"/>
                    <a:pt x="12" y="0"/>
                  </a:cubicBezTo>
                  <a:cubicBezTo>
                    <a:pt x="7" y="4"/>
                    <a:pt x="3" y="9"/>
                    <a:pt x="0" y="13"/>
                  </a:cubicBezTo>
                  <a:cubicBezTo>
                    <a:pt x="95" y="13"/>
                    <a:pt x="95" y="13"/>
                    <a:pt x="95" y="13"/>
                  </a:cubicBezTo>
                  <a:cubicBezTo>
                    <a:pt x="98" y="13"/>
                    <a:pt x="101" y="10"/>
                    <a:pt x="101" y="7"/>
                  </a:cubicBezTo>
                  <a:cubicBezTo>
                    <a:pt x="101" y="3"/>
                    <a:pt x="98"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491" name="Freeform 184">
              <a:extLst>
                <a:ext uri="{FF2B5EF4-FFF2-40B4-BE49-F238E27FC236}">
                  <a16:creationId xmlns:a16="http://schemas.microsoft.com/office/drawing/2014/main" id="{85C72378-2A1A-8A4E-BBE7-55E7490F0AD5}"/>
                </a:ext>
              </a:extLst>
            </p:cNvPr>
            <p:cNvSpPr>
              <a:spLocks/>
            </p:cNvSpPr>
            <p:nvPr/>
          </p:nvSpPr>
          <p:spPr bwMode="auto">
            <a:xfrm rot="333619">
              <a:off x="4003585" y="1877375"/>
              <a:ext cx="40010" cy="19338"/>
            </a:xfrm>
            <a:custGeom>
              <a:avLst/>
              <a:gdLst>
                <a:gd name="T0" fmla="*/ 0 w 24"/>
                <a:gd name="T1" fmla="*/ 200 h 11"/>
                <a:gd name="T2" fmla="*/ 270 w 24"/>
                <a:gd name="T3" fmla="*/ 200 h 11"/>
                <a:gd name="T4" fmla="*/ 375 w 24"/>
                <a:gd name="T5" fmla="*/ 90 h 11"/>
                <a:gd name="T6" fmla="*/ 345 w 24"/>
                <a:gd name="T7" fmla="*/ 0 h 11"/>
                <a:gd name="T8" fmla="*/ 0 w 24"/>
                <a:gd name="T9" fmla="*/ 20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1">
                  <a:moveTo>
                    <a:pt x="0" y="11"/>
                  </a:moveTo>
                  <a:cubicBezTo>
                    <a:pt x="17" y="11"/>
                    <a:pt x="17" y="11"/>
                    <a:pt x="17" y="11"/>
                  </a:cubicBezTo>
                  <a:cubicBezTo>
                    <a:pt x="21" y="11"/>
                    <a:pt x="24" y="8"/>
                    <a:pt x="24" y="5"/>
                  </a:cubicBezTo>
                  <a:cubicBezTo>
                    <a:pt x="24" y="3"/>
                    <a:pt x="23" y="1"/>
                    <a:pt x="22" y="0"/>
                  </a:cubicBezTo>
                  <a:cubicBezTo>
                    <a:pt x="14" y="4"/>
                    <a:pt x="7" y="7"/>
                    <a:pt x="0" y="11"/>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492" name="Freeform 185">
              <a:extLst>
                <a:ext uri="{FF2B5EF4-FFF2-40B4-BE49-F238E27FC236}">
                  <a16:creationId xmlns:a16="http://schemas.microsoft.com/office/drawing/2014/main" id="{66DCE793-7B5D-A54E-8B94-6394E75EA46C}"/>
                </a:ext>
              </a:extLst>
            </p:cNvPr>
            <p:cNvSpPr>
              <a:spLocks/>
            </p:cNvSpPr>
            <p:nvPr/>
          </p:nvSpPr>
          <p:spPr bwMode="auto">
            <a:xfrm rot="333619">
              <a:off x="4099521" y="2063494"/>
              <a:ext cx="148036" cy="21339"/>
            </a:xfrm>
            <a:custGeom>
              <a:avLst/>
              <a:gdLst>
                <a:gd name="T0" fmla="*/ 92 w 89"/>
                <a:gd name="T1" fmla="*/ 227 h 12"/>
                <a:gd name="T2" fmla="*/ 758 w 89"/>
                <a:gd name="T3" fmla="*/ 227 h 12"/>
                <a:gd name="T4" fmla="*/ 1382 w 89"/>
                <a:gd name="T5" fmla="*/ 0 h 12"/>
                <a:gd name="T6" fmla="*/ 915 w 89"/>
                <a:gd name="T7" fmla="*/ 0 h 12"/>
                <a:gd name="T8" fmla="*/ 92 w 89"/>
                <a:gd name="T9" fmla="*/ 0 h 12"/>
                <a:gd name="T10" fmla="*/ 0 w 89"/>
                <a:gd name="T11" fmla="*/ 115 h 12"/>
                <a:gd name="T12" fmla="*/ 92 w 89"/>
                <a:gd name="T13" fmla="*/ 22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2">
                  <a:moveTo>
                    <a:pt x="6" y="12"/>
                  </a:moveTo>
                  <a:cubicBezTo>
                    <a:pt x="49" y="12"/>
                    <a:pt x="49" y="12"/>
                    <a:pt x="49" y="12"/>
                  </a:cubicBezTo>
                  <a:cubicBezTo>
                    <a:pt x="64" y="8"/>
                    <a:pt x="77" y="4"/>
                    <a:pt x="89" y="0"/>
                  </a:cubicBezTo>
                  <a:cubicBezTo>
                    <a:pt x="59" y="0"/>
                    <a:pt x="59" y="0"/>
                    <a:pt x="59" y="0"/>
                  </a:cubicBezTo>
                  <a:cubicBezTo>
                    <a:pt x="6" y="0"/>
                    <a:pt x="6" y="0"/>
                    <a:pt x="6" y="0"/>
                  </a:cubicBezTo>
                  <a:cubicBezTo>
                    <a:pt x="3" y="0"/>
                    <a:pt x="0" y="3"/>
                    <a:pt x="0" y="6"/>
                  </a:cubicBezTo>
                  <a:cubicBezTo>
                    <a:pt x="0" y="9"/>
                    <a:pt x="3" y="12"/>
                    <a:pt x="6" y="12"/>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493" name="Freeform 205">
              <a:extLst>
                <a:ext uri="{FF2B5EF4-FFF2-40B4-BE49-F238E27FC236}">
                  <a16:creationId xmlns:a16="http://schemas.microsoft.com/office/drawing/2014/main" id="{B2515675-A46A-E84F-9F70-26E9466E9AB0}"/>
                </a:ext>
              </a:extLst>
            </p:cNvPr>
            <p:cNvSpPr>
              <a:spLocks/>
            </p:cNvSpPr>
            <p:nvPr/>
          </p:nvSpPr>
          <p:spPr bwMode="auto">
            <a:xfrm rot="333619">
              <a:off x="3920356" y="2012804"/>
              <a:ext cx="375426" cy="263399"/>
            </a:xfrm>
            <a:custGeom>
              <a:avLst/>
              <a:gdLst>
                <a:gd name="T0" fmla="*/ 0 w 225"/>
                <a:gd name="T1" fmla="*/ 2813 h 148"/>
                <a:gd name="T2" fmla="*/ 1897 w 225"/>
                <a:gd name="T3" fmla="*/ 1481 h 148"/>
                <a:gd name="T4" fmla="*/ 3526 w 225"/>
                <a:gd name="T5" fmla="*/ 593 h 148"/>
                <a:gd name="T6" fmla="*/ 3526 w 225"/>
                <a:gd name="T7" fmla="*/ 0 h 148"/>
                <a:gd name="T8" fmla="*/ 1897 w 225"/>
                <a:gd name="T9" fmla="*/ 891 h 148"/>
                <a:gd name="T10" fmla="*/ 0 w 225"/>
                <a:gd name="T11" fmla="*/ 2223 h 148"/>
                <a:gd name="T12" fmla="*/ 0 w 225"/>
                <a:gd name="T13" fmla="*/ 2813 h 1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8">
                  <a:moveTo>
                    <a:pt x="0" y="148"/>
                  </a:moveTo>
                  <a:cubicBezTo>
                    <a:pt x="0" y="120"/>
                    <a:pt x="67" y="97"/>
                    <a:pt x="121" y="78"/>
                  </a:cubicBezTo>
                  <a:cubicBezTo>
                    <a:pt x="176" y="59"/>
                    <a:pt x="225" y="51"/>
                    <a:pt x="225" y="31"/>
                  </a:cubicBezTo>
                  <a:cubicBezTo>
                    <a:pt x="225" y="0"/>
                    <a:pt x="225" y="0"/>
                    <a:pt x="225" y="0"/>
                  </a:cubicBezTo>
                  <a:cubicBezTo>
                    <a:pt x="225" y="21"/>
                    <a:pt x="176" y="28"/>
                    <a:pt x="121" y="47"/>
                  </a:cubicBezTo>
                  <a:cubicBezTo>
                    <a:pt x="67" y="66"/>
                    <a:pt x="0" y="89"/>
                    <a:pt x="0" y="117"/>
                  </a:cubicBezTo>
                  <a:lnTo>
                    <a:pt x="0" y="148"/>
                  </a:lnTo>
                  <a:close/>
                </a:path>
              </a:pathLst>
            </a:custGeom>
            <a:solidFill>
              <a:srgbClr val="84CB7E"/>
            </a:solidFill>
            <a:ln w="7938" cap="rnd">
              <a:solidFill>
                <a:srgbClr val="333333"/>
              </a:solidFill>
              <a:prstDash val="solid"/>
              <a:round/>
              <a:headEnd/>
              <a:tailEnd/>
            </a:ln>
          </p:spPr>
          <p:txBody>
            <a:bodyPr/>
            <a:lstStyle/>
            <a:p>
              <a:endParaRPr lang="en-US" sz="1350"/>
            </a:p>
          </p:txBody>
        </p:sp>
        <p:sp>
          <p:nvSpPr>
            <p:cNvPr id="1494" name="Freeform 208">
              <a:extLst>
                <a:ext uri="{FF2B5EF4-FFF2-40B4-BE49-F238E27FC236}">
                  <a16:creationId xmlns:a16="http://schemas.microsoft.com/office/drawing/2014/main" id="{D70A874B-0CB3-8F48-8697-422C00FAFF2A}"/>
                </a:ext>
              </a:extLst>
            </p:cNvPr>
            <p:cNvSpPr>
              <a:spLocks/>
            </p:cNvSpPr>
            <p:nvPr/>
          </p:nvSpPr>
          <p:spPr bwMode="auto">
            <a:xfrm rot="333619">
              <a:off x="3909082" y="2105908"/>
              <a:ext cx="375426" cy="264733"/>
            </a:xfrm>
            <a:custGeom>
              <a:avLst/>
              <a:gdLst>
                <a:gd name="T0" fmla="*/ 0 w 225"/>
                <a:gd name="T1" fmla="*/ 2819 h 149"/>
                <a:gd name="T2" fmla="*/ 1897 w 225"/>
                <a:gd name="T3" fmla="*/ 1492 h 149"/>
                <a:gd name="T4" fmla="*/ 3526 w 225"/>
                <a:gd name="T5" fmla="*/ 589 h 149"/>
                <a:gd name="T6" fmla="*/ 3526 w 225"/>
                <a:gd name="T7" fmla="*/ 0 h 149"/>
                <a:gd name="T8" fmla="*/ 1897 w 225"/>
                <a:gd name="T9" fmla="*/ 909 h 149"/>
                <a:gd name="T10" fmla="*/ 0 w 225"/>
                <a:gd name="T11" fmla="*/ 2230 h 149"/>
                <a:gd name="T12" fmla="*/ 0 w 225"/>
                <a:gd name="T13" fmla="*/ 281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8"/>
                    <a:pt x="121" y="79"/>
                  </a:cubicBezTo>
                  <a:cubicBezTo>
                    <a:pt x="176" y="59"/>
                    <a:pt x="225" y="52"/>
                    <a:pt x="225" y="31"/>
                  </a:cubicBezTo>
                  <a:cubicBezTo>
                    <a:pt x="225" y="0"/>
                    <a:pt x="225" y="0"/>
                    <a:pt x="225" y="0"/>
                  </a:cubicBezTo>
                  <a:cubicBezTo>
                    <a:pt x="225" y="21"/>
                    <a:pt x="176" y="28"/>
                    <a:pt x="121" y="48"/>
                  </a:cubicBezTo>
                  <a:cubicBezTo>
                    <a:pt x="67" y="67"/>
                    <a:pt x="0" y="90"/>
                    <a:pt x="0" y="118"/>
                  </a:cubicBezTo>
                  <a:lnTo>
                    <a:pt x="0" y="149"/>
                  </a:lnTo>
                  <a:close/>
                </a:path>
              </a:pathLst>
            </a:custGeom>
            <a:solidFill>
              <a:srgbClr val="84CB7E"/>
            </a:solidFill>
            <a:ln w="7938" cap="rnd">
              <a:solidFill>
                <a:srgbClr val="333333"/>
              </a:solidFill>
              <a:prstDash val="solid"/>
              <a:round/>
              <a:headEnd/>
              <a:tailEnd/>
            </a:ln>
          </p:spPr>
          <p:txBody>
            <a:bodyPr/>
            <a:lstStyle/>
            <a:p>
              <a:endParaRPr lang="en-US" sz="1350"/>
            </a:p>
          </p:txBody>
        </p:sp>
        <p:sp>
          <p:nvSpPr>
            <p:cNvPr id="1495" name="Freeform 209">
              <a:extLst>
                <a:ext uri="{FF2B5EF4-FFF2-40B4-BE49-F238E27FC236}">
                  <a16:creationId xmlns:a16="http://schemas.microsoft.com/office/drawing/2014/main" id="{F1032E61-0865-A646-A00A-47199A755ED7}"/>
                </a:ext>
              </a:extLst>
            </p:cNvPr>
            <p:cNvSpPr>
              <a:spLocks/>
            </p:cNvSpPr>
            <p:nvPr/>
          </p:nvSpPr>
          <p:spPr bwMode="auto">
            <a:xfrm rot="333619">
              <a:off x="3961288" y="1591352"/>
              <a:ext cx="375426" cy="265400"/>
            </a:xfrm>
            <a:custGeom>
              <a:avLst/>
              <a:gdLst>
                <a:gd name="T0" fmla="*/ 0 w 225"/>
                <a:gd name="T1" fmla="*/ 2839 h 149"/>
                <a:gd name="T2" fmla="*/ 1897 w 225"/>
                <a:gd name="T3" fmla="*/ 1507 h 149"/>
                <a:gd name="T4" fmla="*/ 3526 w 225"/>
                <a:gd name="T5" fmla="*/ 593 h 149"/>
                <a:gd name="T6" fmla="*/ 3526 w 225"/>
                <a:gd name="T7" fmla="*/ 0 h 149"/>
                <a:gd name="T8" fmla="*/ 1897 w 225"/>
                <a:gd name="T9" fmla="*/ 914 h 149"/>
                <a:gd name="T10" fmla="*/ 0 w 225"/>
                <a:gd name="T11" fmla="*/ 2246 h 149"/>
                <a:gd name="T12" fmla="*/ 0 w 225"/>
                <a:gd name="T13" fmla="*/ 283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8"/>
                    <a:pt x="121" y="79"/>
                  </a:cubicBezTo>
                  <a:cubicBezTo>
                    <a:pt x="176" y="59"/>
                    <a:pt x="225" y="52"/>
                    <a:pt x="225" y="31"/>
                  </a:cubicBezTo>
                  <a:cubicBezTo>
                    <a:pt x="225" y="0"/>
                    <a:pt x="225" y="0"/>
                    <a:pt x="225" y="0"/>
                  </a:cubicBezTo>
                  <a:cubicBezTo>
                    <a:pt x="225" y="21"/>
                    <a:pt x="176" y="28"/>
                    <a:pt x="121" y="48"/>
                  </a:cubicBezTo>
                  <a:cubicBezTo>
                    <a:pt x="67" y="67"/>
                    <a:pt x="0" y="90"/>
                    <a:pt x="0" y="118"/>
                  </a:cubicBezTo>
                  <a:lnTo>
                    <a:pt x="0" y="149"/>
                  </a:lnTo>
                  <a:close/>
                </a:path>
              </a:pathLst>
            </a:custGeom>
            <a:solidFill>
              <a:srgbClr val="84CB7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96" name="Freeform 210">
              <a:extLst>
                <a:ext uri="{FF2B5EF4-FFF2-40B4-BE49-F238E27FC236}">
                  <a16:creationId xmlns:a16="http://schemas.microsoft.com/office/drawing/2014/main" id="{7ACC776F-6287-F443-9EAD-5418BE1D0DC3}"/>
                </a:ext>
              </a:extLst>
            </p:cNvPr>
            <p:cNvSpPr>
              <a:spLocks/>
            </p:cNvSpPr>
            <p:nvPr/>
          </p:nvSpPr>
          <p:spPr bwMode="auto">
            <a:xfrm rot="333619">
              <a:off x="3949560" y="1712147"/>
              <a:ext cx="375426" cy="264733"/>
            </a:xfrm>
            <a:custGeom>
              <a:avLst/>
              <a:gdLst>
                <a:gd name="T0" fmla="*/ 0 w 225"/>
                <a:gd name="T1" fmla="*/ 2819 h 149"/>
                <a:gd name="T2" fmla="*/ 1897 w 225"/>
                <a:gd name="T3" fmla="*/ 1492 h 149"/>
                <a:gd name="T4" fmla="*/ 3526 w 225"/>
                <a:gd name="T5" fmla="*/ 589 h 149"/>
                <a:gd name="T6" fmla="*/ 3526 w 225"/>
                <a:gd name="T7" fmla="*/ 0 h 149"/>
                <a:gd name="T8" fmla="*/ 1897 w 225"/>
                <a:gd name="T9" fmla="*/ 909 h 149"/>
                <a:gd name="T10" fmla="*/ 0 w 225"/>
                <a:gd name="T11" fmla="*/ 2230 h 149"/>
                <a:gd name="T12" fmla="*/ 0 w 225"/>
                <a:gd name="T13" fmla="*/ 281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8"/>
                    <a:pt x="121" y="79"/>
                  </a:cubicBezTo>
                  <a:cubicBezTo>
                    <a:pt x="176" y="59"/>
                    <a:pt x="225" y="52"/>
                    <a:pt x="225" y="31"/>
                  </a:cubicBezTo>
                  <a:cubicBezTo>
                    <a:pt x="225" y="0"/>
                    <a:pt x="225" y="0"/>
                    <a:pt x="225" y="0"/>
                  </a:cubicBezTo>
                  <a:cubicBezTo>
                    <a:pt x="225" y="21"/>
                    <a:pt x="176" y="28"/>
                    <a:pt x="121" y="48"/>
                  </a:cubicBezTo>
                  <a:cubicBezTo>
                    <a:pt x="67" y="67"/>
                    <a:pt x="0" y="90"/>
                    <a:pt x="0" y="118"/>
                  </a:cubicBezTo>
                  <a:lnTo>
                    <a:pt x="0" y="149"/>
                  </a:lnTo>
                  <a:close/>
                </a:path>
              </a:pathLst>
            </a:custGeom>
            <a:solidFill>
              <a:srgbClr val="84CB7E"/>
            </a:solidFill>
            <a:ln w="7938" cap="rnd">
              <a:solidFill>
                <a:srgbClr val="333333"/>
              </a:solidFill>
              <a:prstDash val="solid"/>
              <a:round/>
              <a:headEnd/>
              <a:tailEnd/>
            </a:ln>
          </p:spPr>
          <p:txBody>
            <a:bodyPr/>
            <a:lstStyle/>
            <a:p>
              <a:endParaRPr lang="en-US" sz="1350"/>
            </a:p>
          </p:txBody>
        </p:sp>
        <p:sp>
          <p:nvSpPr>
            <p:cNvPr id="1497" name="Freeform 221">
              <a:extLst>
                <a:ext uri="{FF2B5EF4-FFF2-40B4-BE49-F238E27FC236}">
                  <a16:creationId xmlns:a16="http://schemas.microsoft.com/office/drawing/2014/main" id="{9F7D9C34-6B4D-2E46-9E63-574FA91058AB}"/>
                </a:ext>
              </a:extLst>
            </p:cNvPr>
            <p:cNvSpPr>
              <a:spLocks/>
            </p:cNvSpPr>
            <p:nvPr/>
          </p:nvSpPr>
          <p:spPr bwMode="auto">
            <a:xfrm rot="333619">
              <a:off x="3934519" y="2041680"/>
              <a:ext cx="353420" cy="161374"/>
            </a:xfrm>
            <a:custGeom>
              <a:avLst/>
              <a:gdLst>
                <a:gd name="T0" fmla="*/ 3313 w 212"/>
                <a:gd name="T1" fmla="*/ 0 h 91"/>
                <a:gd name="T2" fmla="*/ 1783 w 212"/>
                <a:gd name="T3" fmla="*/ 750 h 91"/>
                <a:gd name="T4" fmla="*/ 0 w 212"/>
                <a:gd name="T5" fmla="*/ 1713 h 91"/>
                <a:gd name="T6" fmla="*/ 1783 w 212"/>
                <a:gd name="T7" fmla="*/ 678 h 91"/>
                <a:gd name="T8" fmla="*/ 3313 w 212"/>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1">
                  <a:moveTo>
                    <a:pt x="212" y="0"/>
                  </a:moveTo>
                  <a:cubicBezTo>
                    <a:pt x="197" y="13"/>
                    <a:pt x="157" y="24"/>
                    <a:pt x="114" y="40"/>
                  </a:cubicBezTo>
                  <a:cubicBezTo>
                    <a:pt x="70" y="55"/>
                    <a:pt x="18" y="70"/>
                    <a:pt x="0" y="91"/>
                  </a:cubicBezTo>
                  <a:cubicBezTo>
                    <a:pt x="18" y="70"/>
                    <a:pt x="70" y="51"/>
                    <a:pt x="114" y="36"/>
                  </a:cubicBezTo>
                  <a:cubicBezTo>
                    <a:pt x="157" y="21"/>
                    <a:pt x="197" y="13"/>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98" name="Freeform 223">
              <a:extLst>
                <a:ext uri="{FF2B5EF4-FFF2-40B4-BE49-F238E27FC236}">
                  <a16:creationId xmlns:a16="http://schemas.microsoft.com/office/drawing/2014/main" id="{E4D0C861-21F3-E84B-9C14-E486E73535AA}"/>
                </a:ext>
              </a:extLst>
            </p:cNvPr>
            <p:cNvSpPr>
              <a:spLocks/>
            </p:cNvSpPr>
            <p:nvPr/>
          </p:nvSpPr>
          <p:spPr bwMode="auto">
            <a:xfrm rot="333619">
              <a:off x="3975353" y="1622224"/>
              <a:ext cx="353420" cy="161374"/>
            </a:xfrm>
            <a:custGeom>
              <a:avLst/>
              <a:gdLst>
                <a:gd name="T0" fmla="*/ 3313 w 212"/>
                <a:gd name="T1" fmla="*/ 0 h 91"/>
                <a:gd name="T2" fmla="*/ 1783 w 212"/>
                <a:gd name="T3" fmla="*/ 737 h 91"/>
                <a:gd name="T4" fmla="*/ 0 w 212"/>
                <a:gd name="T5" fmla="*/ 1713 h 91"/>
                <a:gd name="T6" fmla="*/ 1783 w 212"/>
                <a:gd name="T7" fmla="*/ 678 h 91"/>
                <a:gd name="T8" fmla="*/ 3313 w 212"/>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1">
                  <a:moveTo>
                    <a:pt x="212" y="0"/>
                  </a:moveTo>
                  <a:cubicBezTo>
                    <a:pt x="197" y="13"/>
                    <a:pt x="157" y="24"/>
                    <a:pt x="114" y="39"/>
                  </a:cubicBezTo>
                  <a:cubicBezTo>
                    <a:pt x="70" y="55"/>
                    <a:pt x="18" y="69"/>
                    <a:pt x="0" y="91"/>
                  </a:cubicBezTo>
                  <a:cubicBezTo>
                    <a:pt x="18" y="69"/>
                    <a:pt x="70" y="51"/>
                    <a:pt x="114" y="36"/>
                  </a:cubicBezTo>
                  <a:cubicBezTo>
                    <a:pt x="157" y="20"/>
                    <a:pt x="197" y="13"/>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99" name="Freeform 224">
              <a:extLst>
                <a:ext uri="{FF2B5EF4-FFF2-40B4-BE49-F238E27FC236}">
                  <a16:creationId xmlns:a16="http://schemas.microsoft.com/office/drawing/2014/main" id="{317D3FB2-5249-6C43-BB48-181857BE3DFF}"/>
                </a:ext>
              </a:extLst>
            </p:cNvPr>
            <p:cNvSpPr>
              <a:spLocks/>
            </p:cNvSpPr>
            <p:nvPr/>
          </p:nvSpPr>
          <p:spPr bwMode="auto">
            <a:xfrm rot="333619">
              <a:off x="3963723" y="1742356"/>
              <a:ext cx="353420" cy="160040"/>
            </a:xfrm>
            <a:custGeom>
              <a:avLst/>
              <a:gdLst>
                <a:gd name="T0" fmla="*/ 3313 w 212"/>
                <a:gd name="T1" fmla="*/ 0 h 90"/>
                <a:gd name="T2" fmla="*/ 1783 w 212"/>
                <a:gd name="T3" fmla="*/ 739 h 90"/>
                <a:gd name="T4" fmla="*/ 0 w 212"/>
                <a:gd name="T5" fmla="*/ 1707 h 90"/>
                <a:gd name="T6" fmla="*/ 1783 w 212"/>
                <a:gd name="T7" fmla="*/ 661 h 90"/>
                <a:gd name="T8" fmla="*/ 3313 w 212"/>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0">
                  <a:moveTo>
                    <a:pt x="212" y="0"/>
                  </a:moveTo>
                  <a:cubicBezTo>
                    <a:pt x="197" y="12"/>
                    <a:pt x="157" y="23"/>
                    <a:pt x="114" y="39"/>
                  </a:cubicBezTo>
                  <a:cubicBezTo>
                    <a:pt x="70" y="54"/>
                    <a:pt x="18" y="69"/>
                    <a:pt x="0" y="90"/>
                  </a:cubicBezTo>
                  <a:cubicBezTo>
                    <a:pt x="18" y="69"/>
                    <a:pt x="70" y="50"/>
                    <a:pt x="114" y="35"/>
                  </a:cubicBezTo>
                  <a:cubicBezTo>
                    <a:pt x="157" y="20"/>
                    <a:pt x="197" y="12"/>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00" name="Freeform 225">
              <a:extLst>
                <a:ext uri="{FF2B5EF4-FFF2-40B4-BE49-F238E27FC236}">
                  <a16:creationId xmlns:a16="http://schemas.microsoft.com/office/drawing/2014/main" id="{5850D9B2-8351-1747-8C95-705F2C074FA4}"/>
                </a:ext>
              </a:extLst>
            </p:cNvPr>
            <p:cNvSpPr>
              <a:spLocks noEditPoints="1"/>
            </p:cNvSpPr>
            <p:nvPr/>
          </p:nvSpPr>
          <p:spPr bwMode="auto">
            <a:xfrm rot="333619">
              <a:off x="3959957" y="1591288"/>
              <a:ext cx="376759" cy="265400"/>
            </a:xfrm>
            <a:custGeom>
              <a:avLst/>
              <a:gdLst>
                <a:gd name="T0" fmla="*/ 3533 w 226"/>
                <a:gd name="T1" fmla="*/ 0 h 149"/>
                <a:gd name="T2" fmla="*/ 2563 w 226"/>
                <a:gd name="T3" fmla="*/ 628 h 149"/>
                <a:gd name="T4" fmla="*/ 1895 w 226"/>
                <a:gd name="T5" fmla="*/ 900 h 149"/>
                <a:gd name="T6" fmla="*/ 1875 w 226"/>
                <a:gd name="T7" fmla="*/ 900 h 149"/>
                <a:gd name="T8" fmla="*/ 0 w 226"/>
                <a:gd name="T9" fmla="*/ 2246 h 149"/>
                <a:gd name="T10" fmla="*/ 0 w 226"/>
                <a:gd name="T11" fmla="*/ 2839 h 149"/>
                <a:gd name="T12" fmla="*/ 33 w 226"/>
                <a:gd name="T13" fmla="*/ 2839 h 149"/>
                <a:gd name="T14" fmla="*/ 1895 w 226"/>
                <a:gd name="T15" fmla="*/ 1528 h 149"/>
                <a:gd name="T16" fmla="*/ 1908 w 226"/>
                <a:gd name="T17" fmla="*/ 1528 h 149"/>
                <a:gd name="T18" fmla="*/ 2563 w 226"/>
                <a:gd name="T19" fmla="*/ 1255 h 149"/>
                <a:gd name="T20" fmla="*/ 3533 w 226"/>
                <a:gd name="T21" fmla="*/ 593 h 149"/>
                <a:gd name="T22" fmla="*/ 3533 w 226"/>
                <a:gd name="T23" fmla="*/ 0 h 149"/>
                <a:gd name="T24" fmla="*/ 33 w 226"/>
                <a:gd name="T25" fmla="*/ 2246 h 149"/>
                <a:gd name="T26" fmla="*/ 1895 w 226"/>
                <a:gd name="T27" fmla="*/ 935 h 149"/>
                <a:gd name="T28" fmla="*/ 1908 w 226"/>
                <a:gd name="T29" fmla="*/ 935 h 149"/>
                <a:gd name="T30" fmla="*/ 2563 w 226"/>
                <a:gd name="T31" fmla="*/ 662 h 149"/>
                <a:gd name="T32" fmla="*/ 3500 w 226"/>
                <a:gd name="T33" fmla="*/ 150 h 149"/>
                <a:gd name="T34" fmla="*/ 3533 w 226"/>
                <a:gd name="T35" fmla="*/ 77 h 149"/>
                <a:gd name="T36" fmla="*/ 3520 w 226"/>
                <a:gd name="T37" fmla="*/ 593 h 149"/>
                <a:gd name="T38" fmla="*/ 2563 w 226"/>
                <a:gd name="T39" fmla="*/ 1221 h 149"/>
                <a:gd name="T40" fmla="*/ 1895 w 226"/>
                <a:gd name="T41" fmla="*/ 1485 h 149"/>
                <a:gd name="T42" fmla="*/ 1875 w 226"/>
                <a:gd name="T43" fmla="*/ 1485 h 149"/>
                <a:gd name="T44" fmla="*/ 33 w 226"/>
                <a:gd name="T45" fmla="*/ 2690 h 149"/>
                <a:gd name="T46" fmla="*/ 33 w 226"/>
                <a:gd name="T47" fmla="*/ 2246 h 1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6" h="149">
                  <a:moveTo>
                    <a:pt x="226" y="0"/>
                  </a:moveTo>
                  <a:cubicBezTo>
                    <a:pt x="226" y="15"/>
                    <a:pt x="199" y="23"/>
                    <a:pt x="164" y="33"/>
                  </a:cubicBezTo>
                  <a:cubicBezTo>
                    <a:pt x="151" y="37"/>
                    <a:pt x="136" y="42"/>
                    <a:pt x="121" y="47"/>
                  </a:cubicBezTo>
                  <a:cubicBezTo>
                    <a:pt x="120" y="47"/>
                    <a:pt x="120" y="47"/>
                    <a:pt x="120" y="47"/>
                  </a:cubicBezTo>
                  <a:cubicBezTo>
                    <a:pt x="66" y="66"/>
                    <a:pt x="0" y="90"/>
                    <a:pt x="0" y="118"/>
                  </a:cubicBezTo>
                  <a:cubicBezTo>
                    <a:pt x="0" y="149"/>
                    <a:pt x="0" y="149"/>
                    <a:pt x="0" y="149"/>
                  </a:cubicBezTo>
                  <a:cubicBezTo>
                    <a:pt x="2" y="149"/>
                    <a:pt x="2" y="149"/>
                    <a:pt x="2" y="149"/>
                  </a:cubicBezTo>
                  <a:cubicBezTo>
                    <a:pt x="2" y="122"/>
                    <a:pt x="68" y="99"/>
                    <a:pt x="121" y="80"/>
                  </a:cubicBezTo>
                  <a:cubicBezTo>
                    <a:pt x="122" y="80"/>
                    <a:pt x="122" y="80"/>
                    <a:pt x="122" y="80"/>
                  </a:cubicBezTo>
                  <a:cubicBezTo>
                    <a:pt x="137" y="75"/>
                    <a:pt x="151" y="70"/>
                    <a:pt x="164" y="66"/>
                  </a:cubicBezTo>
                  <a:cubicBezTo>
                    <a:pt x="201" y="55"/>
                    <a:pt x="226" y="47"/>
                    <a:pt x="226" y="31"/>
                  </a:cubicBezTo>
                  <a:cubicBezTo>
                    <a:pt x="226" y="0"/>
                    <a:pt x="226" y="0"/>
                    <a:pt x="226" y="0"/>
                  </a:cubicBezTo>
                  <a:close/>
                  <a:moveTo>
                    <a:pt x="2" y="118"/>
                  </a:moveTo>
                  <a:cubicBezTo>
                    <a:pt x="2" y="91"/>
                    <a:pt x="68" y="68"/>
                    <a:pt x="121" y="49"/>
                  </a:cubicBezTo>
                  <a:cubicBezTo>
                    <a:pt x="122" y="49"/>
                    <a:pt x="122" y="49"/>
                    <a:pt x="122" y="49"/>
                  </a:cubicBezTo>
                  <a:cubicBezTo>
                    <a:pt x="137" y="44"/>
                    <a:pt x="151" y="39"/>
                    <a:pt x="164" y="35"/>
                  </a:cubicBezTo>
                  <a:cubicBezTo>
                    <a:pt x="193" y="27"/>
                    <a:pt x="216" y="19"/>
                    <a:pt x="224" y="8"/>
                  </a:cubicBezTo>
                  <a:cubicBezTo>
                    <a:pt x="225" y="7"/>
                    <a:pt x="226" y="5"/>
                    <a:pt x="226" y="4"/>
                  </a:cubicBezTo>
                  <a:cubicBezTo>
                    <a:pt x="226" y="12"/>
                    <a:pt x="225" y="31"/>
                    <a:pt x="225" y="31"/>
                  </a:cubicBezTo>
                  <a:cubicBezTo>
                    <a:pt x="225" y="46"/>
                    <a:pt x="199" y="54"/>
                    <a:pt x="164" y="64"/>
                  </a:cubicBezTo>
                  <a:cubicBezTo>
                    <a:pt x="151" y="68"/>
                    <a:pt x="136" y="73"/>
                    <a:pt x="121" y="78"/>
                  </a:cubicBezTo>
                  <a:cubicBezTo>
                    <a:pt x="120" y="78"/>
                    <a:pt x="120" y="78"/>
                    <a:pt x="120" y="78"/>
                  </a:cubicBezTo>
                  <a:cubicBezTo>
                    <a:pt x="72" y="95"/>
                    <a:pt x="13" y="116"/>
                    <a:pt x="2" y="141"/>
                  </a:cubicBezTo>
                  <a:cubicBezTo>
                    <a:pt x="2" y="132"/>
                    <a:pt x="2" y="118"/>
                    <a:pt x="2" y="118"/>
                  </a:cubicBezTo>
                  <a:close/>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01" name="Freeform 226">
              <a:extLst>
                <a:ext uri="{FF2B5EF4-FFF2-40B4-BE49-F238E27FC236}">
                  <a16:creationId xmlns:a16="http://schemas.microsoft.com/office/drawing/2014/main" id="{9836FE11-166F-0E43-B067-4E6903576B66}"/>
                </a:ext>
              </a:extLst>
            </p:cNvPr>
            <p:cNvSpPr>
              <a:spLocks/>
            </p:cNvSpPr>
            <p:nvPr/>
          </p:nvSpPr>
          <p:spPr bwMode="auto">
            <a:xfrm rot="333619">
              <a:off x="4170120" y="1951697"/>
              <a:ext cx="130699" cy="60015"/>
            </a:xfrm>
            <a:custGeom>
              <a:avLst/>
              <a:gdLst>
                <a:gd name="T0" fmla="*/ 0 w 78"/>
                <a:gd name="T1" fmla="*/ 0 h 34"/>
                <a:gd name="T2" fmla="*/ 1239 w 78"/>
                <a:gd name="T3" fmla="*/ 630 h 34"/>
                <a:gd name="T4" fmla="*/ 731 w 78"/>
                <a:gd name="T5" fmla="*/ 336 h 34"/>
                <a:gd name="T6" fmla="*/ 0 w 78"/>
                <a:gd name="T7" fmla="*/ 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34">
                  <a:moveTo>
                    <a:pt x="0" y="0"/>
                  </a:moveTo>
                  <a:cubicBezTo>
                    <a:pt x="10" y="3"/>
                    <a:pt x="67" y="22"/>
                    <a:pt x="78" y="34"/>
                  </a:cubicBezTo>
                  <a:cubicBezTo>
                    <a:pt x="70" y="30"/>
                    <a:pt x="50" y="20"/>
                    <a:pt x="46" y="18"/>
                  </a:cubicBezTo>
                  <a:cubicBezTo>
                    <a:pt x="41" y="16"/>
                    <a:pt x="0" y="0"/>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grpSp>
      <p:cxnSp>
        <p:nvCxnSpPr>
          <p:cNvPr id="1502" name="Straight Connector 1501">
            <a:extLst>
              <a:ext uri="{FF2B5EF4-FFF2-40B4-BE49-F238E27FC236}">
                <a16:creationId xmlns:a16="http://schemas.microsoft.com/office/drawing/2014/main" id="{0815548A-F84D-B74D-9F51-11B7A5F3923C}"/>
              </a:ext>
            </a:extLst>
          </p:cNvPr>
          <p:cNvCxnSpPr>
            <a:cxnSpLocks/>
          </p:cNvCxnSpPr>
          <p:nvPr/>
        </p:nvCxnSpPr>
        <p:spPr>
          <a:xfrm flipV="1">
            <a:off x="2246957" y="990290"/>
            <a:ext cx="1282446" cy="17783"/>
          </a:xfrm>
          <a:prstGeom prst="line">
            <a:avLst/>
          </a:prstGeom>
          <a:ln w="15875"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412" name="Group 411">
            <a:extLst>
              <a:ext uri="{FF2B5EF4-FFF2-40B4-BE49-F238E27FC236}">
                <a16:creationId xmlns:a16="http://schemas.microsoft.com/office/drawing/2014/main" id="{361A6117-6D30-954C-8376-01835E317CC8}"/>
              </a:ext>
            </a:extLst>
          </p:cNvPr>
          <p:cNvGrpSpPr/>
          <p:nvPr/>
        </p:nvGrpSpPr>
        <p:grpSpPr>
          <a:xfrm>
            <a:off x="1428271" y="562356"/>
            <a:ext cx="935585" cy="713160"/>
            <a:chOff x="294632" y="749808"/>
            <a:chExt cx="1247446" cy="950880"/>
          </a:xfrm>
        </p:grpSpPr>
        <p:grpSp>
          <p:nvGrpSpPr>
            <p:cNvPr id="1511" name="Group 1510">
              <a:extLst>
                <a:ext uri="{FF2B5EF4-FFF2-40B4-BE49-F238E27FC236}">
                  <a16:creationId xmlns:a16="http://schemas.microsoft.com/office/drawing/2014/main" id="{463F9D4D-C11E-464B-A8F4-7B4FC05EC936}"/>
                </a:ext>
              </a:extLst>
            </p:cNvPr>
            <p:cNvGrpSpPr/>
            <p:nvPr/>
          </p:nvGrpSpPr>
          <p:grpSpPr>
            <a:xfrm rot="4998761">
              <a:off x="734771" y="968478"/>
              <a:ext cx="190966" cy="1018455"/>
              <a:chOff x="2004390" y="1633755"/>
              <a:chExt cx="387725" cy="2120647"/>
            </a:xfrm>
          </p:grpSpPr>
          <p:grpSp>
            <p:nvGrpSpPr>
              <p:cNvPr id="1512" name="Group 3">
                <a:extLst>
                  <a:ext uri="{FF2B5EF4-FFF2-40B4-BE49-F238E27FC236}">
                    <a16:creationId xmlns:a16="http://schemas.microsoft.com/office/drawing/2014/main" id="{54AD83F5-BEA1-BF41-BED3-B28439DCCB7C}"/>
                  </a:ext>
                </a:extLst>
              </p:cNvPr>
              <p:cNvGrpSpPr>
                <a:grpSpLocks/>
              </p:cNvGrpSpPr>
              <p:nvPr/>
            </p:nvGrpSpPr>
            <p:grpSpPr bwMode="auto">
              <a:xfrm rot="333619">
                <a:off x="2004390" y="1633755"/>
                <a:ext cx="387725" cy="2120647"/>
                <a:chOff x="1385" y="861"/>
                <a:chExt cx="573" cy="3134"/>
              </a:xfrm>
            </p:grpSpPr>
            <p:grpSp>
              <p:nvGrpSpPr>
                <p:cNvPr id="1525" name="Group 4">
                  <a:extLst>
                    <a:ext uri="{FF2B5EF4-FFF2-40B4-BE49-F238E27FC236}">
                      <a16:creationId xmlns:a16="http://schemas.microsoft.com/office/drawing/2014/main" id="{A7DD72CB-B422-DD43-B656-77741F90703E}"/>
                    </a:ext>
                  </a:extLst>
                </p:cNvPr>
                <p:cNvGrpSpPr>
                  <a:grpSpLocks/>
                </p:cNvGrpSpPr>
                <p:nvPr/>
              </p:nvGrpSpPr>
              <p:grpSpPr bwMode="auto">
                <a:xfrm>
                  <a:off x="1385" y="997"/>
                  <a:ext cx="573" cy="2864"/>
                  <a:chOff x="1385" y="997"/>
                  <a:chExt cx="573" cy="2864"/>
                </a:xfrm>
              </p:grpSpPr>
              <p:sp>
                <p:nvSpPr>
                  <p:cNvPr id="1634" name="Freeform 5">
                    <a:extLst>
                      <a:ext uri="{FF2B5EF4-FFF2-40B4-BE49-F238E27FC236}">
                        <a16:creationId xmlns:a16="http://schemas.microsoft.com/office/drawing/2014/main" id="{6A2CB809-6828-CD4C-B2B7-07F2B6A16E83}"/>
                      </a:ext>
                    </a:extLst>
                  </p:cNvPr>
                  <p:cNvSpPr>
                    <a:spLocks/>
                  </p:cNvSpPr>
                  <p:nvPr/>
                </p:nvSpPr>
                <p:spPr bwMode="auto">
                  <a:xfrm>
                    <a:off x="1392" y="3728"/>
                    <a:ext cx="80" cy="133"/>
                  </a:xfrm>
                  <a:custGeom>
                    <a:avLst/>
                    <a:gdLst>
                      <a:gd name="T0" fmla="*/ 0 w 32"/>
                      <a:gd name="T1" fmla="*/ 0 h 50"/>
                      <a:gd name="T2" fmla="*/ 0 w 32"/>
                      <a:gd name="T3" fmla="*/ 601 h 50"/>
                      <a:gd name="T4" fmla="*/ 158 w 32"/>
                      <a:gd name="T5" fmla="*/ 942 h 50"/>
                      <a:gd name="T6" fmla="*/ 500 w 32"/>
                      <a:gd name="T7" fmla="*/ 636 h 50"/>
                      <a:gd name="T8" fmla="*/ 0 w 32"/>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50">
                        <a:moveTo>
                          <a:pt x="0" y="0"/>
                        </a:moveTo>
                        <a:cubicBezTo>
                          <a:pt x="0" y="32"/>
                          <a:pt x="0" y="32"/>
                          <a:pt x="0" y="32"/>
                        </a:cubicBezTo>
                        <a:cubicBezTo>
                          <a:pt x="0" y="38"/>
                          <a:pt x="4" y="44"/>
                          <a:pt x="10" y="50"/>
                        </a:cubicBezTo>
                        <a:cubicBezTo>
                          <a:pt x="15" y="44"/>
                          <a:pt x="23" y="39"/>
                          <a:pt x="32" y="34"/>
                        </a:cubicBezTo>
                        <a:cubicBezTo>
                          <a:pt x="14" y="23"/>
                          <a:pt x="0" y="11"/>
                          <a:pt x="0" y="0"/>
                        </a:cubicBez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1635" name="Freeform 6">
                    <a:extLst>
                      <a:ext uri="{FF2B5EF4-FFF2-40B4-BE49-F238E27FC236}">
                        <a16:creationId xmlns:a16="http://schemas.microsoft.com/office/drawing/2014/main" id="{78132CE5-60A0-294A-8710-30E5D7BCB49E}"/>
                      </a:ext>
                    </a:extLst>
                  </p:cNvPr>
                  <p:cNvSpPr>
                    <a:spLocks/>
                  </p:cNvSpPr>
                  <p:nvPr/>
                </p:nvSpPr>
                <p:spPr bwMode="auto">
                  <a:xfrm>
                    <a:off x="1797" y="997"/>
                    <a:ext cx="158" cy="136"/>
                  </a:xfrm>
                  <a:custGeom>
                    <a:avLst/>
                    <a:gdLst>
                      <a:gd name="T0" fmla="*/ 692 w 63"/>
                      <a:gd name="T1" fmla="*/ 0 h 51"/>
                      <a:gd name="T2" fmla="*/ 0 w 63"/>
                      <a:gd name="T3" fmla="*/ 285 h 51"/>
                      <a:gd name="T4" fmla="*/ 993 w 63"/>
                      <a:gd name="T5" fmla="*/ 968 h 51"/>
                      <a:gd name="T6" fmla="*/ 993 w 63"/>
                      <a:gd name="T7" fmla="*/ 363 h 51"/>
                      <a:gd name="T8" fmla="*/ 692 w 63"/>
                      <a:gd name="T9" fmla="*/ 0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51">
                        <a:moveTo>
                          <a:pt x="44" y="0"/>
                        </a:moveTo>
                        <a:cubicBezTo>
                          <a:pt x="32" y="5"/>
                          <a:pt x="17" y="9"/>
                          <a:pt x="0" y="15"/>
                        </a:cubicBezTo>
                        <a:cubicBezTo>
                          <a:pt x="32" y="25"/>
                          <a:pt x="63" y="38"/>
                          <a:pt x="63" y="51"/>
                        </a:cubicBezTo>
                        <a:cubicBezTo>
                          <a:pt x="63" y="19"/>
                          <a:pt x="63" y="19"/>
                          <a:pt x="63" y="19"/>
                        </a:cubicBezTo>
                        <a:cubicBezTo>
                          <a:pt x="63" y="13"/>
                          <a:pt x="55" y="6"/>
                          <a:pt x="44" y="0"/>
                        </a:cubicBez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1636" name="Freeform 7">
                    <a:extLst>
                      <a:ext uri="{FF2B5EF4-FFF2-40B4-BE49-F238E27FC236}">
                        <a16:creationId xmlns:a16="http://schemas.microsoft.com/office/drawing/2014/main" id="{3A177FB6-C217-9F43-B9D1-EB87C32D8CFD}"/>
                      </a:ext>
                    </a:extLst>
                  </p:cNvPr>
                  <p:cNvSpPr>
                    <a:spLocks/>
                  </p:cNvSpPr>
                  <p:nvPr/>
                </p:nvSpPr>
                <p:spPr bwMode="auto">
                  <a:xfrm>
                    <a:off x="1392" y="2445"/>
                    <a:ext cx="563" cy="416"/>
                  </a:xfrm>
                  <a:custGeom>
                    <a:avLst/>
                    <a:gdLst>
                      <a:gd name="T0" fmla="*/ 3526 w 225"/>
                      <a:gd name="T1" fmla="*/ 2355 h 156"/>
                      <a:gd name="T2" fmla="*/ 1692 w 225"/>
                      <a:gd name="T3" fmla="*/ 1309 h 156"/>
                      <a:gd name="T4" fmla="*/ 0 w 225"/>
                      <a:gd name="T5" fmla="*/ 0 h 156"/>
                      <a:gd name="T6" fmla="*/ 0 w 225"/>
                      <a:gd name="T7" fmla="*/ 605 h 156"/>
                      <a:gd name="T8" fmla="*/ 1692 w 225"/>
                      <a:gd name="T9" fmla="*/ 1933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3"/>
                          <a:pt x="139" y="80"/>
                          <a:pt x="108" y="69"/>
                        </a:cubicBezTo>
                        <a:cubicBezTo>
                          <a:pt x="78" y="57"/>
                          <a:pt x="0" y="28"/>
                          <a:pt x="0" y="0"/>
                        </a:cubicBezTo>
                        <a:cubicBezTo>
                          <a:pt x="0" y="32"/>
                          <a:pt x="0" y="32"/>
                          <a:pt x="0" y="32"/>
                        </a:cubicBezTo>
                        <a:cubicBezTo>
                          <a:pt x="0" y="60"/>
                          <a:pt x="78" y="90"/>
                          <a:pt x="108" y="102"/>
                        </a:cubicBezTo>
                        <a:cubicBezTo>
                          <a:pt x="139" y="114"/>
                          <a:pt x="225" y="135"/>
                          <a:pt x="225" y="156"/>
                        </a:cubicBezTo>
                        <a:lnTo>
                          <a:pt x="225" y="124"/>
                        </a:ln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1637" name="Freeform 8">
                    <a:extLst>
                      <a:ext uri="{FF2B5EF4-FFF2-40B4-BE49-F238E27FC236}">
                        <a16:creationId xmlns:a16="http://schemas.microsoft.com/office/drawing/2014/main" id="{E0E93D4A-A0D2-8A40-BB4E-E4150625D4C0}"/>
                      </a:ext>
                    </a:extLst>
                  </p:cNvPr>
                  <p:cNvSpPr>
                    <a:spLocks/>
                  </p:cNvSpPr>
                  <p:nvPr/>
                </p:nvSpPr>
                <p:spPr bwMode="auto">
                  <a:xfrm>
                    <a:off x="1392" y="1344"/>
                    <a:ext cx="563" cy="416"/>
                  </a:xfrm>
                  <a:custGeom>
                    <a:avLst/>
                    <a:gdLst>
                      <a:gd name="T0" fmla="*/ 3526 w 225"/>
                      <a:gd name="T1" fmla="*/ 2355 h 156"/>
                      <a:gd name="T2" fmla="*/ 1692 w 225"/>
                      <a:gd name="T3" fmla="*/ 1309 h 156"/>
                      <a:gd name="T4" fmla="*/ 0 w 225"/>
                      <a:gd name="T5" fmla="*/ 0 h 156"/>
                      <a:gd name="T6" fmla="*/ 0 w 225"/>
                      <a:gd name="T7" fmla="*/ 605 h 156"/>
                      <a:gd name="T8" fmla="*/ 1692 w 225"/>
                      <a:gd name="T9" fmla="*/ 1933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3"/>
                          <a:pt x="139" y="81"/>
                          <a:pt x="108" y="69"/>
                        </a:cubicBezTo>
                        <a:cubicBezTo>
                          <a:pt x="78" y="57"/>
                          <a:pt x="0" y="28"/>
                          <a:pt x="0" y="0"/>
                        </a:cubicBezTo>
                        <a:cubicBezTo>
                          <a:pt x="0" y="32"/>
                          <a:pt x="0" y="32"/>
                          <a:pt x="0" y="32"/>
                        </a:cubicBezTo>
                        <a:cubicBezTo>
                          <a:pt x="0" y="60"/>
                          <a:pt x="78" y="90"/>
                          <a:pt x="108" y="102"/>
                        </a:cubicBezTo>
                        <a:cubicBezTo>
                          <a:pt x="139" y="114"/>
                          <a:pt x="225" y="135"/>
                          <a:pt x="225" y="156"/>
                        </a:cubicBezTo>
                        <a:lnTo>
                          <a:pt x="225" y="124"/>
                        </a:ln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1638" name="Freeform 9">
                    <a:extLst>
                      <a:ext uri="{FF2B5EF4-FFF2-40B4-BE49-F238E27FC236}">
                        <a16:creationId xmlns:a16="http://schemas.microsoft.com/office/drawing/2014/main" id="{1C278DC8-41B1-844E-854D-A89A7DA5AA7B}"/>
                      </a:ext>
                    </a:extLst>
                  </p:cNvPr>
                  <p:cNvSpPr>
                    <a:spLocks/>
                  </p:cNvSpPr>
                  <p:nvPr/>
                </p:nvSpPr>
                <p:spPr bwMode="auto">
                  <a:xfrm>
                    <a:off x="1392" y="1987"/>
                    <a:ext cx="563" cy="416"/>
                  </a:xfrm>
                  <a:custGeom>
                    <a:avLst/>
                    <a:gdLst>
                      <a:gd name="T0" fmla="*/ 3526 w 225"/>
                      <a:gd name="T1" fmla="*/ 2355 h 156"/>
                      <a:gd name="T2" fmla="*/ 1692 w 225"/>
                      <a:gd name="T3" fmla="*/ 1288 h 156"/>
                      <a:gd name="T4" fmla="*/ 0 w 225"/>
                      <a:gd name="T5" fmla="*/ 0 h 156"/>
                      <a:gd name="T6" fmla="*/ 0 w 225"/>
                      <a:gd name="T7" fmla="*/ 605 h 156"/>
                      <a:gd name="T8" fmla="*/ 1692 w 225"/>
                      <a:gd name="T9" fmla="*/ 1912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2"/>
                          <a:pt x="139" y="80"/>
                          <a:pt x="108" y="68"/>
                        </a:cubicBezTo>
                        <a:cubicBezTo>
                          <a:pt x="78" y="56"/>
                          <a:pt x="0" y="27"/>
                          <a:pt x="0" y="0"/>
                        </a:cubicBezTo>
                        <a:cubicBezTo>
                          <a:pt x="0" y="32"/>
                          <a:pt x="0" y="32"/>
                          <a:pt x="0" y="32"/>
                        </a:cubicBezTo>
                        <a:cubicBezTo>
                          <a:pt x="0" y="59"/>
                          <a:pt x="78" y="89"/>
                          <a:pt x="108" y="101"/>
                        </a:cubicBezTo>
                        <a:cubicBezTo>
                          <a:pt x="139" y="113"/>
                          <a:pt x="225" y="134"/>
                          <a:pt x="225" y="156"/>
                        </a:cubicBezTo>
                        <a:lnTo>
                          <a:pt x="225" y="124"/>
                        </a:ln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1639" name="Freeform 10">
                    <a:extLst>
                      <a:ext uri="{FF2B5EF4-FFF2-40B4-BE49-F238E27FC236}">
                        <a16:creationId xmlns:a16="http://schemas.microsoft.com/office/drawing/2014/main" id="{D9BE75CB-F013-224D-9C2A-AC198A2676F7}"/>
                      </a:ext>
                    </a:extLst>
                  </p:cNvPr>
                  <p:cNvSpPr>
                    <a:spLocks/>
                  </p:cNvSpPr>
                  <p:nvPr/>
                </p:nvSpPr>
                <p:spPr bwMode="auto">
                  <a:xfrm>
                    <a:off x="1392" y="1805"/>
                    <a:ext cx="563" cy="416"/>
                  </a:xfrm>
                  <a:custGeom>
                    <a:avLst/>
                    <a:gdLst>
                      <a:gd name="T0" fmla="*/ 3526 w 225"/>
                      <a:gd name="T1" fmla="*/ 2355 h 156"/>
                      <a:gd name="T2" fmla="*/ 1692 w 225"/>
                      <a:gd name="T3" fmla="*/ 1288 h 156"/>
                      <a:gd name="T4" fmla="*/ 0 w 225"/>
                      <a:gd name="T5" fmla="*/ 0 h 156"/>
                      <a:gd name="T6" fmla="*/ 0 w 225"/>
                      <a:gd name="T7" fmla="*/ 605 h 156"/>
                      <a:gd name="T8" fmla="*/ 1692 w 225"/>
                      <a:gd name="T9" fmla="*/ 1933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3"/>
                          <a:pt x="139" y="80"/>
                          <a:pt x="108" y="68"/>
                        </a:cubicBezTo>
                        <a:cubicBezTo>
                          <a:pt x="78" y="56"/>
                          <a:pt x="0" y="27"/>
                          <a:pt x="0" y="0"/>
                        </a:cubicBezTo>
                        <a:cubicBezTo>
                          <a:pt x="0" y="32"/>
                          <a:pt x="0" y="32"/>
                          <a:pt x="0" y="32"/>
                        </a:cubicBezTo>
                        <a:cubicBezTo>
                          <a:pt x="0" y="59"/>
                          <a:pt x="78" y="90"/>
                          <a:pt x="108" y="102"/>
                        </a:cubicBezTo>
                        <a:cubicBezTo>
                          <a:pt x="139" y="114"/>
                          <a:pt x="225" y="135"/>
                          <a:pt x="225" y="156"/>
                        </a:cubicBezTo>
                        <a:lnTo>
                          <a:pt x="225" y="124"/>
                        </a:ln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1640" name="Freeform 11">
                    <a:extLst>
                      <a:ext uri="{FF2B5EF4-FFF2-40B4-BE49-F238E27FC236}">
                        <a16:creationId xmlns:a16="http://schemas.microsoft.com/office/drawing/2014/main" id="{05E11F1D-068C-BC46-8CE1-BC7D031DA636}"/>
                      </a:ext>
                    </a:extLst>
                  </p:cNvPr>
                  <p:cNvSpPr>
                    <a:spLocks/>
                  </p:cNvSpPr>
                  <p:nvPr/>
                </p:nvSpPr>
                <p:spPr bwMode="auto">
                  <a:xfrm>
                    <a:off x="1392" y="1165"/>
                    <a:ext cx="563" cy="416"/>
                  </a:xfrm>
                  <a:custGeom>
                    <a:avLst/>
                    <a:gdLst>
                      <a:gd name="T0" fmla="*/ 3526 w 225"/>
                      <a:gd name="T1" fmla="*/ 2355 h 156"/>
                      <a:gd name="T2" fmla="*/ 1692 w 225"/>
                      <a:gd name="T3" fmla="*/ 1288 h 156"/>
                      <a:gd name="T4" fmla="*/ 0 w 225"/>
                      <a:gd name="T5" fmla="*/ 0 h 156"/>
                      <a:gd name="T6" fmla="*/ 0 w 225"/>
                      <a:gd name="T7" fmla="*/ 605 h 156"/>
                      <a:gd name="T8" fmla="*/ 1692 w 225"/>
                      <a:gd name="T9" fmla="*/ 1912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2"/>
                          <a:pt x="139" y="80"/>
                          <a:pt x="108" y="68"/>
                        </a:cubicBezTo>
                        <a:cubicBezTo>
                          <a:pt x="78" y="56"/>
                          <a:pt x="0" y="27"/>
                          <a:pt x="0" y="0"/>
                        </a:cubicBezTo>
                        <a:cubicBezTo>
                          <a:pt x="0" y="32"/>
                          <a:pt x="0" y="32"/>
                          <a:pt x="0" y="32"/>
                        </a:cubicBezTo>
                        <a:cubicBezTo>
                          <a:pt x="0" y="59"/>
                          <a:pt x="78" y="89"/>
                          <a:pt x="108" y="101"/>
                        </a:cubicBezTo>
                        <a:cubicBezTo>
                          <a:pt x="139" y="113"/>
                          <a:pt x="225" y="134"/>
                          <a:pt x="225" y="156"/>
                        </a:cubicBezTo>
                        <a:lnTo>
                          <a:pt x="225" y="124"/>
                        </a:ln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1641" name="Freeform 12">
                    <a:extLst>
                      <a:ext uri="{FF2B5EF4-FFF2-40B4-BE49-F238E27FC236}">
                        <a16:creationId xmlns:a16="http://schemas.microsoft.com/office/drawing/2014/main" id="{6AE9CE87-CFB1-8F4A-AA9E-360394F43DDB}"/>
                      </a:ext>
                    </a:extLst>
                  </p:cNvPr>
                  <p:cNvSpPr>
                    <a:spLocks/>
                  </p:cNvSpPr>
                  <p:nvPr/>
                </p:nvSpPr>
                <p:spPr bwMode="auto">
                  <a:xfrm>
                    <a:off x="1392" y="2627"/>
                    <a:ext cx="563" cy="416"/>
                  </a:xfrm>
                  <a:custGeom>
                    <a:avLst/>
                    <a:gdLst>
                      <a:gd name="T0" fmla="*/ 3526 w 225"/>
                      <a:gd name="T1" fmla="*/ 2355 h 156"/>
                      <a:gd name="T2" fmla="*/ 1692 w 225"/>
                      <a:gd name="T3" fmla="*/ 1288 h 156"/>
                      <a:gd name="T4" fmla="*/ 0 w 225"/>
                      <a:gd name="T5" fmla="*/ 0 h 156"/>
                      <a:gd name="T6" fmla="*/ 0 w 225"/>
                      <a:gd name="T7" fmla="*/ 605 h 156"/>
                      <a:gd name="T8" fmla="*/ 1692 w 225"/>
                      <a:gd name="T9" fmla="*/ 1912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2"/>
                          <a:pt x="139" y="80"/>
                          <a:pt x="108" y="68"/>
                        </a:cubicBezTo>
                        <a:cubicBezTo>
                          <a:pt x="78" y="56"/>
                          <a:pt x="0" y="27"/>
                          <a:pt x="0" y="0"/>
                        </a:cubicBezTo>
                        <a:cubicBezTo>
                          <a:pt x="0" y="32"/>
                          <a:pt x="0" y="32"/>
                          <a:pt x="0" y="32"/>
                        </a:cubicBezTo>
                        <a:cubicBezTo>
                          <a:pt x="0" y="59"/>
                          <a:pt x="78" y="89"/>
                          <a:pt x="108" y="101"/>
                        </a:cubicBezTo>
                        <a:cubicBezTo>
                          <a:pt x="139" y="113"/>
                          <a:pt x="225" y="134"/>
                          <a:pt x="225" y="156"/>
                        </a:cubicBezTo>
                        <a:lnTo>
                          <a:pt x="225" y="124"/>
                        </a:ln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1642" name="Freeform 13">
                    <a:extLst>
                      <a:ext uri="{FF2B5EF4-FFF2-40B4-BE49-F238E27FC236}">
                        <a16:creationId xmlns:a16="http://schemas.microsoft.com/office/drawing/2014/main" id="{A74D5634-542F-7548-89A3-C6CA16C5D3B3}"/>
                      </a:ext>
                    </a:extLst>
                  </p:cNvPr>
                  <p:cNvSpPr>
                    <a:spLocks/>
                  </p:cNvSpPr>
                  <p:nvPr/>
                </p:nvSpPr>
                <p:spPr bwMode="auto">
                  <a:xfrm>
                    <a:off x="1392" y="3088"/>
                    <a:ext cx="563" cy="416"/>
                  </a:xfrm>
                  <a:custGeom>
                    <a:avLst/>
                    <a:gdLst>
                      <a:gd name="T0" fmla="*/ 3526 w 225"/>
                      <a:gd name="T1" fmla="*/ 2355 h 156"/>
                      <a:gd name="T2" fmla="*/ 1692 w 225"/>
                      <a:gd name="T3" fmla="*/ 1288 h 156"/>
                      <a:gd name="T4" fmla="*/ 0 w 225"/>
                      <a:gd name="T5" fmla="*/ 0 h 156"/>
                      <a:gd name="T6" fmla="*/ 0 w 225"/>
                      <a:gd name="T7" fmla="*/ 605 h 156"/>
                      <a:gd name="T8" fmla="*/ 1692 w 225"/>
                      <a:gd name="T9" fmla="*/ 1912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3"/>
                          <a:pt x="139" y="80"/>
                          <a:pt x="108" y="68"/>
                        </a:cubicBezTo>
                        <a:cubicBezTo>
                          <a:pt x="78" y="56"/>
                          <a:pt x="0" y="27"/>
                          <a:pt x="0" y="0"/>
                        </a:cubicBezTo>
                        <a:cubicBezTo>
                          <a:pt x="0" y="32"/>
                          <a:pt x="0" y="32"/>
                          <a:pt x="0" y="32"/>
                        </a:cubicBezTo>
                        <a:cubicBezTo>
                          <a:pt x="0" y="59"/>
                          <a:pt x="78" y="90"/>
                          <a:pt x="108" y="101"/>
                        </a:cubicBezTo>
                        <a:cubicBezTo>
                          <a:pt x="139" y="113"/>
                          <a:pt x="225" y="135"/>
                          <a:pt x="225" y="156"/>
                        </a:cubicBezTo>
                        <a:lnTo>
                          <a:pt x="225" y="124"/>
                        </a:ln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1643" name="Freeform 14">
                    <a:extLst>
                      <a:ext uri="{FF2B5EF4-FFF2-40B4-BE49-F238E27FC236}">
                        <a16:creationId xmlns:a16="http://schemas.microsoft.com/office/drawing/2014/main" id="{F2D98483-A772-544A-BABE-D31657A28787}"/>
                      </a:ext>
                    </a:extLst>
                  </p:cNvPr>
                  <p:cNvSpPr>
                    <a:spLocks/>
                  </p:cNvSpPr>
                  <p:nvPr/>
                </p:nvSpPr>
                <p:spPr bwMode="auto">
                  <a:xfrm>
                    <a:off x="1392" y="3267"/>
                    <a:ext cx="563" cy="416"/>
                  </a:xfrm>
                  <a:custGeom>
                    <a:avLst/>
                    <a:gdLst>
                      <a:gd name="T0" fmla="*/ 3526 w 225"/>
                      <a:gd name="T1" fmla="*/ 2355 h 156"/>
                      <a:gd name="T2" fmla="*/ 1692 w 225"/>
                      <a:gd name="T3" fmla="*/ 1309 h 156"/>
                      <a:gd name="T4" fmla="*/ 0 w 225"/>
                      <a:gd name="T5" fmla="*/ 0 h 156"/>
                      <a:gd name="T6" fmla="*/ 0 w 225"/>
                      <a:gd name="T7" fmla="*/ 605 h 156"/>
                      <a:gd name="T8" fmla="*/ 1692 w 225"/>
                      <a:gd name="T9" fmla="*/ 1933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3"/>
                          <a:pt x="139" y="80"/>
                          <a:pt x="108" y="69"/>
                        </a:cubicBezTo>
                        <a:cubicBezTo>
                          <a:pt x="78" y="57"/>
                          <a:pt x="0" y="28"/>
                          <a:pt x="0" y="0"/>
                        </a:cubicBezTo>
                        <a:cubicBezTo>
                          <a:pt x="0" y="32"/>
                          <a:pt x="0" y="32"/>
                          <a:pt x="0" y="32"/>
                        </a:cubicBezTo>
                        <a:cubicBezTo>
                          <a:pt x="0" y="60"/>
                          <a:pt x="78" y="90"/>
                          <a:pt x="108" y="102"/>
                        </a:cubicBezTo>
                        <a:cubicBezTo>
                          <a:pt x="139" y="114"/>
                          <a:pt x="225" y="135"/>
                          <a:pt x="225" y="156"/>
                        </a:cubicBezTo>
                        <a:lnTo>
                          <a:pt x="225" y="124"/>
                        </a:ln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1644" name="Freeform 15">
                    <a:extLst>
                      <a:ext uri="{FF2B5EF4-FFF2-40B4-BE49-F238E27FC236}">
                        <a16:creationId xmlns:a16="http://schemas.microsoft.com/office/drawing/2014/main" id="{16012C72-DCE8-D847-B843-42395A8316B3}"/>
                      </a:ext>
                    </a:extLst>
                  </p:cNvPr>
                  <p:cNvSpPr>
                    <a:spLocks/>
                  </p:cNvSpPr>
                  <p:nvPr/>
                </p:nvSpPr>
                <p:spPr bwMode="auto">
                  <a:xfrm>
                    <a:off x="1392" y="2680"/>
                    <a:ext cx="268" cy="168"/>
                  </a:xfrm>
                  <a:custGeom>
                    <a:avLst/>
                    <a:gdLst>
                      <a:gd name="T0" fmla="*/ 175 w 107"/>
                      <a:gd name="T1" fmla="*/ 0 h 63"/>
                      <a:gd name="T2" fmla="*/ 741 w 107"/>
                      <a:gd name="T3" fmla="*/ 477 h 63"/>
                      <a:gd name="T4" fmla="*/ 533 w 107"/>
                      <a:gd name="T5" fmla="*/ 547 h 63"/>
                      <a:gd name="T6" fmla="*/ 847 w 107"/>
                      <a:gd name="T7" fmla="*/ 909 h 63"/>
                      <a:gd name="T8" fmla="*/ 1681 w 107"/>
                      <a:gd name="T9" fmla="*/ 947 h 63"/>
                      <a:gd name="T10" fmla="*/ 1160 w 107"/>
                      <a:gd name="T11" fmla="*/ 1024 h 63"/>
                      <a:gd name="T12" fmla="*/ 1067 w 107"/>
                      <a:gd name="T13" fmla="*/ 1195 h 63"/>
                      <a:gd name="T14" fmla="*/ 709 w 107"/>
                      <a:gd name="T15" fmla="*/ 989 h 63"/>
                      <a:gd name="T16" fmla="*/ 363 w 107"/>
                      <a:gd name="T17" fmla="*/ 739 h 63"/>
                      <a:gd name="T18" fmla="*/ 63 w 107"/>
                      <a:gd name="T19" fmla="*/ 435 h 63"/>
                      <a:gd name="T20" fmla="*/ 63 w 107"/>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 h="63">
                        <a:moveTo>
                          <a:pt x="11" y="0"/>
                        </a:moveTo>
                        <a:cubicBezTo>
                          <a:pt x="9" y="18"/>
                          <a:pt x="36" y="20"/>
                          <a:pt x="47" y="25"/>
                        </a:cubicBezTo>
                        <a:cubicBezTo>
                          <a:pt x="46" y="29"/>
                          <a:pt x="37" y="25"/>
                          <a:pt x="34" y="29"/>
                        </a:cubicBezTo>
                        <a:cubicBezTo>
                          <a:pt x="32" y="35"/>
                          <a:pt x="47" y="48"/>
                          <a:pt x="54" y="48"/>
                        </a:cubicBezTo>
                        <a:cubicBezTo>
                          <a:pt x="63" y="48"/>
                          <a:pt x="99" y="47"/>
                          <a:pt x="107" y="50"/>
                        </a:cubicBezTo>
                        <a:cubicBezTo>
                          <a:pt x="104" y="49"/>
                          <a:pt x="77" y="52"/>
                          <a:pt x="74" y="54"/>
                        </a:cubicBezTo>
                        <a:cubicBezTo>
                          <a:pt x="71" y="57"/>
                          <a:pt x="68" y="59"/>
                          <a:pt x="68" y="63"/>
                        </a:cubicBezTo>
                        <a:cubicBezTo>
                          <a:pt x="60" y="61"/>
                          <a:pt x="53" y="56"/>
                          <a:pt x="45" y="52"/>
                        </a:cubicBezTo>
                        <a:cubicBezTo>
                          <a:pt x="38" y="48"/>
                          <a:pt x="29" y="44"/>
                          <a:pt x="23" y="39"/>
                        </a:cubicBezTo>
                        <a:cubicBezTo>
                          <a:pt x="16" y="35"/>
                          <a:pt x="9" y="29"/>
                          <a:pt x="4" y="23"/>
                        </a:cubicBezTo>
                        <a:cubicBezTo>
                          <a:pt x="1" y="18"/>
                          <a:pt x="0" y="5"/>
                          <a:pt x="4"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45" name="Freeform 16">
                    <a:extLst>
                      <a:ext uri="{FF2B5EF4-FFF2-40B4-BE49-F238E27FC236}">
                        <a16:creationId xmlns:a16="http://schemas.microsoft.com/office/drawing/2014/main" id="{E5D8C834-0028-7E43-9C9F-D83C873AEB6B}"/>
                      </a:ext>
                    </a:extLst>
                  </p:cNvPr>
                  <p:cNvSpPr>
                    <a:spLocks/>
                  </p:cNvSpPr>
                  <p:nvPr/>
                </p:nvSpPr>
                <p:spPr bwMode="auto">
                  <a:xfrm>
                    <a:off x="1550" y="2837"/>
                    <a:ext cx="192" cy="62"/>
                  </a:xfrm>
                  <a:custGeom>
                    <a:avLst/>
                    <a:gdLst>
                      <a:gd name="T0" fmla="*/ 0 w 77"/>
                      <a:gd name="T1" fmla="*/ 35 h 23"/>
                      <a:gd name="T2" fmla="*/ 870 w 77"/>
                      <a:gd name="T3" fmla="*/ 450 h 23"/>
                      <a:gd name="T4" fmla="*/ 1194 w 77"/>
                      <a:gd name="T5" fmla="*/ 291 h 23"/>
                      <a:gd name="T6" fmla="*/ 716 w 77"/>
                      <a:gd name="T7" fmla="*/ 291 h 23"/>
                      <a:gd name="T8" fmla="*/ 633 w 77"/>
                      <a:gd name="T9" fmla="*/ 137 h 23"/>
                      <a:gd name="T10" fmla="*/ 92 w 77"/>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 h="23">
                        <a:moveTo>
                          <a:pt x="0" y="2"/>
                        </a:moveTo>
                        <a:cubicBezTo>
                          <a:pt x="9" y="6"/>
                          <a:pt x="56" y="23"/>
                          <a:pt x="56" y="23"/>
                        </a:cubicBezTo>
                        <a:cubicBezTo>
                          <a:pt x="77" y="15"/>
                          <a:pt x="77" y="15"/>
                          <a:pt x="77" y="15"/>
                        </a:cubicBezTo>
                        <a:cubicBezTo>
                          <a:pt x="46" y="15"/>
                          <a:pt x="46" y="15"/>
                          <a:pt x="46" y="15"/>
                        </a:cubicBezTo>
                        <a:cubicBezTo>
                          <a:pt x="41" y="7"/>
                          <a:pt x="41" y="7"/>
                          <a:pt x="41" y="7"/>
                        </a:cubicBezTo>
                        <a:cubicBezTo>
                          <a:pt x="41" y="7"/>
                          <a:pt x="17" y="9"/>
                          <a:pt x="6"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46" name="Freeform 17">
                    <a:extLst>
                      <a:ext uri="{FF2B5EF4-FFF2-40B4-BE49-F238E27FC236}">
                        <a16:creationId xmlns:a16="http://schemas.microsoft.com/office/drawing/2014/main" id="{F87E75D9-C4A9-B240-9475-2FC0022FE77F}"/>
                      </a:ext>
                    </a:extLst>
                  </p:cNvPr>
                  <p:cNvSpPr>
                    <a:spLocks/>
                  </p:cNvSpPr>
                  <p:nvPr/>
                </p:nvSpPr>
                <p:spPr bwMode="auto">
                  <a:xfrm>
                    <a:off x="1885" y="2931"/>
                    <a:ext cx="73" cy="66"/>
                  </a:xfrm>
                  <a:custGeom>
                    <a:avLst/>
                    <a:gdLst>
                      <a:gd name="T0" fmla="*/ 0 w 29"/>
                      <a:gd name="T1" fmla="*/ 314 h 25"/>
                      <a:gd name="T2" fmla="*/ 242 w 29"/>
                      <a:gd name="T3" fmla="*/ 438 h 25"/>
                      <a:gd name="T4" fmla="*/ 413 w 29"/>
                      <a:gd name="T5" fmla="*/ 166 h 25"/>
                      <a:gd name="T6" fmla="*/ 146 w 29"/>
                      <a:gd name="T7" fmla="*/ 335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7"/>
                        </a:moveTo>
                        <a:cubicBezTo>
                          <a:pt x="2" y="17"/>
                          <a:pt x="14" y="22"/>
                          <a:pt x="15" y="24"/>
                        </a:cubicBezTo>
                        <a:cubicBezTo>
                          <a:pt x="16" y="25"/>
                          <a:pt x="29" y="17"/>
                          <a:pt x="26" y="9"/>
                        </a:cubicBezTo>
                        <a:cubicBezTo>
                          <a:pt x="24" y="0"/>
                          <a:pt x="22" y="21"/>
                          <a:pt x="9" y="18"/>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49" name="Freeform 18">
                    <a:extLst>
                      <a:ext uri="{FF2B5EF4-FFF2-40B4-BE49-F238E27FC236}">
                        <a16:creationId xmlns:a16="http://schemas.microsoft.com/office/drawing/2014/main" id="{0CAFBD40-D40F-3A46-ADC7-D696D07E8B2D}"/>
                      </a:ext>
                    </a:extLst>
                  </p:cNvPr>
                  <p:cNvSpPr>
                    <a:spLocks/>
                  </p:cNvSpPr>
                  <p:nvPr/>
                </p:nvSpPr>
                <p:spPr bwMode="auto">
                  <a:xfrm>
                    <a:off x="1387" y="2496"/>
                    <a:ext cx="273" cy="173"/>
                  </a:xfrm>
                  <a:custGeom>
                    <a:avLst/>
                    <a:gdLst>
                      <a:gd name="T0" fmla="*/ 208 w 109"/>
                      <a:gd name="T1" fmla="*/ 35 h 65"/>
                      <a:gd name="T2" fmla="*/ 771 w 109"/>
                      <a:gd name="T3" fmla="*/ 511 h 65"/>
                      <a:gd name="T4" fmla="*/ 564 w 109"/>
                      <a:gd name="T5" fmla="*/ 588 h 65"/>
                      <a:gd name="T6" fmla="*/ 879 w 109"/>
                      <a:gd name="T7" fmla="*/ 942 h 65"/>
                      <a:gd name="T8" fmla="*/ 1713 w 109"/>
                      <a:gd name="T9" fmla="*/ 977 h 65"/>
                      <a:gd name="T10" fmla="*/ 1192 w 109"/>
                      <a:gd name="T11" fmla="*/ 1057 h 65"/>
                      <a:gd name="T12" fmla="*/ 1097 w 109"/>
                      <a:gd name="T13" fmla="*/ 1224 h 65"/>
                      <a:gd name="T14" fmla="*/ 741 w 109"/>
                      <a:gd name="T15" fmla="*/ 1019 h 65"/>
                      <a:gd name="T16" fmla="*/ 396 w 109"/>
                      <a:gd name="T17" fmla="*/ 772 h 65"/>
                      <a:gd name="T18" fmla="*/ 125 w 109"/>
                      <a:gd name="T19" fmla="*/ 474 h 65"/>
                      <a:gd name="T20" fmla="*/ 158 w 109"/>
                      <a:gd name="T21" fmla="*/ 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 h="65">
                        <a:moveTo>
                          <a:pt x="13" y="2"/>
                        </a:moveTo>
                        <a:cubicBezTo>
                          <a:pt x="11" y="20"/>
                          <a:pt x="38" y="22"/>
                          <a:pt x="49" y="27"/>
                        </a:cubicBezTo>
                        <a:cubicBezTo>
                          <a:pt x="48" y="31"/>
                          <a:pt x="39" y="27"/>
                          <a:pt x="36" y="31"/>
                        </a:cubicBezTo>
                        <a:cubicBezTo>
                          <a:pt x="34" y="37"/>
                          <a:pt x="49" y="50"/>
                          <a:pt x="56" y="50"/>
                        </a:cubicBezTo>
                        <a:cubicBezTo>
                          <a:pt x="65" y="50"/>
                          <a:pt x="101" y="49"/>
                          <a:pt x="109" y="52"/>
                        </a:cubicBezTo>
                        <a:cubicBezTo>
                          <a:pt x="106" y="51"/>
                          <a:pt x="79" y="54"/>
                          <a:pt x="76" y="56"/>
                        </a:cubicBezTo>
                        <a:cubicBezTo>
                          <a:pt x="73" y="59"/>
                          <a:pt x="70" y="61"/>
                          <a:pt x="70" y="65"/>
                        </a:cubicBezTo>
                        <a:cubicBezTo>
                          <a:pt x="62" y="63"/>
                          <a:pt x="55" y="58"/>
                          <a:pt x="47" y="54"/>
                        </a:cubicBezTo>
                        <a:cubicBezTo>
                          <a:pt x="40" y="50"/>
                          <a:pt x="31" y="46"/>
                          <a:pt x="25" y="41"/>
                        </a:cubicBezTo>
                        <a:cubicBezTo>
                          <a:pt x="18" y="37"/>
                          <a:pt x="12" y="31"/>
                          <a:pt x="8" y="25"/>
                        </a:cubicBezTo>
                        <a:cubicBezTo>
                          <a:pt x="4" y="19"/>
                          <a:pt x="0" y="9"/>
                          <a:pt x="10"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50" name="Freeform 19">
                    <a:extLst>
                      <a:ext uri="{FF2B5EF4-FFF2-40B4-BE49-F238E27FC236}">
                        <a16:creationId xmlns:a16="http://schemas.microsoft.com/office/drawing/2014/main" id="{157BD901-28E7-F84D-8B79-C273CD47D72B}"/>
                      </a:ext>
                    </a:extLst>
                  </p:cNvPr>
                  <p:cNvSpPr>
                    <a:spLocks/>
                  </p:cNvSpPr>
                  <p:nvPr/>
                </p:nvSpPr>
                <p:spPr bwMode="auto">
                  <a:xfrm>
                    <a:off x="1550" y="2659"/>
                    <a:ext cx="222" cy="61"/>
                  </a:xfrm>
                  <a:custGeom>
                    <a:avLst/>
                    <a:gdLst>
                      <a:gd name="T0" fmla="*/ 0 w 89"/>
                      <a:gd name="T1" fmla="*/ 34 h 23"/>
                      <a:gd name="T2" fmla="*/ 871 w 89"/>
                      <a:gd name="T3" fmla="*/ 430 h 23"/>
                      <a:gd name="T4" fmla="*/ 1382 w 89"/>
                      <a:gd name="T5" fmla="*/ 408 h 23"/>
                      <a:gd name="T6" fmla="*/ 716 w 89"/>
                      <a:gd name="T7" fmla="*/ 281 h 23"/>
                      <a:gd name="T8" fmla="*/ 634 w 89"/>
                      <a:gd name="T9" fmla="*/ 133 h 23"/>
                      <a:gd name="T10" fmla="*/ 92 w 89"/>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23">
                        <a:moveTo>
                          <a:pt x="0" y="2"/>
                        </a:moveTo>
                        <a:cubicBezTo>
                          <a:pt x="9" y="6"/>
                          <a:pt x="56" y="23"/>
                          <a:pt x="56" y="23"/>
                        </a:cubicBezTo>
                        <a:cubicBezTo>
                          <a:pt x="89" y="22"/>
                          <a:pt x="89" y="22"/>
                          <a:pt x="89" y="22"/>
                        </a:cubicBezTo>
                        <a:cubicBezTo>
                          <a:pt x="46" y="15"/>
                          <a:pt x="46" y="15"/>
                          <a:pt x="46" y="15"/>
                        </a:cubicBezTo>
                        <a:cubicBezTo>
                          <a:pt x="41" y="7"/>
                          <a:pt x="41" y="7"/>
                          <a:pt x="41" y="7"/>
                        </a:cubicBezTo>
                        <a:cubicBezTo>
                          <a:pt x="41" y="7"/>
                          <a:pt x="17" y="9"/>
                          <a:pt x="6"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51" name="Freeform 20">
                    <a:extLst>
                      <a:ext uri="{FF2B5EF4-FFF2-40B4-BE49-F238E27FC236}">
                        <a16:creationId xmlns:a16="http://schemas.microsoft.com/office/drawing/2014/main" id="{725B0B87-774A-054B-B9D3-14DE18B9ACFC}"/>
                      </a:ext>
                    </a:extLst>
                  </p:cNvPr>
                  <p:cNvSpPr>
                    <a:spLocks/>
                  </p:cNvSpPr>
                  <p:nvPr/>
                </p:nvSpPr>
                <p:spPr bwMode="auto">
                  <a:xfrm>
                    <a:off x="1885" y="2752"/>
                    <a:ext cx="73" cy="67"/>
                  </a:xfrm>
                  <a:custGeom>
                    <a:avLst/>
                    <a:gdLst>
                      <a:gd name="T0" fmla="*/ 0 w 29"/>
                      <a:gd name="T1" fmla="*/ 330 h 25"/>
                      <a:gd name="T2" fmla="*/ 242 w 29"/>
                      <a:gd name="T3" fmla="*/ 461 h 25"/>
                      <a:gd name="T4" fmla="*/ 413 w 29"/>
                      <a:gd name="T5" fmla="*/ 172 h 25"/>
                      <a:gd name="T6" fmla="*/ 146 w 29"/>
                      <a:gd name="T7" fmla="*/ 346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7"/>
                        </a:moveTo>
                        <a:cubicBezTo>
                          <a:pt x="2" y="17"/>
                          <a:pt x="14" y="22"/>
                          <a:pt x="15" y="24"/>
                        </a:cubicBezTo>
                        <a:cubicBezTo>
                          <a:pt x="16" y="25"/>
                          <a:pt x="29" y="17"/>
                          <a:pt x="26" y="9"/>
                        </a:cubicBezTo>
                        <a:cubicBezTo>
                          <a:pt x="24" y="0"/>
                          <a:pt x="22" y="21"/>
                          <a:pt x="9" y="18"/>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53" name="Freeform 21">
                    <a:extLst>
                      <a:ext uri="{FF2B5EF4-FFF2-40B4-BE49-F238E27FC236}">
                        <a16:creationId xmlns:a16="http://schemas.microsoft.com/office/drawing/2014/main" id="{1A616842-5A2E-9F43-8DB1-D2C215D9C2E3}"/>
                      </a:ext>
                    </a:extLst>
                  </p:cNvPr>
                  <p:cNvSpPr>
                    <a:spLocks/>
                  </p:cNvSpPr>
                  <p:nvPr/>
                </p:nvSpPr>
                <p:spPr bwMode="auto">
                  <a:xfrm>
                    <a:off x="1505" y="2603"/>
                    <a:ext cx="42" cy="29"/>
                  </a:xfrm>
                  <a:custGeom>
                    <a:avLst/>
                    <a:gdLst>
                      <a:gd name="T0" fmla="*/ 30 w 17"/>
                      <a:gd name="T1" fmla="*/ 182 h 11"/>
                      <a:gd name="T2" fmla="*/ 166 w 17"/>
                      <a:gd name="T3" fmla="*/ 166 h 11"/>
                      <a:gd name="T4" fmla="*/ 212 w 17"/>
                      <a:gd name="T5" fmla="*/ 0 h 11"/>
                      <a:gd name="T6" fmla="*/ 0 w 17"/>
                      <a:gd name="T7" fmla="*/ 111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1">
                        <a:moveTo>
                          <a:pt x="2" y="10"/>
                        </a:moveTo>
                        <a:cubicBezTo>
                          <a:pt x="5" y="11"/>
                          <a:pt x="8" y="10"/>
                          <a:pt x="11" y="9"/>
                        </a:cubicBezTo>
                        <a:cubicBezTo>
                          <a:pt x="13" y="8"/>
                          <a:pt x="17" y="3"/>
                          <a:pt x="14" y="0"/>
                        </a:cubicBezTo>
                        <a:cubicBezTo>
                          <a:pt x="13" y="7"/>
                          <a:pt x="6" y="6"/>
                          <a:pt x="0" y="6"/>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54" name="Freeform 22">
                    <a:extLst>
                      <a:ext uri="{FF2B5EF4-FFF2-40B4-BE49-F238E27FC236}">
                        <a16:creationId xmlns:a16="http://schemas.microsoft.com/office/drawing/2014/main" id="{6F2B9F2B-20EB-8744-B38E-9DCAB280FDB6}"/>
                      </a:ext>
                    </a:extLst>
                  </p:cNvPr>
                  <p:cNvSpPr>
                    <a:spLocks/>
                  </p:cNvSpPr>
                  <p:nvPr/>
                </p:nvSpPr>
                <p:spPr bwMode="auto">
                  <a:xfrm>
                    <a:off x="1647" y="2656"/>
                    <a:ext cx="15" cy="37"/>
                  </a:xfrm>
                  <a:custGeom>
                    <a:avLst/>
                    <a:gdLst>
                      <a:gd name="T0" fmla="*/ 33 w 6"/>
                      <a:gd name="T1" fmla="*/ 0 h 14"/>
                      <a:gd name="T2" fmla="*/ 0 w 6"/>
                      <a:gd name="T3" fmla="*/ 259 h 14"/>
                      <a:gd name="T4" fmla="*/ 0 60000 65536"/>
                      <a:gd name="T5" fmla="*/ 0 60000 65536"/>
                    </a:gdLst>
                    <a:ahLst/>
                    <a:cxnLst>
                      <a:cxn ang="T4">
                        <a:pos x="T0" y="T1"/>
                      </a:cxn>
                      <a:cxn ang="T5">
                        <a:pos x="T2" y="T3"/>
                      </a:cxn>
                    </a:cxnLst>
                    <a:rect l="0" t="0" r="r" b="b"/>
                    <a:pathLst>
                      <a:path w="6" h="14">
                        <a:moveTo>
                          <a:pt x="2" y="0"/>
                        </a:moveTo>
                        <a:cubicBezTo>
                          <a:pt x="6" y="5"/>
                          <a:pt x="5" y="11"/>
                          <a:pt x="0" y="14"/>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55" name="Freeform 23">
                    <a:extLst>
                      <a:ext uri="{FF2B5EF4-FFF2-40B4-BE49-F238E27FC236}">
                        <a16:creationId xmlns:a16="http://schemas.microsoft.com/office/drawing/2014/main" id="{BAC2B6C2-0073-FC46-A4D1-2221BF27BFCB}"/>
                      </a:ext>
                    </a:extLst>
                  </p:cNvPr>
                  <p:cNvSpPr>
                    <a:spLocks/>
                  </p:cNvSpPr>
                  <p:nvPr/>
                </p:nvSpPr>
                <p:spPr bwMode="auto">
                  <a:xfrm>
                    <a:off x="1762" y="2728"/>
                    <a:ext cx="60" cy="32"/>
                  </a:xfrm>
                  <a:custGeom>
                    <a:avLst/>
                    <a:gdLst>
                      <a:gd name="T0" fmla="*/ 0 w 24"/>
                      <a:gd name="T1" fmla="*/ 149 h 12"/>
                      <a:gd name="T2" fmla="*/ 238 w 24"/>
                      <a:gd name="T3" fmla="*/ 205 h 12"/>
                      <a:gd name="T4" fmla="*/ 363 w 24"/>
                      <a:gd name="T5" fmla="*/ 171 h 12"/>
                      <a:gd name="T6" fmla="*/ 345 w 24"/>
                      <a:gd name="T7" fmla="*/ 0 h 12"/>
                      <a:gd name="T8" fmla="*/ 270 w 24"/>
                      <a:gd name="T9" fmla="*/ 115 h 12"/>
                      <a:gd name="T10" fmla="*/ 208 w 24"/>
                      <a:gd name="T11" fmla="*/ 115 h 12"/>
                      <a:gd name="T12" fmla="*/ 83 w 24"/>
                      <a:gd name="T13" fmla="*/ 11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2">
                        <a:moveTo>
                          <a:pt x="0" y="8"/>
                        </a:moveTo>
                        <a:cubicBezTo>
                          <a:pt x="5" y="10"/>
                          <a:pt x="10" y="11"/>
                          <a:pt x="15" y="11"/>
                        </a:cubicBezTo>
                        <a:cubicBezTo>
                          <a:pt x="18" y="12"/>
                          <a:pt x="21" y="12"/>
                          <a:pt x="23" y="9"/>
                        </a:cubicBezTo>
                        <a:cubicBezTo>
                          <a:pt x="24" y="7"/>
                          <a:pt x="24" y="2"/>
                          <a:pt x="22" y="0"/>
                        </a:cubicBezTo>
                        <a:cubicBezTo>
                          <a:pt x="20" y="2"/>
                          <a:pt x="22" y="5"/>
                          <a:pt x="17" y="6"/>
                        </a:cubicBezTo>
                        <a:cubicBezTo>
                          <a:pt x="16" y="6"/>
                          <a:pt x="14" y="6"/>
                          <a:pt x="13" y="6"/>
                        </a:cubicBezTo>
                        <a:cubicBezTo>
                          <a:pt x="10" y="6"/>
                          <a:pt x="7" y="7"/>
                          <a:pt x="5" y="6"/>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56" name="Freeform 24">
                    <a:extLst>
                      <a:ext uri="{FF2B5EF4-FFF2-40B4-BE49-F238E27FC236}">
                        <a16:creationId xmlns:a16="http://schemas.microsoft.com/office/drawing/2014/main" id="{42EB27DA-D5D3-3A46-A58A-821673C8827E}"/>
                      </a:ext>
                    </a:extLst>
                  </p:cNvPr>
                  <p:cNvSpPr>
                    <a:spLocks/>
                  </p:cNvSpPr>
                  <p:nvPr/>
                </p:nvSpPr>
                <p:spPr bwMode="auto">
                  <a:xfrm>
                    <a:off x="1392" y="2037"/>
                    <a:ext cx="268" cy="168"/>
                  </a:xfrm>
                  <a:custGeom>
                    <a:avLst/>
                    <a:gdLst>
                      <a:gd name="T0" fmla="*/ 175 w 107"/>
                      <a:gd name="T1" fmla="*/ 0 h 63"/>
                      <a:gd name="T2" fmla="*/ 741 w 107"/>
                      <a:gd name="T3" fmla="*/ 477 h 63"/>
                      <a:gd name="T4" fmla="*/ 533 w 107"/>
                      <a:gd name="T5" fmla="*/ 568 h 63"/>
                      <a:gd name="T6" fmla="*/ 847 w 107"/>
                      <a:gd name="T7" fmla="*/ 909 h 63"/>
                      <a:gd name="T8" fmla="*/ 1681 w 107"/>
                      <a:gd name="T9" fmla="*/ 947 h 63"/>
                      <a:gd name="T10" fmla="*/ 1160 w 107"/>
                      <a:gd name="T11" fmla="*/ 1024 h 63"/>
                      <a:gd name="T12" fmla="*/ 1067 w 107"/>
                      <a:gd name="T13" fmla="*/ 1195 h 63"/>
                      <a:gd name="T14" fmla="*/ 709 w 107"/>
                      <a:gd name="T15" fmla="*/ 989 h 63"/>
                      <a:gd name="T16" fmla="*/ 363 w 107"/>
                      <a:gd name="T17" fmla="*/ 760 h 63"/>
                      <a:gd name="T18" fmla="*/ 63 w 107"/>
                      <a:gd name="T19" fmla="*/ 456 h 63"/>
                      <a:gd name="T20" fmla="*/ 63 w 107"/>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 h="63">
                        <a:moveTo>
                          <a:pt x="11" y="0"/>
                        </a:moveTo>
                        <a:cubicBezTo>
                          <a:pt x="9" y="19"/>
                          <a:pt x="36" y="21"/>
                          <a:pt x="47" y="25"/>
                        </a:cubicBezTo>
                        <a:cubicBezTo>
                          <a:pt x="46" y="29"/>
                          <a:pt x="37" y="25"/>
                          <a:pt x="34" y="30"/>
                        </a:cubicBezTo>
                        <a:cubicBezTo>
                          <a:pt x="32" y="35"/>
                          <a:pt x="47" y="48"/>
                          <a:pt x="54" y="48"/>
                        </a:cubicBezTo>
                        <a:cubicBezTo>
                          <a:pt x="63" y="49"/>
                          <a:pt x="99" y="48"/>
                          <a:pt x="107" y="50"/>
                        </a:cubicBezTo>
                        <a:cubicBezTo>
                          <a:pt x="104" y="50"/>
                          <a:pt x="77" y="52"/>
                          <a:pt x="74" y="54"/>
                        </a:cubicBezTo>
                        <a:cubicBezTo>
                          <a:pt x="71" y="57"/>
                          <a:pt x="68" y="60"/>
                          <a:pt x="68" y="63"/>
                        </a:cubicBezTo>
                        <a:cubicBezTo>
                          <a:pt x="60" y="62"/>
                          <a:pt x="53" y="56"/>
                          <a:pt x="45" y="52"/>
                        </a:cubicBezTo>
                        <a:cubicBezTo>
                          <a:pt x="38" y="49"/>
                          <a:pt x="29" y="44"/>
                          <a:pt x="23" y="40"/>
                        </a:cubicBezTo>
                        <a:cubicBezTo>
                          <a:pt x="16" y="35"/>
                          <a:pt x="9" y="30"/>
                          <a:pt x="4" y="24"/>
                        </a:cubicBezTo>
                        <a:cubicBezTo>
                          <a:pt x="1" y="18"/>
                          <a:pt x="0" y="6"/>
                          <a:pt x="4"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57" name="Freeform 25">
                    <a:extLst>
                      <a:ext uri="{FF2B5EF4-FFF2-40B4-BE49-F238E27FC236}">
                        <a16:creationId xmlns:a16="http://schemas.microsoft.com/office/drawing/2014/main" id="{96336EF1-0348-AA44-97B2-6C05D586D882}"/>
                      </a:ext>
                    </a:extLst>
                  </p:cNvPr>
                  <p:cNvSpPr>
                    <a:spLocks/>
                  </p:cNvSpPr>
                  <p:nvPr/>
                </p:nvSpPr>
                <p:spPr bwMode="auto">
                  <a:xfrm>
                    <a:off x="1550" y="2197"/>
                    <a:ext cx="192" cy="62"/>
                  </a:xfrm>
                  <a:custGeom>
                    <a:avLst/>
                    <a:gdLst>
                      <a:gd name="T0" fmla="*/ 0 w 77"/>
                      <a:gd name="T1" fmla="*/ 35 h 23"/>
                      <a:gd name="T2" fmla="*/ 870 w 77"/>
                      <a:gd name="T3" fmla="*/ 450 h 23"/>
                      <a:gd name="T4" fmla="*/ 1194 w 77"/>
                      <a:gd name="T5" fmla="*/ 291 h 23"/>
                      <a:gd name="T6" fmla="*/ 716 w 77"/>
                      <a:gd name="T7" fmla="*/ 275 h 23"/>
                      <a:gd name="T8" fmla="*/ 633 w 77"/>
                      <a:gd name="T9" fmla="*/ 137 h 23"/>
                      <a:gd name="T10" fmla="*/ 92 w 77"/>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 h="23">
                        <a:moveTo>
                          <a:pt x="0" y="2"/>
                        </a:moveTo>
                        <a:cubicBezTo>
                          <a:pt x="9" y="6"/>
                          <a:pt x="56" y="23"/>
                          <a:pt x="56" y="23"/>
                        </a:cubicBezTo>
                        <a:cubicBezTo>
                          <a:pt x="77" y="15"/>
                          <a:pt x="77" y="15"/>
                          <a:pt x="77" y="15"/>
                        </a:cubicBezTo>
                        <a:cubicBezTo>
                          <a:pt x="46" y="14"/>
                          <a:pt x="46" y="14"/>
                          <a:pt x="46" y="14"/>
                        </a:cubicBezTo>
                        <a:cubicBezTo>
                          <a:pt x="41" y="7"/>
                          <a:pt x="41" y="7"/>
                          <a:pt x="41" y="7"/>
                        </a:cubicBezTo>
                        <a:cubicBezTo>
                          <a:pt x="41" y="7"/>
                          <a:pt x="17" y="9"/>
                          <a:pt x="6"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58" name="Freeform 26">
                    <a:extLst>
                      <a:ext uri="{FF2B5EF4-FFF2-40B4-BE49-F238E27FC236}">
                        <a16:creationId xmlns:a16="http://schemas.microsoft.com/office/drawing/2014/main" id="{FCFA05E6-0037-0042-ACCC-2F4EB463AEA1}"/>
                      </a:ext>
                    </a:extLst>
                  </p:cNvPr>
                  <p:cNvSpPr>
                    <a:spLocks/>
                  </p:cNvSpPr>
                  <p:nvPr/>
                </p:nvSpPr>
                <p:spPr bwMode="auto">
                  <a:xfrm>
                    <a:off x="1885" y="2291"/>
                    <a:ext cx="73" cy="66"/>
                  </a:xfrm>
                  <a:custGeom>
                    <a:avLst/>
                    <a:gdLst>
                      <a:gd name="T0" fmla="*/ 0 w 29"/>
                      <a:gd name="T1" fmla="*/ 293 h 25"/>
                      <a:gd name="T2" fmla="*/ 242 w 29"/>
                      <a:gd name="T3" fmla="*/ 425 h 25"/>
                      <a:gd name="T4" fmla="*/ 413 w 29"/>
                      <a:gd name="T5" fmla="*/ 145 h 25"/>
                      <a:gd name="T6" fmla="*/ 146 w 29"/>
                      <a:gd name="T7" fmla="*/ 314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6"/>
                        </a:moveTo>
                        <a:cubicBezTo>
                          <a:pt x="2" y="17"/>
                          <a:pt x="14" y="22"/>
                          <a:pt x="15" y="23"/>
                        </a:cubicBezTo>
                        <a:cubicBezTo>
                          <a:pt x="16" y="25"/>
                          <a:pt x="29" y="17"/>
                          <a:pt x="26" y="8"/>
                        </a:cubicBezTo>
                        <a:cubicBezTo>
                          <a:pt x="24" y="0"/>
                          <a:pt x="22" y="20"/>
                          <a:pt x="9" y="17"/>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59" name="Freeform 27">
                    <a:extLst>
                      <a:ext uri="{FF2B5EF4-FFF2-40B4-BE49-F238E27FC236}">
                        <a16:creationId xmlns:a16="http://schemas.microsoft.com/office/drawing/2014/main" id="{678100D7-7100-2648-B15A-58D72D12072A}"/>
                      </a:ext>
                    </a:extLst>
                  </p:cNvPr>
                  <p:cNvSpPr>
                    <a:spLocks/>
                  </p:cNvSpPr>
                  <p:nvPr/>
                </p:nvSpPr>
                <p:spPr bwMode="auto">
                  <a:xfrm>
                    <a:off x="1387" y="1853"/>
                    <a:ext cx="273" cy="174"/>
                  </a:xfrm>
                  <a:custGeom>
                    <a:avLst/>
                    <a:gdLst>
                      <a:gd name="T0" fmla="*/ 208 w 109"/>
                      <a:gd name="T1" fmla="*/ 35 h 65"/>
                      <a:gd name="T2" fmla="*/ 771 w 109"/>
                      <a:gd name="T3" fmla="*/ 517 h 65"/>
                      <a:gd name="T4" fmla="*/ 564 w 109"/>
                      <a:gd name="T5" fmla="*/ 616 h 65"/>
                      <a:gd name="T6" fmla="*/ 879 w 109"/>
                      <a:gd name="T7" fmla="*/ 961 h 65"/>
                      <a:gd name="T8" fmla="*/ 1713 w 109"/>
                      <a:gd name="T9" fmla="*/ 996 h 65"/>
                      <a:gd name="T10" fmla="*/ 1192 w 109"/>
                      <a:gd name="T11" fmla="*/ 1076 h 65"/>
                      <a:gd name="T12" fmla="*/ 1097 w 109"/>
                      <a:gd name="T13" fmla="*/ 1247 h 65"/>
                      <a:gd name="T14" fmla="*/ 741 w 109"/>
                      <a:gd name="T15" fmla="*/ 1039 h 65"/>
                      <a:gd name="T16" fmla="*/ 396 w 109"/>
                      <a:gd name="T17" fmla="*/ 803 h 65"/>
                      <a:gd name="T18" fmla="*/ 125 w 109"/>
                      <a:gd name="T19" fmla="*/ 479 h 65"/>
                      <a:gd name="T20" fmla="*/ 158 w 109"/>
                      <a:gd name="T21" fmla="*/ 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 h="65">
                        <a:moveTo>
                          <a:pt x="13" y="2"/>
                        </a:moveTo>
                        <a:cubicBezTo>
                          <a:pt x="11" y="21"/>
                          <a:pt x="38" y="23"/>
                          <a:pt x="49" y="27"/>
                        </a:cubicBezTo>
                        <a:cubicBezTo>
                          <a:pt x="48" y="31"/>
                          <a:pt x="39" y="27"/>
                          <a:pt x="36" y="32"/>
                        </a:cubicBezTo>
                        <a:cubicBezTo>
                          <a:pt x="34" y="37"/>
                          <a:pt x="49" y="50"/>
                          <a:pt x="56" y="50"/>
                        </a:cubicBezTo>
                        <a:cubicBezTo>
                          <a:pt x="65" y="50"/>
                          <a:pt x="101" y="50"/>
                          <a:pt x="109" y="52"/>
                        </a:cubicBezTo>
                        <a:cubicBezTo>
                          <a:pt x="106" y="52"/>
                          <a:pt x="79" y="54"/>
                          <a:pt x="76" y="56"/>
                        </a:cubicBezTo>
                        <a:cubicBezTo>
                          <a:pt x="73" y="59"/>
                          <a:pt x="70" y="62"/>
                          <a:pt x="70" y="65"/>
                        </a:cubicBezTo>
                        <a:cubicBezTo>
                          <a:pt x="62" y="64"/>
                          <a:pt x="55" y="58"/>
                          <a:pt x="47" y="54"/>
                        </a:cubicBezTo>
                        <a:cubicBezTo>
                          <a:pt x="40" y="51"/>
                          <a:pt x="31" y="46"/>
                          <a:pt x="25" y="42"/>
                        </a:cubicBezTo>
                        <a:cubicBezTo>
                          <a:pt x="18" y="37"/>
                          <a:pt x="12" y="31"/>
                          <a:pt x="8" y="25"/>
                        </a:cubicBezTo>
                        <a:cubicBezTo>
                          <a:pt x="4" y="20"/>
                          <a:pt x="0" y="10"/>
                          <a:pt x="10"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61" name="Freeform 28">
                    <a:extLst>
                      <a:ext uri="{FF2B5EF4-FFF2-40B4-BE49-F238E27FC236}">
                        <a16:creationId xmlns:a16="http://schemas.microsoft.com/office/drawing/2014/main" id="{08BC8577-1FEF-F748-A30B-566E27AD27BE}"/>
                      </a:ext>
                    </a:extLst>
                  </p:cNvPr>
                  <p:cNvSpPr>
                    <a:spLocks/>
                  </p:cNvSpPr>
                  <p:nvPr/>
                </p:nvSpPr>
                <p:spPr bwMode="auto">
                  <a:xfrm>
                    <a:off x="1550" y="2019"/>
                    <a:ext cx="222" cy="61"/>
                  </a:xfrm>
                  <a:custGeom>
                    <a:avLst/>
                    <a:gdLst>
                      <a:gd name="T0" fmla="*/ 0 w 89"/>
                      <a:gd name="T1" fmla="*/ 34 h 23"/>
                      <a:gd name="T2" fmla="*/ 871 w 89"/>
                      <a:gd name="T3" fmla="*/ 430 h 23"/>
                      <a:gd name="T4" fmla="*/ 1382 w 89"/>
                      <a:gd name="T5" fmla="*/ 408 h 23"/>
                      <a:gd name="T6" fmla="*/ 716 w 89"/>
                      <a:gd name="T7" fmla="*/ 260 h 23"/>
                      <a:gd name="T8" fmla="*/ 634 w 89"/>
                      <a:gd name="T9" fmla="*/ 133 h 23"/>
                      <a:gd name="T10" fmla="*/ 92 w 89"/>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23">
                        <a:moveTo>
                          <a:pt x="0" y="2"/>
                        </a:moveTo>
                        <a:cubicBezTo>
                          <a:pt x="9" y="6"/>
                          <a:pt x="56" y="23"/>
                          <a:pt x="56" y="23"/>
                        </a:cubicBezTo>
                        <a:cubicBezTo>
                          <a:pt x="89" y="22"/>
                          <a:pt x="89" y="22"/>
                          <a:pt x="89" y="22"/>
                        </a:cubicBezTo>
                        <a:cubicBezTo>
                          <a:pt x="46" y="14"/>
                          <a:pt x="46" y="14"/>
                          <a:pt x="46" y="14"/>
                        </a:cubicBezTo>
                        <a:cubicBezTo>
                          <a:pt x="41" y="7"/>
                          <a:pt x="41" y="7"/>
                          <a:pt x="41" y="7"/>
                        </a:cubicBezTo>
                        <a:cubicBezTo>
                          <a:pt x="41" y="7"/>
                          <a:pt x="17" y="9"/>
                          <a:pt x="6"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76" name="Freeform 29">
                    <a:extLst>
                      <a:ext uri="{FF2B5EF4-FFF2-40B4-BE49-F238E27FC236}">
                        <a16:creationId xmlns:a16="http://schemas.microsoft.com/office/drawing/2014/main" id="{FF26CB81-0366-7343-B2D7-FF074207FD5A}"/>
                      </a:ext>
                    </a:extLst>
                  </p:cNvPr>
                  <p:cNvSpPr>
                    <a:spLocks/>
                  </p:cNvSpPr>
                  <p:nvPr/>
                </p:nvSpPr>
                <p:spPr bwMode="auto">
                  <a:xfrm>
                    <a:off x="1885" y="2112"/>
                    <a:ext cx="73" cy="67"/>
                  </a:xfrm>
                  <a:custGeom>
                    <a:avLst/>
                    <a:gdLst>
                      <a:gd name="T0" fmla="*/ 0 w 29"/>
                      <a:gd name="T1" fmla="*/ 308 h 25"/>
                      <a:gd name="T2" fmla="*/ 242 w 29"/>
                      <a:gd name="T3" fmla="*/ 445 h 25"/>
                      <a:gd name="T4" fmla="*/ 413 w 29"/>
                      <a:gd name="T5" fmla="*/ 150 h 25"/>
                      <a:gd name="T6" fmla="*/ 146 w 29"/>
                      <a:gd name="T7" fmla="*/ 33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6"/>
                        </a:moveTo>
                        <a:cubicBezTo>
                          <a:pt x="2" y="17"/>
                          <a:pt x="14" y="22"/>
                          <a:pt x="15" y="23"/>
                        </a:cubicBezTo>
                        <a:cubicBezTo>
                          <a:pt x="16" y="25"/>
                          <a:pt x="29" y="17"/>
                          <a:pt x="26" y="8"/>
                        </a:cubicBezTo>
                        <a:cubicBezTo>
                          <a:pt x="24" y="0"/>
                          <a:pt x="22" y="20"/>
                          <a:pt x="9" y="17"/>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77" name="Freeform 30">
                    <a:extLst>
                      <a:ext uri="{FF2B5EF4-FFF2-40B4-BE49-F238E27FC236}">
                        <a16:creationId xmlns:a16="http://schemas.microsoft.com/office/drawing/2014/main" id="{39F7B744-704A-E14B-BCC7-5D5EC6147745}"/>
                      </a:ext>
                    </a:extLst>
                  </p:cNvPr>
                  <p:cNvSpPr>
                    <a:spLocks/>
                  </p:cNvSpPr>
                  <p:nvPr/>
                </p:nvSpPr>
                <p:spPr bwMode="auto">
                  <a:xfrm>
                    <a:off x="1505" y="1960"/>
                    <a:ext cx="42" cy="29"/>
                  </a:xfrm>
                  <a:custGeom>
                    <a:avLst/>
                    <a:gdLst>
                      <a:gd name="T0" fmla="*/ 30 w 17"/>
                      <a:gd name="T1" fmla="*/ 182 h 11"/>
                      <a:gd name="T2" fmla="*/ 166 w 17"/>
                      <a:gd name="T3" fmla="*/ 166 h 11"/>
                      <a:gd name="T4" fmla="*/ 212 w 17"/>
                      <a:gd name="T5" fmla="*/ 0 h 11"/>
                      <a:gd name="T6" fmla="*/ 0 w 17"/>
                      <a:gd name="T7" fmla="*/ 124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1">
                        <a:moveTo>
                          <a:pt x="2" y="10"/>
                        </a:moveTo>
                        <a:cubicBezTo>
                          <a:pt x="5" y="11"/>
                          <a:pt x="8" y="11"/>
                          <a:pt x="11" y="9"/>
                        </a:cubicBezTo>
                        <a:cubicBezTo>
                          <a:pt x="13" y="8"/>
                          <a:pt x="17" y="3"/>
                          <a:pt x="14" y="0"/>
                        </a:cubicBezTo>
                        <a:cubicBezTo>
                          <a:pt x="13" y="7"/>
                          <a:pt x="6" y="7"/>
                          <a:pt x="0" y="7"/>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78" name="Freeform 31">
                    <a:extLst>
                      <a:ext uri="{FF2B5EF4-FFF2-40B4-BE49-F238E27FC236}">
                        <a16:creationId xmlns:a16="http://schemas.microsoft.com/office/drawing/2014/main" id="{D8E86C7E-9BF1-B94C-B2A7-649CB21157B4}"/>
                      </a:ext>
                    </a:extLst>
                  </p:cNvPr>
                  <p:cNvSpPr>
                    <a:spLocks/>
                  </p:cNvSpPr>
                  <p:nvPr/>
                </p:nvSpPr>
                <p:spPr bwMode="auto">
                  <a:xfrm>
                    <a:off x="1647" y="2013"/>
                    <a:ext cx="15" cy="40"/>
                  </a:xfrm>
                  <a:custGeom>
                    <a:avLst/>
                    <a:gdLst>
                      <a:gd name="T0" fmla="*/ 33 w 6"/>
                      <a:gd name="T1" fmla="*/ 0 h 15"/>
                      <a:gd name="T2" fmla="*/ 0 w 6"/>
                      <a:gd name="T3" fmla="*/ 285 h 15"/>
                      <a:gd name="T4" fmla="*/ 0 60000 65536"/>
                      <a:gd name="T5" fmla="*/ 0 60000 65536"/>
                    </a:gdLst>
                    <a:ahLst/>
                    <a:cxnLst>
                      <a:cxn ang="T4">
                        <a:pos x="T0" y="T1"/>
                      </a:cxn>
                      <a:cxn ang="T5">
                        <a:pos x="T2" y="T3"/>
                      </a:cxn>
                    </a:cxnLst>
                    <a:rect l="0" t="0" r="r" b="b"/>
                    <a:pathLst>
                      <a:path w="6" h="15">
                        <a:moveTo>
                          <a:pt x="2" y="0"/>
                        </a:moveTo>
                        <a:cubicBezTo>
                          <a:pt x="6" y="6"/>
                          <a:pt x="5" y="12"/>
                          <a:pt x="0" y="15"/>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79" name="Freeform 32">
                    <a:extLst>
                      <a:ext uri="{FF2B5EF4-FFF2-40B4-BE49-F238E27FC236}">
                        <a16:creationId xmlns:a16="http://schemas.microsoft.com/office/drawing/2014/main" id="{6EA7A092-6C5D-424F-B46F-4978F90E7449}"/>
                      </a:ext>
                    </a:extLst>
                  </p:cNvPr>
                  <p:cNvSpPr>
                    <a:spLocks/>
                  </p:cNvSpPr>
                  <p:nvPr/>
                </p:nvSpPr>
                <p:spPr bwMode="auto">
                  <a:xfrm>
                    <a:off x="1762" y="2085"/>
                    <a:ext cx="60" cy="32"/>
                  </a:xfrm>
                  <a:custGeom>
                    <a:avLst/>
                    <a:gdLst>
                      <a:gd name="T0" fmla="*/ 0 w 24"/>
                      <a:gd name="T1" fmla="*/ 171 h 12"/>
                      <a:gd name="T2" fmla="*/ 238 w 24"/>
                      <a:gd name="T3" fmla="*/ 227 h 12"/>
                      <a:gd name="T4" fmla="*/ 363 w 24"/>
                      <a:gd name="T5" fmla="*/ 171 h 12"/>
                      <a:gd name="T6" fmla="*/ 345 w 24"/>
                      <a:gd name="T7" fmla="*/ 0 h 12"/>
                      <a:gd name="T8" fmla="*/ 270 w 24"/>
                      <a:gd name="T9" fmla="*/ 115 h 12"/>
                      <a:gd name="T10" fmla="*/ 208 w 24"/>
                      <a:gd name="T11" fmla="*/ 136 h 12"/>
                      <a:gd name="T12" fmla="*/ 83 w 24"/>
                      <a:gd name="T13" fmla="*/ 136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2">
                        <a:moveTo>
                          <a:pt x="0" y="9"/>
                        </a:moveTo>
                        <a:cubicBezTo>
                          <a:pt x="5" y="10"/>
                          <a:pt x="10" y="12"/>
                          <a:pt x="15" y="12"/>
                        </a:cubicBezTo>
                        <a:cubicBezTo>
                          <a:pt x="18" y="12"/>
                          <a:pt x="21" y="12"/>
                          <a:pt x="23" y="9"/>
                        </a:cubicBezTo>
                        <a:cubicBezTo>
                          <a:pt x="24" y="7"/>
                          <a:pt x="24" y="2"/>
                          <a:pt x="22" y="0"/>
                        </a:cubicBezTo>
                        <a:cubicBezTo>
                          <a:pt x="20" y="2"/>
                          <a:pt x="22" y="5"/>
                          <a:pt x="17" y="6"/>
                        </a:cubicBezTo>
                        <a:cubicBezTo>
                          <a:pt x="16" y="7"/>
                          <a:pt x="14" y="7"/>
                          <a:pt x="13" y="7"/>
                        </a:cubicBezTo>
                        <a:cubicBezTo>
                          <a:pt x="10" y="7"/>
                          <a:pt x="7" y="7"/>
                          <a:pt x="5" y="7"/>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80" name="Freeform 33">
                    <a:extLst>
                      <a:ext uri="{FF2B5EF4-FFF2-40B4-BE49-F238E27FC236}">
                        <a16:creationId xmlns:a16="http://schemas.microsoft.com/office/drawing/2014/main" id="{34A9E9CE-1A55-1143-B406-CA5CDC7ECFEA}"/>
                      </a:ext>
                    </a:extLst>
                  </p:cNvPr>
                  <p:cNvSpPr>
                    <a:spLocks/>
                  </p:cNvSpPr>
                  <p:nvPr/>
                </p:nvSpPr>
                <p:spPr bwMode="auto">
                  <a:xfrm>
                    <a:off x="1392" y="1397"/>
                    <a:ext cx="268" cy="168"/>
                  </a:xfrm>
                  <a:custGeom>
                    <a:avLst/>
                    <a:gdLst>
                      <a:gd name="T0" fmla="*/ 175 w 107"/>
                      <a:gd name="T1" fmla="*/ 0 h 63"/>
                      <a:gd name="T2" fmla="*/ 741 w 107"/>
                      <a:gd name="T3" fmla="*/ 477 h 63"/>
                      <a:gd name="T4" fmla="*/ 533 w 107"/>
                      <a:gd name="T5" fmla="*/ 547 h 63"/>
                      <a:gd name="T6" fmla="*/ 847 w 107"/>
                      <a:gd name="T7" fmla="*/ 909 h 63"/>
                      <a:gd name="T8" fmla="*/ 1681 w 107"/>
                      <a:gd name="T9" fmla="*/ 947 h 63"/>
                      <a:gd name="T10" fmla="*/ 1160 w 107"/>
                      <a:gd name="T11" fmla="*/ 1024 h 63"/>
                      <a:gd name="T12" fmla="*/ 1067 w 107"/>
                      <a:gd name="T13" fmla="*/ 1195 h 63"/>
                      <a:gd name="T14" fmla="*/ 709 w 107"/>
                      <a:gd name="T15" fmla="*/ 989 h 63"/>
                      <a:gd name="T16" fmla="*/ 363 w 107"/>
                      <a:gd name="T17" fmla="*/ 739 h 63"/>
                      <a:gd name="T18" fmla="*/ 63 w 107"/>
                      <a:gd name="T19" fmla="*/ 435 h 63"/>
                      <a:gd name="T20" fmla="*/ 63 w 107"/>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 h="63">
                        <a:moveTo>
                          <a:pt x="11" y="0"/>
                        </a:moveTo>
                        <a:cubicBezTo>
                          <a:pt x="9" y="18"/>
                          <a:pt x="36" y="20"/>
                          <a:pt x="47" y="25"/>
                        </a:cubicBezTo>
                        <a:cubicBezTo>
                          <a:pt x="46" y="29"/>
                          <a:pt x="37" y="25"/>
                          <a:pt x="34" y="29"/>
                        </a:cubicBezTo>
                        <a:cubicBezTo>
                          <a:pt x="32" y="35"/>
                          <a:pt x="47" y="48"/>
                          <a:pt x="54" y="48"/>
                        </a:cubicBezTo>
                        <a:cubicBezTo>
                          <a:pt x="63" y="48"/>
                          <a:pt x="99" y="47"/>
                          <a:pt x="107" y="50"/>
                        </a:cubicBezTo>
                        <a:cubicBezTo>
                          <a:pt x="104" y="49"/>
                          <a:pt x="77" y="52"/>
                          <a:pt x="74" y="54"/>
                        </a:cubicBezTo>
                        <a:cubicBezTo>
                          <a:pt x="71" y="57"/>
                          <a:pt x="68" y="59"/>
                          <a:pt x="68" y="63"/>
                        </a:cubicBezTo>
                        <a:cubicBezTo>
                          <a:pt x="60" y="61"/>
                          <a:pt x="53" y="56"/>
                          <a:pt x="45" y="52"/>
                        </a:cubicBezTo>
                        <a:cubicBezTo>
                          <a:pt x="38" y="48"/>
                          <a:pt x="29" y="44"/>
                          <a:pt x="23" y="39"/>
                        </a:cubicBezTo>
                        <a:cubicBezTo>
                          <a:pt x="16" y="35"/>
                          <a:pt x="9" y="29"/>
                          <a:pt x="4" y="23"/>
                        </a:cubicBezTo>
                        <a:cubicBezTo>
                          <a:pt x="1" y="18"/>
                          <a:pt x="0" y="5"/>
                          <a:pt x="4"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81" name="Freeform 34">
                    <a:extLst>
                      <a:ext uri="{FF2B5EF4-FFF2-40B4-BE49-F238E27FC236}">
                        <a16:creationId xmlns:a16="http://schemas.microsoft.com/office/drawing/2014/main" id="{0AF4577D-72FC-A04F-B483-EE1C62B0573F}"/>
                      </a:ext>
                    </a:extLst>
                  </p:cNvPr>
                  <p:cNvSpPr>
                    <a:spLocks/>
                  </p:cNvSpPr>
                  <p:nvPr/>
                </p:nvSpPr>
                <p:spPr bwMode="auto">
                  <a:xfrm>
                    <a:off x="1550" y="1555"/>
                    <a:ext cx="192" cy="61"/>
                  </a:xfrm>
                  <a:custGeom>
                    <a:avLst/>
                    <a:gdLst>
                      <a:gd name="T0" fmla="*/ 0 w 77"/>
                      <a:gd name="T1" fmla="*/ 34 h 23"/>
                      <a:gd name="T2" fmla="*/ 870 w 77"/>
                      <a:gd name="T3" fmla="*/ 430 h 23"/>
                      <a:gd name="T4" fmla="*/ 1194 w 77"/>
                      <a:gd name="T5" fmla="*/ 281 h 23"/>
                      <a:gd name="T6" fmla="*/ 716 w 77"/>
                      <a:gd name="T7" fmla="*/ 281 h 23"/>
                      <a:gd name="T8" fmla="*/ 633 w 77"/>
                      <a:gd name="T9" fmla="*/ 133 h 23"/>
                      <a:gd name="T10" fmla="*/ 92 w 77"/>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 h="23">
                        <a:moveTo>
                          <a:pt x="0" y="2"/>
                        </a:moveTo>
                        <a:cubicBezTo>
                          <a:pt x="9" y="6"/>
                          <a:pt x="56" y="23"/>
                          <a:pt x="56" y="23"/>
                        </a:cubicBezTo>
                        <a:cubicBezTo>
                          <a:pt x="77" y="15"/>
                          <a:pt x="77" y="15"/>
                          <a:pt x="77" y="15"/>
                        </a:cubicBezTo>
                        <a:cubicBezTo>
                          <a:pt x="46" y="15"/>
                          <a:pt x="46" y="15"/>
                          <a:pt x="46" y="15"/>
                        </a:cubicBezTo>
                        <a:cubicBezTo>
                          <a:pt x="41" y="7"/>
                          <a:pt x="41" y="7"/>
                          <a:pt x="41" y="7"/>
                        </a:cubicBezTo>
                        <a:cubicBezTo>
                          <a:pt x="41" y="7"/>
                          <a:pt x="17" y="9"/>
                          <a:pt x="6"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82" name="Freeform 35">
                    <a:extLst>
                      <a:ext uri="{FF2B5EF4-FFF2-40B4-BE49-F238E27FC236}">
                        <a16:creationId xmlns:a16="http://schemas.microsoft.com/office/drawing/2014/main" id="{A39E6004-9351-3F49-BFB0-73F8E5C96C6F}"/>
                      </a:ext>
                    </a:extLst>
                  </p:cNvPr>
                  <p:cNvSpPr>
                    <a:spLocks/>
                  </p:cNvSpPr>
                  <p:nvPr/>
                </p:nvSpPr>
                <p:spPr bwMode="auto">
                  <a:xfrm>
                    <a:off x="1885" y="1648"/>
                    <a:ext cx="73" cy="67"/>
                  </a:xfrm>
                  <a:custGeom>
                    <a:avLst/>
                    <a:gdLst>
                      <a:gd name="T0" fmla="*/ 0 w 29"/>
                      <a:gd name="T1" fmla="*/ 330 h 25"/>
                      <a:gd name="T2" fmla="*/ 242 w 29"/>
                      <a:gd name="T3" fmla="*/ 461 h 25"/>
                      <a:gd name="T4" fmla="*/ 413 w 29"/>
                      <a:gd name="T5" fmla="*/ 172 h 25"/>
                      <a:gd name="T6" fmla="*/ 146 w 29"/>
                      <a:gd name="T7" fmla="*/ 346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7"/>
                        </a:moveTo>
                        <a:cubicBezTo>
                          <a:pt x="2" y="17"/>
                          <a:pt x="14" y="22"/>
                          <a:pt x="15" y="24"/>
                        </a:cubicBezTo>
                        <a:cubicBezTo>
                          <a:pt x="16" y="25"/>
                          <a:pt x="29" y="17"/>
                          <a:pt x="26" y="9"/>
                        </a:cubicBezTo>
                        <a:cubicBezTo>
                          <a:pt x="24" y="0"/>
                          <a:pt x="22" y="21"/>
                          <a:pt x="9" y="18"/>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83" name="Freeform 36">
                    <a:extLst>
                      <a:ext uri="{FF2B5EF4-FFF2-40B4-BE49-F238E27FC236}">
                        <a16:creationId xmlns:a16="http://schemas.microsoft.com/office/drawing/2014/main" id="{3D9D55C2-DB1B-7945-AF4B-99341608FA67}"/>
                      </a:ext>
                    </a:extLst>
                  </p:cNvPr>
                  <p:cNvSpPr>
                    <a:spLocks/>
                  </p:cNvSpPr>
                  <p:nvPr/>
                </p:nvSpPr>
                <p:spPr bwMode="auto">
                  <a:xfrm>
                    <a:off x="1387" y="1213"/>
                    <a:ext cx="273" cy="174"/>
                  </a:xfrm>
                  <a:custGeom>
                    <a:avLst/>
                    <a:gdLst>
                      <a:gd name="T0" fmla="*/ 208 w 109"/>
                      <a:gd name="T1" fmla="*/ 35 h 65"/>
                      <a:gd name="T2" fmla="*/ 771 w 109"/>
                      <a:gd name="T3" fmla="*/ 517 h 65"/>
                      <a:gd name="T4" fmla="*/ 564 w 109"/>
                      <a:gd name="T5" fmla="*/ 594 h 65"/>
                      <a:gd name="T6" fmla="*/ 879 w 109"/>
                      <a:gd name="T7" fmla="*/ 961 h 65"/>
                      <a:gd name="T8" fmla="*/ 1713 w 109"/>
                      <a:gd name="T9" fmla="*/ 996 h 65"/>
                      <a:gd name="T10" fmla="*/ 1192 w 109"/>
                      <a:gd name="T11" fmla="*/ 1076 h 65"/>
                      <a:gd name="T12" fmla="*/ 1097 w 109"/>
                      <a:gd name="T13" fmla="*/ 1247 h 65"/>
                      <a:gd name="T14" fmla="*/ 741 w 109"/>
                      <a:gd name="T15" fmla="*/ 1039 h 65"/>
                      <a:gd name="T16" fmla="*/ 396 w 109"/>
                      <a:gd name="T17" fmla="*/ 787 h 65"/>
                      <a:gd name="T18" fmla="*/ 125 w 109"/>
                      <a:gd name="T19" fmla="*/ 479 h 65"/>
                      <a:gd name="T20" fmla="*/ 158 w 109"/>
                      <a:gd name="T21" fmla="*/ 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 h="65">
                        <a:moveTo>
                          <a:pt x="13" y="2"/>
                        </a:moveTo>
                        <a:cubicBezTo>
                          <a:pt x="11" y="20"/>
                          <a:pt x="38" y="22"/>
                          <a:pt x="49" y="27"/>
                        </a:cubicBezTo>
                        <a:cubicBezTo>
                          <a:pt x="48" y="31"/>
                          <a:pt x="39" y="27"/>
                          <a:pt x="36" y="31"/>
                        </a:cubicBezTo>
                        <a:cubicBezTo>
                          <a:pt x="34" y="37"/>
                          <a:pt x="49" y="50"/>
                          <a:pt x="56" y="50"/>
                        </a:cubicBezTo>
                        <a:cubicBezTo>
                          <a:pt x="65" y="50"/>
                          <a:pt x="101" y="49"/>
                          <a:pt x="109" y="52"/>
                        </a:cubicBezTo>
                        <a:cubicBezTo>
                          <a:pt x="106" y="51"/>
                          <a:pt x="79" y="54"/>
                          <a:pt x="76" y="56"/>
                        </a:cubicBezTo>
                        <a:cubicBezTo>
                          <a:pt x="73" y="59"/>
                          <a:pt x="70" y="61"/>
                          <a:pt x="70" y="65"/>
                        </a:cubicBezTo>
                        <a:cubicBezTo>
                          <a:pt x="62" y="63"/>
                          <a:pt x="55" y="58"/>
                          <a:pt x="47" y="54"/>
                        </a:cubicBezTo>
                        <a:cubicBezTo>
                          <a:pt x="40" y="50"/>
                          <a:pt x="31" y="46"/>
                          <a:pt x="25" y="41"/>
                        </a:cubicBezTo>
                        <a:cubicBezTo>
                          <a:pt x="18" y="37"/>
                          <a:pt x="12" y="31"/>
                          <a:pt x="8" y="25"/>
                        </a:cubicBezTo>
                        <a:cubicBezTo>
                          <a:pt x="4" y="19"/>
                          <a:pt x="0" y="9"/>
                          <a:pt x="10"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84" name="Freeform 37">
                    <a:extLst>
                      <a:ext uri="{FF2B5EF4-FFF2-40B4-BE49-F238E27FC236}">
                        <a16:creationId xmlns:a16="http://schemas.microsoft.com/office/drawing/2014/main" id="{75C3E3EE-6395-BF43-A888-4DD7341CE990}"/>
                      </a:ext>
                    </a:extLst>
                  </p:cNvPr>
                  <p:cNvSpPr>
                    <a:spLocks/>
                  </p:cNvSpPr>
                  <p:nvPr/>
                </p:nvSpPr>
                <p:spPr bwMode="auto">
                  <a:xfrm>
                    <a:off x="1550" y="1376"/>
                    <a:ext cx="222" cy="61"/>
                  </a:xfrm>
                  <a:custGeom>
                    <a:avLst/>
                    <a:gdLst>
                      <a:gd name="T0" fmla="*/ 0 w 89"/>
                      <a:gd name="T1" fmla="*/ 34 h 23"/>
                      <a:gd name="T2" fmla="*/ 871 w 89"/>
                      <a:gd name="T3" fmla="*/ 430 h 23"/>
                      <a:gd name="T4" fmla="*/ 1382 w 89"/>
                      <a:gd name="T5" fmla="*/ 408 h 23"/>
                      <a:gd name="T6" fmla="*/ 716 w 89"/>
                      <a:gd name="T7" fmla="*/ 281 h 23"/>
                      <a:gd name="T8" fmla="*/ 634 w 89"/>
                      <a:gd name="T9" fmla="*/ 133 h 23"/>
                      <a:gd name="T10" fmla="*/ 92 w 89"/>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23">
                        <a:moveTo>
                          <a:pt x="0" y="2"/>
                        </a:moveTo>
                        <a:cubicBezTo>
                          <a:pt x="9" y="6"/>
                          <a:pt x="56" y="23"/>
                          <a:pt x="56" y="23"/>
                        </a:cubicBezTo>
                        <a:cubicBezTo>
                          <a:pt x="89" y="22"/>
                          <a:pt x="89" y="22"/>
                          <a:pt x="89" y="22"/>
                        </a:cubicBezTo>
                        <a:cubicBezTo>
                          <a:pt x="46" y="15"/>
                          <a:pt x="46" y="15"/>
                          <a:pt x="46" y="15"/>
                        </a:cubicBezTo>
                        <a:cubicBezTo>
                          <a:pt x="41" y="7"/>
                          <a:pt x="41" y="7"/>
                          <a:pt x="41" y="7"/>
                        </a:cubicBezTo>
                        <a:cubicBezTo>
                          <a:pt x="41" y="7"/>
                          <a:pt x="17" y="9"/>
                          <a:pt x="6"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85" name="Freeform 38">
                    <a:extLst>
                      <a:ext uri="{FF2B5EF4-FFF2-40B4-BE49-F238E27FC236}">
                        <a16:creationId xmlns:a16="http://schemas.microsoft.com/office/drawing/2014/main" id="{8DC62A1D-4FDC-A041-BAB9-A3F68933E99D}"/>
                      </a:ext>
                    </a:extLst>
                  </p:cNvPr>
                  <p:cNvSpPr>
                    <a:spLocks/>
                  </p:cNvSpPr>
                  <p:nvPr/>
                </p:nvSpPr>
                <p:spPr bwMode="auto">
                  <a:xfrm>
                    <a:off x="1885" y="1469"/>
                    <a:ext cx="73" cy="67"/>
                  </a:xfrm>
                  <a:custGeom>
                    <a:avLst/>
                    <a:gdLst>
                      <a:gd name="T0" fmla="*/ 0 w 29"/>
                      <a:gd name="T1" fmla="*/ 330 h 25"/>
                      <a:gd name="T2" fmla="*/ 242 w 29"/>
                      <a:gd name="T3" fmla="*/ 461 h 25"/>
                      <a:gd name="T4" fmla="*/ 413 w 29"/>
                      <a:gd name="T5" fmla="*/ 172 h 25"/>
                      <a:gd name="T6" fmla="*/ 146 w 29"/>
                      <a:gd name="T7" fmla="*/ 346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7"/>
                        </a:moveTo>
                        <a:cubicBezTo>
                          <a:pt x="2" y="17"/>
                          <a:pt x="14" y="22"/>
                          <a:pt x="15" y="24"/>
                        </a:cubicBezTo>
                        <a:cubicBezTo>
                          <a:pt x="16" y="25"/>
                          <a:pt x="29" y="17"/>
                          <a:pt x="26" y="9"/>
                        </a:cubicBezTo>
                        <a:cubicBezTo>
                          <a:pt x="24" y="0"/>
                          <a:pt x="22" y="21"/>
                          <a:pt x="9" y="18"/>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86" name="Freeform 39">
                    <a:extLst>
                      <a:ext uri="{FF2B5EF4-FFF2-40B4-BE49-F238E27FC236}">
                        <a16:creationId xmlns:a16="http://schemas.microsoft.com/office/drawing/2014/main" id="{4E062D43-396E-F24A-977A-02BC99F19B05}"/>
                      </a:ext>
                    </a:extLst>
                  </p:cNvPr>
                  <p:cNvSpPr>
                    <a:spLocks/>
                  </p:cNvSpPr>
                  <p:nvPr/>
                </p:nvSpPr>
                <p:spPr bwMode="auto">
                  <a:xfrm>
                    <a:off x="1505" y="1320"/>
                    <a:ext cx="42" cy="29"/>
                  </a:xfrm>
                  <a:custGeom>
                    <a:avLst/>
                    <a:gdLst>
                      <a:gd name="T0" fmla="*/ 30 w 17"/>
                      <a:gd name="T1" fmla="*/ 182 h 11"/>
                      <a:gd name="T2" fmla="*/ 166 w 17"/>
                      <a:gd name="T3" fmla="*/ 166 h 11"/>
                      <a:gd name="T4" fmla="*/ 212 w 17"/>
                      <a:gd name="T5" fmla="*/ 0 h 11"/>
                      <a:gd name="T6" fmla="*/ 0 w 17"/>
                      <a:gd name="T7" fmla="*/ 111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1">
                        <a:moveTo>
                          <a:pt x="2" y="10"/>
                        </a:moveTo>
                        <a:cubicBezTo>
                          <a:pt x="5" y="11"/>
                          <a:pt x="8" y="10"/>
                          <a:pt x="11" y="9"/>
                        </a:cubicBezTo>
                        <a:cubicBezTo>
                          <a:pt x="13" y="8"/>
                          <a:pt x="17" y="3"/>
                          <a:pt x="14" y="0"/>
                        </a:cubicBezTo>
                        <a:cubicBezTo>
                          <a:pt x="13" y="7"/>
                          <a:pt x="6" y="6"/>
                          <a:pt x="0" y="6"/>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87" name="Freeform 40">
                    <a:extLst>
                      <a:ext uri="{FF2B5EF4-FFF2-40B4-BE49-F238E27FC236}">
                        <a16:creationId xmlns:a16="http://schemas.microsoft.com/office/drawing/2014/main" id="{CBC8BF89-C8DA-CA41-BB0E-64C63FAF9F5F}"/>
                      </a:ext>
                    </a:extLst>
                  </p:cNvPr>
                  <p:cNvSpPr>
                    <a:spLocks/>
                  </p:cNvSpPr>
                  <p:nvPr/>
                </p:nvSpPr>
                <p:spPr bwMode="auto">
                  <a:xfrm>
                    <a:off x="1647" y="1373"/>
                    <a:ext cx="15" cy="38"/>
                  </a:xfrm>
                  <a:custGeom>
                    <a:avLst/>
                    <a:gdLst>
                      <a:gd name="T0" fmla="*/ 33 w 6"/>
                      <a:gd name="T1" fmla="*/ 0 h 14"/>
                      <a:gd name="T2" fmla="*/ 0 w 6"/>
                      <a:gd name="T3" fmla="*/ 280 h 14"/>
                      <a:gd name="T4" fmla="*/ 0 60000 65536"/>
                      <a:gd name="T5" fmla="*/ 0 60000 65536"/>
                    </a:gdLst>
                    <a:ahLst/>
                    <a:cxnLst>
                      <a:cxn ang="T4">
                        <a:pos x="T0" y="T1"/>
                      </a:cxn>
                      <a:cxn ang="T5">
                        <a:pos x="T2" y="T3"/>
                      </a:cxn>
                    </a:cxnLst>
                    <a:rect l="0" t="0" r="r" b="b"/>
                    <a:pathLst>
                      <a:path w="6" h="14">
                        <a:moveTo>
                          <a:pt x="2" y="0"/>
                        </a:moveTo>
                        <a:cubicBezTo>
                          <a:pt x="6" y="5"/>
                          <a:pt x="5" y="11"/>
                          <a:pt x="0" y="14"/>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88" name="Freeform 41">
                    <a:extLst>
                      <a:ext uri="{FF2B5EF4-FFF2-40B4-BE49-F238E27FC236}">
                        <a16:creationId xmlns:a16="http://schemas.microsoft.com/office/drawing/2014/main" id="{C89A8780-6F2B-4D40-AFB0-26B620BBC8A5}"/>
                      </a:ext>
                    </a:extLst>
                  </p:cNvPr>
                  <p:cNvSpPr>
                    <a:spLocks/>
                  </p:cNvSpPr>
                  <p:nvPr/>
                </p:nvSpPr>
                <p:spPr bwMode="auto">
                  <a:xfrm>
                    <a:off x="1762" y="1445"/>
                    <a:ext cx="60" cy="32"/>
                  </a:xfrm>
                  <a:custGeom>
                    <a:avLst/>
                    <a:gdLst>
                      <a:gd name="T0" fmla="*/ 0 w 24"/>
                      <a:gd name="T1" fmla="*/ 149 h 12"/>
                      <a:gd name="T2" fmla="*/ 238 w 24"/>
                      <a:gd name="T3" fmla="*/ 205 h 12"/>
                      <a:gd name="T4" fmla="*/ 363 w 24"/>
                      <a:gd name="T5" fmla="*/ 171 h 12"/>
                      <a:gd name="T6" fmla="*/ 345 w 24"/>
                      <a:gd name="T7" fmla="*/ 0 h 12"/>
                      <a:gd name="T8" fmla="*/ 270 w 24"/>
                      <a:gd name="T9" fmla="*/ 115 h 12"/>
                      <a:gd name="T10" fmla="*/ 208 w 24"/>
                      <a:gd name="T11" fmla="*/ 115 h 12"/>
                      <a:gd name="T12" fmla="*/ 83 w 24"/>
                      <a:gd name="T13" fmla="*/ 11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2">
                        <a:moveTo>
                          <a:pt x="0" y="8"/>
                        </a:moveTo>
                        <a:cubicBezTo>
                          <a:pt x="5" y="10"/>
                          <a:pt x="10" y="11"/>
                          <a:pt x="15" y="11"/>
                        </a:cubicBezTo>
                        <a:cubicBezTo>
                          <a:pt x="18" y="12"/>
                          <a:pt x="21" y="12"/>
                          <a:pt x="23" y="9"/>
                        </a:cubicBezTo>
                        <a:cubicBezTo>
                          <a:pt x="24" y="7"/>
                          <a:pt x="24" y="2"/>
                          <a:pt x="22" y="0"/>
                        </a:cubicBezTo>
                        <a:cubicBezTo>
                          <a:pt x="20" y="2"/>
                          <a:pt x="22" y="5"/>
                          <a:pt x="17" y="6"/>
                        </a:cubicBezTo>
                        <a:cubicBezTo>
                          <a:pt x="16" y="6"/>
                          <a:pt x="14" y="6"/>
                          <a:pt x="13" y="6"/>
                        </a:cubicBezTo>
                        <a:cubicBezTo>
                          <a:pt x="10" y="6"/>
                          <a:pt x="7" y="7"/>
                          <a:pt x="5" y="6"/>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89" name="Freeform 42">
                    <a:extLst>
                      <a:ext uri="{FF2B5EF4-FFF2-40B4-BE49-F238E27FC236}">
                        <a16:creationId xmlns:a16="http://schemas.microsoft.com/office/drawing/2014/main" id="{15D9722C-087D-3147-80E5-A7D272118586}"/>
                      </a:ext>
                    </a:extLst>
                  </p:cNvPr>
                  <p:cNvSpPr>
                    <a:spLocks/>
                  </p:cNvSpPr>
                  <p:nvPr/>
                </p:nvSpPr>
                <p:spPr bwMode="auto">
                  <a:xfrm>
                    <a:off x="1392" y="3320"/>
                    <a:ext cx="268" cy="168"/>
                  </a:xfrm>
                  <a:custGeom>
                    <a:avLst/>
                    <a:gdLst>
                      <a:gd name="T0" fmla="*/ 175 w 107"/>
                      <a:gd name="T1" fmla="*/ 0 h 63"/>
                      <a:gd name="T2" fmla="*/ 741 w 107"/>
                      <a:gd name="T3" fmla="*/ 477 h 63"/>
                      <a:gd name="T4" fmla="*/ 533 w 107"/>
                      <a:gd name="T5" fmla="*/ 547 h 63"/>
                      <a:gd name="T6" fmla="*/ 847 w 107"/>
                      <a:gd name="T7" fmla="*/ 909 h 63"/>
                      <a:gd name="T8" fmla="*/ 1681 w 107"/>
                      <a:gd name="T9" fmla="*/ 947 h 63"/>
                      <a:gd name="T10" fmla="*/ 1160 w 107"/>
                      <a:gd name="T11" fmla="*/ 1024 h 63"/>
                      <a:gd name="T12" fmla="*/ 1067 w 107"/>
                      <a:gd name="T13" fmla="*/ 1195 h 63"/>
                      <a:gd name="T14" fmla="*/ 709 w 107"/>
                      <a:gd name="T15" fmla="*/ 989 h 63"/>
                      <a:gd name="T16" fmla="*/ 363 w 107"/>
                      <a:gd name="T17" fmla="*/ 739 h 63"/>
                      <a:gd name="T18" fmla="*/ 63 w 107"/>
                      <a:gd name="T19" fmla="*/ 435 h 63"/>
                      <a:gd name="T20" fmla="*/ 63 w 107"/>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 h="63">
                        <a:moveTo>
                          <a:pt x="11" y="0"/>
                        </a:moveTo>
                        <a:cubicBezTo>
                          <a:pt x="9" y="18"/>
                          <a:pt x="36" y="20"/>
                          <a:pt x="47" y="25"/>
                        </a:cubicBezTo>
                        <a:cubicBezTo>
                          <a:pt x="46" y="29"/>
                          <a:pt x="37" y="25"/>
                          <a:pt x="34" y="29"/>
                        </a:cubicBezTo>
                        <a:cubicBezTo>
                          <a:pt x="32" y="35"/>
                          <a:pt x="47" y="48"/>
                          <a:pt x="54" y="48"/>
                        </a:cubicBezTo>
                        <a:cubicBezTo>
                          <a:pt x="63" y="48"/>
                          <a:pt x="99" y="47"/>
                          <a:pt x="107" y="50"/>
                        </a:cubicBezTo>
                        <a:cubicBezTo>
                          <a:pt x="104" y="49"/>
                          <a:pt x="77" y="52"/>
                          <a:pt x="74" y="54"/>
                        </a:cubicBezTo>
                        <a:cubicBezTo>
                          <a:pt x="71" y="57"/>
                          <a:pt x="68" y="59"/>
                          <a:pt x="68" y="63"/>
                        </a:cubicBezTo>
                        <a:cubicBezTo>
                          <a:pt x="60" y="61"/>
                          <a:pt x="53" y="56"/>
                          <a:pt x="45" y="52"/>
                        </a:cubicBezTo>
                        <a:cubicBezTo>
                          <a:pt x="38" y="48"/>
                          <a:pt x="29" y="44"/>
                          <a:pt x="23" y="39"/>
                        </a:cubicBezTo>
                        <a:cubicBezTo>
                          <a:pt x="16" y="35"/>
                          <a:pt x="9" y="29"/>
                          <a:pt x="4" y="23"/>
                        </a:cubicBezTo>
                        <a:cubicBezTo>
                          <a:pt x="1" y="18"/>
                          <a:pt x="0" y="5"/>
                          <a:pt x="4"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90" name="Freeform 43">
                    <a:extLst>
                      <a:ext uri="{FF2B5EF4-FFF2-40B4-BE49-F238E27FC236}">
                        <a16:creationId xmlns:a16="http://schemas.microsoft.com/office/drawing/2014/main" id="{3FEEF312-DBCB-3448-A903-2D5579A5D42B}"/>
                      </a:ext>
                    </a:extLst>
                  </p:cNvPr>
                  <p:cNvSpPr>
                    <a:spLocks/>
                  </p:cNvSpPr>
                  <p:nvPr/>
                </p:nvSpPr>
                <p:spPr bwMode="auto">
                  <a:xfrm>
                    <a:off x="1550" y="3477"/>
                    <a:ext cx="192" cy="62"/>
                  </a:xfrm>
                  <a:custGeom>
                    <a:avLst/>
                    <a:gdLst>
                      <a:gd name="T0" fmla="*/ 0 w 77"/>
                      <a:gd name="T1" fmla="*/ 35 h 23"/>
                      <a:gd name="T2" fmla="*/ 870 w 77"/>
                      <a:gd name="T3" fmla="*/ 450 h 23"/>
                      <a:gd name="T4" fmla="*/ 1194 w 77"/>
                      <a:gd name="T5" fmla="*/ 291 h 23"/>
                      <a:gd name="T6" fmla="*/ 716 w 77"/>
                      <a:gd name="T7" fmla="*/ 291 h 23"/>
                      <a:gd name="T8" fmla="*/ 633 w 77"/>
                      <a:gd name="T9" fmla="*/ 137 h 23"/>
                      <a:gd name="T10" fmla="*/ 92 w 77"/>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 h="23">
                        <a:moveTo>
                          <a:pt x="0" y="2"/>
                        </a:moveTo>
                        <a:cubicBezTo>
                          <a:pt x="9" y="6"/>
                          <a:pt x="56" y="23"/>
                          <a:pt x="56" y="23"/>
                        </a:cubicBezTo>
                        <a:cubicBezTo>
                          <a:pt x="77" y="15"/>
                          <a:pt x="77" y="15"/>
                          <a:pt x="77" y="15"/>
                        </a:cubicBezTo>
                        <a:cubicBezTo>
                          <a:pt x="46" y="15"/>
                          <a:pt x="46" y="15"/>
                          <a:pt x="46" y="15"/>
                        </a:cubicBezTo>
                        <a:cubicBezTo>
                          <a:pt x="41" y="7"/>
                          <a:pt x="41" y="7"/>
                          <a:pt x="41" y="7"/>
                        </a:cubicBezTo>
                        <a:cubicBezTo>
                          <a:pt x="41" y="7"/>
                          <a:pt x="17" y="9"/>
                          <a:pt x="6"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91" name="Freeform 44">
                    <a:extLst>
                      <a:ext uri="{FF2B5EF4-FFF2-40B4-BE49-F238E27FC236}">
                        <a16:creationId xmlns:a16="http://schemas.microsoft.com/office/drawing/2014/main" id="{68D5C3FC-DC12-664B-96BE-DA7BD4190E64}"/>
                      </a:ext>
                    </a:extLst>
                  </p:cNvPr>
                  <p:cNvSpPr>
                    <a:spLocks/>
                  </p:cNvSpPr>
                  <p:nvPr/>
                </p:nvSpPr>
                <p:spPr bwMode="auto">
                  <a:xfrm>
                    <a:off x="1885" y="3571"/>
                    <a:ext cx="73" cy="66"/>
                  </a:xfrm>
                  <a:custGeom>
                    <a:avLst/>
                    <a:gdLst>
                      <a:gd name="T0" fmla="*/ 0 w 29"/>
                      <a:gd name="T1" fmla="*/ 314 h 25"/>
                      <a:gd name="T2" fmla="*/ 242 w 29"/>
                      <a:gd name="T3" fmla="*/ 438 h 25"/>
                      <a:gd name="T4" fmla="*/ 413 w 29"/>
                      <a:gd name="T5" fmla="*/ 166 h 25"/>
                      <a:gd name="T6" fmla="*/ 146 w 29"/>
                      <a:gd name="T7" fmla="*/ 335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7"/>
                        </a:moveTo>
                        <a:cubicBezTo>
                          <a:pt x="2" y="17"/>
                          <a:pt x="14" y="22"/>
                          <a:pt x="15" y="24"/>
                        </a:cubicBezTo>
                        <a:cubicBezTo>
                          <a:pt x="16" y="25"/>
                          <a:pt x="29" y="17"/>
                          <a:pt x="26" y="9"/>
                        </a:cubicBezTo>
                        <a:cubicBezTo>
                          <a:pt x="24" y="0"/>
                          <a:pt x="22" y="21"/>
                          <a:pt x="9" y="18"/>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92" name="Freeform 45">
                    <a:extLst>
                      <a:ext uri="{FF2B5EF4-FFF2-40B4-BE49-F238E27FC236}">
                        <a16:creationId xmlns:a16="http://schemas.microsoft.com/office/drawing/2014/main" id="{0475F14E-EF15-F145-80BF-854B956E8A08}"/>
                      </a:ext>
                    </a:extLst>
                  </p:cNvPr>
                  <p:cNvSpPr>
                    <a:spLocks/>
                  </p:cNvSpPr>
                  <p:nvPr/>
                </p:nvSpPr>
                <p:spPr bwMode="auto">
                  <a:xfrm>
                    <a:off x="1387" y="3136"/>
                    <a:ext cx="273" cy="173"/>
                  </a:xfrm>
                  <a:custGeom>
                    <a:avLst/>
                    <a:gdLst>
                      <a:gd name="T0" fmla="*/ 208 w 109"/>
                      <a:gd name="T1" fmla="*/ 35 h 65"/>
                      <a:gd name="T2" fmla="*/ 771 w 109"/>
                      <a:gd name="T3" fmla="*/ 511 h 65"/>
                      <a:gd name="T4" fmla="*/ 564 w 109"/>
                      <a:gd name="T5" fmla="*/ 588 h 65"/>
                      <a:gd name="T6" fmla="*/ 879 w 109"/>
                      <a:gd name="T7" fmla="*/ 942 h 65"/>
                      <a:gd name="T8" fmla="*/ 1713 w 109"/>
                      <a:gd name="T9" fmla="*/ 977 h 65"/>
                      <a:gd name="T10" fmla="*/ 1192 w 109"/>
                      <a:gd name="T11" fmla="*/ 1057 h 65"/>
                      <a:gd name="T12" fmla="*/ 1097 w 109"/>
                      <a:gd name="T13" fmla="*/ 1224 h 65"/>
                      <a:gd name="T14" fmla="*/ 741 w 109"/>
                      <a:gd name="T15" fmla="*/ 1019 h 65"/>
                      <a:gd name="T16" fmla="*/ 396 w 109"/>
                      <a:gd name="T17" fmla="*/ 772 h 65"/>
                      <a:gd name="T18" fmla="*/ 125 w 109"/>
                      <a:gd name="T19" fmla="*/ 474 h 65"/>
                      <a:gd name="T20" fmla="*/ 158 w 109"/>
                      <a:gd name="T21" fmla="*/ 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 h="65">
                        <a:moveTo>
                          <a:pt x="13" y="2"/>
                        </a:moveTo>
                        <a:cubicBezTo>
                          <a:pt x="11" y="20"/>
                          <a:pt x="38" y="22"/>
                          <a:pt x="49" y="27"/>
                        </a:cubicBezTo>
                        <a:cubicBezTo>
                          <a:pt x="48" y="31"/>
                          <a:pt x="39" y="27"/>
                          <a:pt x="36" y="31"/>
                        </a:cubicBezTo>
                        <a:cubicBezTo>
                          <a:pt x="34" y="37"/>
                          <a:pt x="49" y="50"/>
                          <a:pt x="56" y="50"/>
                        </a:cubicBezTo>
                        <a:cubicBezTo>
                          <a:pt x="65" y="50"/>
                          <a:pt x="101" y="49"/>
                          <a:pt x="109" y="52"/>
                        </a:cubicBezTo>
                        <a:cubicBezTo>
                          <a:pt x="106" y="51"/>
                          <a:pt x="79" y="54"/>
                          <a:pt x="76" y="56"/>
                        </a:cubicBezTo>
                        <a:cubicBezTo>
                          <a:pt x="73" y="59"/>
                          <a:pt x="70" y="61"/>
                          <a:pt x="70" y="65"/>
                        </a:cubicBezTo>
                        <a:cubicBezTo>
                          <a:pt x="62" y="63"/>
                          <a:pt x="55" y="58"/>
                          <a:pt x="47" y="54"/>
                        </a:cubicBezTo>
                        <a:cubicBezTo>
                          <a:pt x="40" y="50"/>
                          <a:pt x="31" y="46"/>
                          <a:pt x="25" y="41"/>
                        </a:cubicBezTo>
                        <a:cubicBezTo>
                          <a:pt x="18" y="37"/>
                          <a:pt x="12" y="31"/>
                          <a:pt x="8" y="25"/>
                        </a:cubicBezTo>
                        <a:cubicBezTo>
                          <a:pt x="4" y="19"/>
                          <a:pt x="0" y="9"/>
                          <a:pt x="10"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93" name="Freeform 46">
                    <a:extLst>
                      <a:ext uri="{FF2B5EF4-FFF2-40B4-BE49-F238E27FC236}">
                        <a16:creationId xmlns:a16="http://schemas.microsoft.com/office/drawing/2014/main" id="{7E94D91A-ABCD-4B4E-AFCE-EC140C99035B}"/>
                      </a:ext>
                    </a:extLst>
                  </p:cNvPr>
                  <p:cNvSpPr>
                    <a:spLocks/>
                  </p:cNvSpPr>
                  <p:nvPr/>
                </p:nvSpPr>
                <p:spPr bwMode="auto">
                  <a:xfrm>
                    <a:off x="1550" y="3299"/>
                    <a:ext cx="222" cy="61"/>
                  </a:xfrm>
                  <a:custGeom>
                    <a:avLst/>
                    <a:gdLst>
                      <a:gd name="T0" fmla="*/ 0 w 89"/>
                      <a:gd name="T1" fmla="*/ 34 h 23"/>
                      <a:gd name="T2" fmla="*/ 871 w 89"/>
                      <a:gd name="T3" fmla="*/ 430 h 23"/>
                      <a:gd name="T4" fmla="*/ 1382 w 89"/>
                      <a:gd name="T5" fmla="*/ 408 h 23"/>
                      <a:gd name="T6" fmla="*/ 716 w 89"/>
                      <a:gd name="T7" fmla="*/ 281 h 23"/>
                      <a:gd name="T8" fmla="*/ 634 w 89"/>
                      <a:gd name="T9" fmla="*/ 133 h 23"/>
                      <a:gd name="T10" fmla="*/ 92 w 89"/>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23">
                        <a:moveTo>
                          <a:pt x="0" y="2"/>
                        </a:moveTo>
                        <a:cubicBezTo>
                          <a:pt x="9" y="6"/>
                          <a:pt x="56" y="23"/>
                          <a:pt x="56" y="23"/>
                        </a:cubicBezTo>
                        <a:cubicBezTo>
                          <a:pt x="89" y="22"/>
                          <a:pt x="89" y="22"/>
                          <a:pt x="89" y="22"/>
                        </a:cubicBezTo>
                        <a:cubicBezTo>
                          <a:pt x="46" y="15"/>
                          <a:pt x="46" y="15"/>
                          <a:pt x="46" y="15"/>
                        </a:cubicBezTo>
                        <a:cubicBezTo>
                          <a:pt x="41" y="7"/>
                          <a:pt x="41" y="7"/>
                          <a:pt x="41" y="7"/>
                        </a:cubicBezTo>
                        <a:cubicBezTo>
                          <a:pt x="41" y="7"/>
                          <a:pt x="17" y="9"/>
                          <a:pt x="6"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94" name="Freeform 47">
                    <a:extLst>
                      <a:ext uri="{FF2B5EF4-FFF2-40B4-BE49-F238E27FC236}">
                        <a16:creationId xmlns:a16="http://schemas.microsoft.com/office/drawing/2014/main" id="{CC77D4DD-8C07-D940-B897-E514F782B1CF}"/>
                      </a:ext>
                    </a:extLst>
                  </p:cNvPr>
                  <p:cNvSpPr>
                    <a:spLocks/>
                  </p:cNvSpPr>
                  <p:nvPr/>
                </p:nvSpPr>
                <p:spPr bwMode="auto">
                  <a:xfrm>
                    <a:off x="1885" y="3392"/>
                    <a:ext cx="73" cy="67"/>
                  </a:xfrm>
                  <a:custGeom>
                    <a:avLst/>
                    <a:gdLst>
                      <a:gd name="T0" fmla="*/ 0 w 29"/>
                      <a:gd name="T1" fmla="*/ 330 h 25"/>
                      <a:gd name="T2" fmla="*/ 242 w 29"/>
                      <a:gd name="T3" fmla="*/ 461 h 25"/>
                      <a:gd name="T4" fmla="*/ 413 w 29"/>
                      <a:gd name="T5" fmla="*/ 172 h 25"/>
                      <a:gd name="T6" fmla="*/ 146 w 29"/>
                      <a:gd name="T7" fmla="*/ 346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7"/>
                        </a:moveTo>
                        <a:cubicBezTo>
                          <a:pt x="2" y="17"/>
                          <a:pt x="14" y="22"/>
                          <a:pt x="15" y="24"/>
                        </a:cubicBezTo>
                        <a:cubicBezTo>
                          <a:pt x="16" y="25"/>
                          <a:pt x="29" y="17"/>
                          <a:pt x="26" y="9"/>
                        </a:cubicBezTo>
                        <a:cubicBezTo>
                          <a:pt x="24" y="0"/>
                          <a:pt x="22" y="21"/>
                          <a:pt x="9" y="18"/>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95" name="Freeform 48">
                    <a:extLst>
                      <a:ext uri="{FF2B5EF4-FFF2-40B4-BE49-F238E27FC236}">
                        <a16:creationId xmlns:a16="http://schemas.microsoft.com/office/drawing/2014/main" id="{D6F3F570-1379-634D-BBF5-CB9F9E4D691D}"/>
                      </a:ext>
                    </a:extLst>
                  </p:cNvPr>
                  <p:cNvSpPr>
                    <a:spLocks/>
                  </p:cNvSpPr>
                  <p:nvPr/>
                </p:nvSpPr>
                <p:spPr bwMode="auto">
                  <a:xfrm>
                    <a:off x="1505" y="3243"/>
                    <a:ext cx="42" cy="29"/>
                  </a:xfrm>
                  <a:custGeom>
                    <a:avLst/>
                    <a:gdLst>
                      <a:gd name="T0" fmla="*/ 30 w 17"/>
                      <a:gd name="T1" fmla="*/ 182 h 11"/>
                      <a:gd name="T2" fmla="*/ 166 w 17"/>
                      <a:gd name="T3" fmla="*/ 166 h 11"/>
                      <a:gd name="T4" fmla="*/ 212 w 17"/>
                      <a:gd name="T5" fmla="*/ 0 h 11"/>
                      <a:gd name="T6" fmla="*/ 0 w 17"/>
                      <a:gd name="T7" fmla="*/ 111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1">
                        <a:moveTo>
                          <a:pt x="2" y="10"/>
                        </a:moveTo>
                        <a:cubicBezTo>
                          <a:pt x="5" y="11"/>
                          <a:pt x="8" y="10"/>
                          <a:pt x="11" y="9"/>
                        </a:cubicBezTo>
                        <a:cubicBezTo>
                          <a:pt x="13" y="8"/>
                          <a:pt x="17" y="3"/>
                          <a:pt x="14" y="0"/>
                        </a:cubicBezTo>
                        <a:cubicBezTo>
                          <a:pt x="13" y="7"/>
                          <a:pt x="6" y="6"/>
                          <a:pt x="0" y="6"/>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33" name="Freeform 49">
                    <a:extLst>
                      <a:ext uri="{FF2B5EF4-FFF2-40B4-BE49-F238E27FC236}">
                        <a16:creationId xmlns:a16="http://schemas.microsoft.com/office/drawing/2014/main" id="{F4B1F447-634F-D443-BB03-64E3F164E80D}"/>
                      </a:ext>
                    </a:extLst>
                  </p:cNvPr>
                  <p:cNvSpPr>
                    <a:spLocks/>
                  </p:cNvSpPr>
                  <p:nvPr/>
                </p:nvSpPr>
                <p:spPr bwMode="auto">
                  <a:xfrm>
                    <a:off x="1647" y="3296"/>
                    <a:ext cx="15" cy="37"/>
                  </a:xfrm>
                  <a:custGeom>
                    <a:avLst/>
                    <a:gdLst>
                      <a:gd name="T0" fmla="*/ 33 w 6"/>
                      <a:gd name="T1" fmla="*/ 0 h 14"/>
                      <a:gd name="T2" fmla="*/ 0 w 6"/>
                      <a:gd name="T3" fmla="*/ 259 h 14"/>
                      <a:gd name="T4" fmla="*/ 0 60000 65536"/>
                      <a:gd name="T5" fmla="*/ 0 60000 65536"/>
                    </a:gdLst>
                    <a:ahLst/>
                    <a:cxnLst>
                      <a:cxn ang="T4">
                        <a:pos x="T0" y="T1"/>
                      </a:cxn>
                      <a:cxn ang="T5">
                        <a:pos x="T2" y="T3"/>
                      </a:cxn>
                    </a:cxnLst>
                    <a:rect l="0" t="0" r="r" b="b"/>
                    <a:pathLst>
                      <a:path w="6" h="14">
                        <a:moveTo>
                          <a:pt x="2" y="0"/>
                        </a:moveTo>
                        <a:cubicBezTo>
                          <a:pt x="6" y="5"/>
                          <a:pt x="5" y="11"/>
                          <a:pt x="0" y="14"/>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34" name="Freeform 50">
                    <a:extLst>
                      <a:ext uri="{FF2B5EF4-FFF2-40B4-BE49-F238E27FC236}">
                        <a16:creationId xmlns:a16="http://schemas.microsoft.com/office/drawing/2014/main" id="{13794CA4-357C-F141-B41C-F56CAC247077}"/>
                      </a:ext>
                    </a:extLst>
                  </p:cNvPr>
                  <p:cNvSpPr>
                    <a:spLocks/>
                  </p:cNvSpPr>
                  <p:nvPr/>
                </p:nvSpPr>
                <p:spPr bwMode="auto">
                  <a:xfrm>
                    <a:off x="1762" y="3368"/>
                    <a:ext cx="60" cy="32"/>
                  </a:xfrm>
                  <a:custGeom>
                    <a:avLst/>
                    <a:gdLst>
                      <a:gd name="T0" fmla="*/ 0 w 24"/>
                      <a:gd name="T1" fmla="*/ 149 h 12"/>
                      <a:gd name="T2" fmla="*/ 238 w 24"/>
                      <a:gd name="T3" fmla="*/ 205 h 12"/>
                      <a:gd name="T4" fmla="*/ 363 w 24"/>
                      <a:gd name="T5" fmla="*/ 171 h 12"/>
                      <a:gd name="T6" fmla="*/ 345 w 24"/>
                      <a:gd name="T7" fmla="*/ 0 h 12"/>
                      <a:gd name="T8" fmla="*/ 270 w 24"/>
                      <a:gd name="T9" fmla="*/ 115 h 12"/>
                      <a:gd name="T10" fmla="*/ 208 w 24"/>
                      <a:gd name="T11" fmla="*/ 115 h 12"/>
                      <a:gd name="T12" fmla="*/ 83 w 24"/>
                      <a:gd name="T13" fmla="*/ 11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2">
                        <a:moveTo>
                          <a:pt x="0" y="8"/>
                        </a:moveTo>
                        <a:cubicBezTo>
                          <a:pt x="5" y="10"/>
                          <a:pt x="10" y="11"/>
                          <a:pt x="15" y="11"/>
                        </a:cubicBezTo>
                        <a:cubicBezTo>
                          <a:pt x="18" y="12"/>
                          <a:pt x="21" y="12"/>
                          <a:pt x="23" y="9"/>
                        </a:cubicBezTo>
                        <a:cubicBezTo>
                          <a:pt x="24" y="7"/>
                          <a:pt x="24" y="2"/>
                          <a:pt x="22" y="0"/>
                        </a:cubicBezTo>
                        <a:cubicBezTo>
                          <a:pt x="20" y="2"/>
                          <a:pt x="22" y="5"/>
                          <a:pt x="17" y="6"/>
                        </a:cubicBezTo>
                        <a:cubicBezTo>
                          <a:pt x="16" y="6"/>
                          <a:pt x="14" y="6"/>
                          <a:pt x="13" y="6"/>
                        </a:cubicBezTo>
                        <a:cubicBezTo>
                          <a:pt x="10" y="6"/>
                          <a:pt x="7" y="7"/>
                          <a:pt x="5" y="6"/>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35" name="Freeform 51">
                    <a:extLst>
                      <a:ext uri="{FF2B5EF4-FFF2-40B4-BE49-F238E27FC236}">
                        <a16:creationId xmlns:a16="http://schemas.microsoft.com/office/drawing/2014/main" id="{AC0F38FC-8477-9546-A5DB-019469FFF83D}"/>
                      </a:ext>
                    </a:extLst>
                  </p:cNvPr>
                  <p:cNvSpPr>
                    <a:spLocks/>
                  </p:cNvSpPr>
                  <p:nvPr/>
                </p:nvSpPr>
                <p:spPr bwMode="auto">
                  <a:xfrm>
                    <a:off x="1385" y="3779"/>
                    <a:ext cx="60" cy="74"/>
                  </a:xfrm>
                  <a:custGeom>
                    <a:avLst/>
                    <a:gdLst>
                      <a:gd name="T0" fmla="*/ 158 w 24"/>
                      <a:gd name="T1" fmla="*/ 0 h 28"/>
                      <a:gd name="T2" fmla="*/ 175 w 24"/>
                      <a:gd name="T3" fmla="*/ 518 h 28"/>
                      <a:gd name="T4" fmla="*/ 238 w 24"/>
                      <a:gd name="T5" fmla="*/ 391 h 28"/>
                      <a:gd name="T6" fmla="*/ 375 w 24"/>
                      <a:gd name="T7" fmla="*/ 259 h 28"/>
                      <a:gd name="T8" fmla="*/ 220 w 24"/>
                      <a:gd name="T9" fmla="*/ 225 h 28"/>
                      <a:gd name="T10" fmla="*/ 175 w 24"/>
                      <a:gd name="T11" fmla="*/ 21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8">
                        <a:moveTo>
                          <a:pt x="10" y="0"/>
                        </a:moveTo>
                        <a:cubicBezTo>
                          <a:pt x="0" y="3"/>
                          <a:pt x="7" y="23"/>
                          <a:pt x="11" y="28"/>
                        </a:cubicBezTo>
                        <a:cubicBezTo>
                          <a:pt x="13" y="26"/>
                          <a:pt x="13" y="23"/>
                          <a:pt x="15" y="21"/>
                        </a:cubicBezTo>
                        <a:cubicBezTo>
                          <a:pt x="17" y="18"/>
                          <a:pt x="22" y="17"/>
                          <a:pt x="24" y="14"/>
                        </a:cubicBezTo>
                        <a:cubicBezTo>
                          <a:pt x="21" y="10"/>
                          <a:pt x="17" y="14"/>
                          <a:pt x="14" y="12"/>
                        </a:cubicBezTo>
                        <a:cubicBezTo>
                          <a:pt x="10" y="10"/>
                          <a:pt x="12" y="5"/>
                          <a:pt x="11" y="1"/>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36" name="Freeform 52">
                    <a:extLst>
                      <a:ext uri="{FF2B5EF4-FFF2-40B4-BE49-F238E27FC236}">
                        <a16:creationId xmlns:a16="http://schemas.microsoft.com/office/drawing/2014/main" id="{5B137C81-2D43-054A-9FF4-43C36C2F9E3F}"/>
                      </a:ext>
                    </a:extLst>
                  </p:cNvPr>
                  <p:cNvSpPr>
                    <a:spLocks/>
                  </p:cNvSpPr>
                  <p:nvPr/>
                </p:nvSpPr>
                <p:spPr bwMode="auto">
                  <a:xfrm>
                    <a:off x="1515" y="2779"/>
                    <a:ext cx="423" cy="32"/>
                  </a:xfrm>
                  <a:custGeom>
                    <a:avLst/>
                    <a:gdLst>
                      <a:gd name="T0" fmla="*/ 1317 w 169"/>
                      <a:gd name="T1" fmla="*/ 0 h 12"/>
                      <a:gd name="T2" fmla="*/ 95 w 169"/>
                      <a:gd name="T3" fmla="*/ 0 h 12"/>
                      <a:gd name="T4" fmla="*/ 0 w 169"/>
                      <a:gd name="T5" fmla="*/ 115 h 12"/>
                      <a:gd name="T6" fmla="*/ 95 w 169"/>
                      <a:gd name="T7" fmla="*/ 227 h 12"/>
                      <a:gd name="T8" fmla="*/ 2556 w 169"/>
                      <a:gd name="T9" fmla="*/ 227 h 12"/>
                      <a:gd name="T10" fmla="*/ 2651 w 169"/>
                      <a:gd name="T11" fmla="*/ 115 h 12"/>
                      <a:gd name="T12" fmla="*/ 2556 w 169"/>
                      <a:gd name="T13" fmla="*/ 0 h 12"/>
                      <a:gd name="T14" fmla="*/ 1317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4" y="0"/>
                        </a:moveTo>
                        <a:cubicBezTo>
                          <a:pt x="6" y="0"/>
                          <a:pt x="6" y="0"/>
                          <a:pt x="6" y="0"/>
                        </a:cubicBezTo>
                        <a:cubicBezTo>
                          <a:pt x="3" y="0"/>
                          <a:pt x="0" y="2"/>
                          <a:pt x="0" y="6"/>
                        </a:cubicBezTo>
                        <a:cubicBezTo>
                          <a:pt x="0" y="9"/>
                          <a:pt x="3" y="12"/>
                          <a:pt x="6" y="12"/>
                        </a:cubicBezTo>
                        <a:cubicBezTo>
                          <a:pt x="163" y="12"/>
                          <a:pt x="163" y="12"/>
                          <a:pt x="163" y="12"/>
                        </a:cubicBezTo>
                        <a:cubicBezTo>
                          <a:pt x="166" y="12"/>
                          <a:pt x="169" y="9"/>
                          <a:pt x="169" y="6"/>
                        </a:cubicBezTo>
                        <a:cubicBezTo>
                          <a:pt x="169" y="2"/>
                          <a:pt x="166" y="0"/>
                          <a:pt x="163" y="0"/>
                        </a:cubicBezTo>
                        <a:lnTo>
                          <a:pt x="84"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37" name="Freeform 53">
                    <a:extLst>
                      <a:ext uri="{FF2B5EF4-FFF2-40B4-BE49-F238E27FC236}">
                        <a16:creationId xmlns:a16="http://schemas.microsoft.com/office/drawing/2014/main" id="{544EF8B6-33A0-B846-BCBE-7D9E9687A983}"/>
                      </a:ext>
                    </a:extLst>
                  </p:cNvPr>
                  <p:cNvSpPr>
                    <a:spLocks/>
                  </p:cNvSpPr>
                  <p:nvPr/>
                </p:nvSpPr>
                <p:spPr bwMode="auto">
                  <a:xfrm>
                    <a:off x="1417" y="2715"/>
                    <a:ext cx="398" cy="32"/>
                  </a:xfrm>
                  <a:custGeom>
                    <a:avLst/>
                    <a:gdLst>
                      <a:gd name="T0" fmla="*/ 1254 w 159"/>
                      <a:gd name="T1" fmla="*/ 0 h 12"/>
                      <a:gd name="T2" fmla="*/ 113 w 159"/>
                      <a:gd name="T3" fmla="*/ 0 h 12"/>
                      <a:gd name="T4" fmla="*/ 0 w 159"/>
                      <a:gd name="T5" fmla="*/ 115 h 12"/>
                      <a:gd name="T6" fmla="*/ 113 w 159"/>
                      <a:gd name="T7" fmla="*/ 227 h 12"/>
                      <a:gd name="T8" fmla="*/ 2401 w 159"/>
                      <a:gd name="T9" fmla="*/ 227 h 12"/>
                      <a:gd name="T10" fmla="*/ 2493 w 159"/>
                      <a:gd name="T11" fmla="*/ 115 h 12"/>
                      <a:gd name="T12" fmla="*/ 2401 w 159"/>
                      <a:gd name="T13" fmla="*/ 0 h 12"/>
                      <a:gd name="T14" fmla="*/ 1254 w 15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12">
                        <a:moveTo>
                          <a:pt x="80" y="0"/>
                        </a:moveTo>
                        <a:cubicBezTo>
                          <a:pt x="7" y="0"/>
                          <a:pt x="7" y="0"/>
                          <a:pt x="7" y="0"/>
                        </a:cubicBezTo>
                        <a:cubicBezTo>
                          <a:pt x="3" y="0"/>
                          <a:pt x="0" y="3"/>
                          <a:pt x="0" y="6"/>
                        </a:cubicBezTo>
                        <a:cubicBezTo>
                          <a:pt x="0" y="10"/>
                          <a:pt x="3" y="12"/>
                          <a:pt x="7" y="12"/>
                        </a:cubicBezTo>
                        <a:cubicBezTo>
                          <a:pt x="153" y="12"/>
                          <a:pt x="153" y="12"/>
                          <a:pt x="153" y="12"/>
                        </a:cubicBezTo>
                        <a:cubicBezTo>
                          <a:pt x="156" y="12"/>
                          <a:pt x="159" y="10"/>
                          <a:pt x="159" y="6"/>
                        </a:cubicBezTo>
                        <a:cubicBezTo>
                          <a:pt x="159" y="3"/>
                          <a:pt x="156" y="0"/>
                          <a:pt x="153" y="0"/>
                        </a:cubicBezTo>
                        <a:lnTo>
                          <a:pt x="8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38" name="Freeform 54">
                    <a:extLst>
                      <a:ext uri="{FF2B5EF4-FFF2-40B4-BE49-F238E27FC236}">
                        <a16:creationId xmlns:a16="http://schemas.microsoft.com/office/drawing/2014/main" id="{A06DF168-954E-594D-A339-66A11EDB742C}"/>
                      </a:ext>
                    </a:extLst>
                  </p:cNvPr>
                  <p:cNvSpPr>
                    <a:spLocks/>
                  </p:cNvSpPr>
                  <p:nvPr/>
                </p:nvSpPr>
                <p:spPr bwMode="auto">
                  <a:xfrm>
                    <a:off x="1402" y="2648"/>
                    <a:ext cx="253" cy="32"/>
                  </a:xfrm>
                  <a:custGeom>
                    <a:avLst/>
                    <a:gdLst>
                      <a:gd name="T0" fmla="*/ 1493 w 101"/>
                      <a:gd name="T1" fmla="*/ 0 h 12"/>
                      <a:gd name="T2" fmla="*/ 741 w 101"/>
                      <a:gd name="T3" fmla="*/ 0 h 12"/>
                      <a:gd name="T4" fmla="*/ 188 w 101"/>
                      <a:gd name="T5" fmla="*/ 0 h 12"/>
                      <a:gd name="T6" fmla="*/ 0 w 101"/>
                      <a:gd name="T7" fmla="*/ 227 h 12"/>
                      <a:gd name="T8" fmla="*/ 1493 w 101"/>
                      <a:gd name="T9" fmla="*/ 227 h 12"/>
                      <a:gd name="T10" fmla="*/ 1588 w 101"/>
                      <a:gd name="T11" fmla="*/ 115 h 12"/>
                      <a:gd name="T12" fmla="*/ 1493 w 101"/>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12">
                        <a:moveTo>
                          <a:pt x="95" y="0"/>
                        </a:moveTo>
                        <a:cubicBezTo>
                          <a:pt x="47" y="0"/>
                          <a:pt x="47" y="0"/>
                          <a:pt x="47" y="0"/>
                        </a:cubicBezTo>
                        <a:cubicBezTo>
                          <a:pt x="12" y="0"/>
                          <a:pt x="12" y="0"/>
                          <a:pt x="12" y="0"/>
                        </a:cubicBezTo>
                        <a:cubicBezTo>
                          <a:pt x="7" y="4"/>
                          <a:pt x="3" y="8"/>
                          <a:pt x="0" y="12"/>
                        </a:cubicBezTo>
                        <a:cubicBezTo>
                          <a:pt x="95" y="12"/>
                          <a:pt x="95" y="12"/>
                          <a:pt x="95" y="12"/>
                        </a:cubicBezTo>
                        <a:cubicBezTo>
                          <a:pt x="98" y="12"/>
                          <a:pt x="101" y="10"/>
                          <a:pt x="101" y="6"/>
                        </a:cubicBezTo>
                        <a:cubicBezTo>
                          <a:pt x="101" y="3"/>
                          <a:pt x="98" y="0"/>
                          <a:pt x="95" y="0"/>
                        </a:cubicBez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39" name="Freeform 55">
                    <a:extLst>
                      <a:ext uri="{FF2B5EF4-FFF2-40B4-BE49-F238E27FC236}">
                        <a16:creationId xmlns:a16="http://schemas.microsoft.com/office/drawing/2014/main" id="{C43EA552-1839-994D-838C-0D02298CB94A}"/>
                      </a:ext>
                    </a:extLst>
                  </p:cNvPr>
                  <p:cNvSpPr>
                    <a:spLocks/>
                  </p:cNvSpPr>
                  <p:nvPr/>
                </p:nvSpPr>
                <p:spPr bwMode="auto">
                  <a:xfrm>
                    <a:off x="1480" y="2589"/>
                    <a:ext cx="60" cy="27"/>
                  </a:xfrm>
                  <a:custGeom>
                    <a:avLst/>
                    <a:gdLst>
                      <a:gd name="T0" fmla="*/ 0 w 24"/>
                      <a:gd name="T1" fmla="*/ 197 h 10"/>
                      <a:gd name="T2" fmla="*/ 270 w 24"/>
                      <a:gd name="T3" fmla="*/ 197 h 10"/>
                      <a:gd name="T4" fmla="*/ 375 w 24"/>
                      <a:gd name="T5" fmla="*/ 81 h 10"/>
                      <a:gd name="T6" fmla="*/ 345 w 24"/>
                      <a:gd name="T7" fmla="*/ 0 h 10"/>
                      <a:gd name="T8" fmla="*/ 0 w 24"/>
                      <a:gd name="T9" fmla="*/ 19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0">
                        <a:moveTo>
                          <a:pt x="0" y="10"/>
                        </a:moveTo>
                        <a:cubicBezTo>
                          <a:pt x="17" y="10"/>
                          <a:pt x="17" y="10"/>
                          <a:pt x="17" y="10"/>
                        </a:cubicBezTo>
                        <a:cubicBezTo>
                          <a:pt x="21" y="10"/>
                          <a:pt x="24" y="8"/>
                          <a:pt x="24" y="4"/>
                        </a:cubicBezTo>
                        <a:cubicBezTo>
                          <a:pt x="24" y="3"/>
                          <a:pt x="23" y="1"/>
                          <a:pt x="22" y="0"/>
                        </a:cubicBezTo>
                        <a:cubicBezTo>
                          <a:pt x="14" y="3"/>
                          <a:pt x="7" y="7"/>
                          <a:pt x="0" y="10"/>
                        </a:cubicBez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40" name="Freeform 56">
                    <a:extLst>
                      <a:ext uri="{FF2B5EF4-FFF2-40B4-BE49-F238E27FC236}">
                        <a16:creationId xmlns:a16="http://schemas.microsoft.com/office/drawing/2014/main" id="{B19E5005-348E-4645-A622-D915AE5052FA}"/>
                      </a:ext>
                    </a:extLst>
                  </p:cNvPr>
                  <p:cNvSpPr>
                    <a:spLocks/>
                  </p:cNvSpPr>
                  <p:nvPr/>
                </p:nvSpPr>
                <p:spPr bwMode="auto">
                  <a:xfrm>
                    <a:off x="1650" y="2843"/>
                    <a:ext cx="222" cy="34"/>
                  </a:xfrm>
                  <a:custGeom>
                    <a:avLst/>
                    <a:gdLst>
                      <a:gd name="T0" fmla="*/ 92 w 89"/>
                      <a:gd name="T1" fmla="*/ 233 h 13"/>
                      <a:gd name="T2" fmla="*/ 758 w 89"/>
                      <a:gd name="T3" fmla="*/ 233 h 13"/>
                      <a:gd name="T4" fmla="*/ 1382 w 89"/>
                      <a:gd name="T5" fmla="*/ 0 h 13"/>
                      <a:gd name="T6" fmla="*/ 915 w 89"/>
                      <a:gd name="T7" fmla="*/ 0 h 13"/>
                      <a:gd name="T8" fmla="*/ 92 w 89"/>
                      <a:gd name="T9" fmla="*/ 0 h 13"/>
                      <a:gd name="T10" fmla="*/ 0 w 89"/>
                      <a:gd name="T11" fmla="*/ 123 h 13"/>
                      <a:gd name="T12" fmla="*/ 92 w 89"/>
                      <a:gd name="T13" fmla="*/ 23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7"/>
                        </a:cubicBezTo>
                        <a:cubicBezTo>
                          <a:pt x="0" y="10"/>
                          <a:pt x="3" y="13"/>
                          <a:pt x="6" y="13"/>
                        </a:cubicBez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41" name="Freeform 57">
                    <a:extLst>
                      <a:ext uri="{FF2B5EF4-FFF2-40B4-BE49-F238E27FC236}">
                        <a16:creationId xmlns:a16="http://schemas.microsoft.com/office/drawing/2014/main" id="{5DBB7198-273F-5F4C-B28A-F520F663E4B8}"/>
                      </a:ext>
                    </a:extLst>
                  </p:cNvPr>
                  <p:cNvSpPr>
                    <a:spLocks/>
                  </p:cNvSpPr>
                  <p:nvPr/>
                </p:nvSpPr>
                <p:spPr bwMode="auto">
                  <a:xfrm>
                    <a:off x="1617" y="2715"/>
                    <a:ext cx="198" cy="32"/>
                  </a:xfrm>
                  <a:custGeom>
                    <a:avLst/>
                    <a:gdLst>
                      <a:gd name="T0" fmla="*/ 1150 w 79"/>
                      <a:gd name="T1" fmla="*/ 227 h 12"/>
                      <a:gd name="T2" fmla="*/ 1243 w 79"/>
                      <a:gd name="T3" fmla="*/ 115 h 12"/>
                      <a:gd name="T4" fmla="*/ 1150 w 79"/>
                      <a:gd name="T5" fmla="*/ 0 h 12"/>
                      <a:gd name="T6" fmla="*/ 0 w 79"/>
                      <a:gd name="T7" fmla="*/ 0 h 12"/>
                      <a:gd name="T8" fmla="*/ 0 w 79"/>
                      <a:gd name="T9" fmla="*/ 227 h 12"/>
                      <a:gd name="T10" fmla="*/ 1150 w 79"/>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2">
                        <a:moveTo>
                          <a:pt x="73" y="12"/>
                        </a:moveTo>
                        <a:cubicBezTo>
                          <a:pt x="76" y="12"/>
                          <a:pt x="79" y="10"/>
                          <a:pt x="79" y="6"/>
                        </a:cubicBezTo>
                        <a:cubicBezTo>
                          <a:pt x="79" y="3"/>
                          <a:pt x="76" y="0"/>
                          <a:pt x="73" y="0"/>
                        </a:cubicBezTo>
                        <a:cubicBezTo>
                          <a:pt x="0" y="0"/>
                          <a:pt x="0" y="0"/>
                          <a:pt x="0" y="0"/>
                        </a:cubicBezTo>
                        <a:cubicBezTo>
                          <a:pt x="0" y="12"/>
                          <a:pt x="0" y="12"/>
                          <a:pt x="0" y="12"/>
                        </a:cubicBezTo>
                        <a:lnTo>
                          <a:pt x="73" y="12"/>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42" name="Freeform 58">
                    <a:extLst>
                      <a:ext uri="{FF2B5EF4-FFF2-40B4-BE49-F238E27FC236}">
                        <a16:creationId xmlns:a16="http://schemas.microsoft.com/office/drawing/2014/main" id="{7B21C1AA-ECB2-ED48-866D-E69A4A075D1D}"/>
                      </a:ext>
                    </a:extLst>
                  </p:cNvPr>
                  <p:cNvSpPr>
                    <a:spLocks/>
                  </p:cNvSpPr>
                  <p:nvPr/>
                </p:nvSpPr>
                <p:spPr bwMode="auto">
                  <a:xfrm>
                    <a:off x="1725" y="2779"/>
                    <a:ext cx="213" cy="32"/>
                  </a:xfrm>
                  <a:custGeom>
                    <a:avLst/>
                    <a:gdLst>
                      <a:gd name="T0" fmla="*/ 0 w 85"/>
                      <a:gd name="T1" fmla="*/ 0 h 12"/>
                      <a:gd name="T2" fmla="*/ 0 w 85"/>
                      <a:gd name="T3" fmla="*/ 227 h 12"/>
                      <a:gd name="T4" fmla="*/ 1243 w 85"/>
                      <a:gd name="T5" fmla="*/ 227 h 12"/>
                      <a:gd name="T6" fmla="*/ 1338 w 85"/>
                      <a:gd name="T7" fmla="*/ 115 h 12"/>
                      <a:gd name="T8" fmla="*/ 1243 w 85"/>
                      <a:gd name="T9" fmla="*/ 0 h 12"/>
                      <a:gd name="T10" fmla="*/ 0 w 85"/>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 h="12">
                        <a:moveTo>
                          <a:pt x="0" y="0"/>
                        </a:moveTo>
                        <a:cubicBezTo>
                          <a:pt x="0" y="12"/>
                          <a:pt x="0" y="12"/>
                          <a:pt x="0" y="12"/>
                        </a:cubicBezTo>
                        <a:cubicBezTo>
                          <a:pt x="79" y="12"/>
                          <a:pt x="79" y="12"/>
                          <a:pt x="79" y="12"/>
                        </a:cubicBezTo>
                        <a:cubicBezTo>
                          <a:pt x="82" y="12"/>
                          <a:pt x="85" y="9"/>
                          <a:pt x="85" y="6"/>
                        </a:cubicBezTo>
                        <a:cubicBezTo>
                          <a:pt x="85" y="2"/>
                          <a:pt x="82" y="0"/>
                          <a:pt x="79" y="0"/>
                        </a:cubicBezTo>
                        <a:lnTo>
                          <a:pt x="0" y="0"/>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68" name="Freeform 59">
                    <a:extLst>
                      <a:ext uri="{FF2B5EF4-FFF2-40B4-BE49-F238E27FC236}">
                        <a16:creationId xmlns:a16="http://schemas.microsoft.com/office/drawing/2014/main" id="{6424CED3-C70C-A14F-A44E-89881079E8AC}"/>
                      </a:ext>
                    </a:extLst>
                  </p:cNvPr>
                  <p:cNvSpPr>
                    <a:spLocks/>
                  </p:cNvSpPr>
                  <p:nvPr/>
                </p:nvSpPr>
                <p:spPr bwMode="auto">
                  <a:xfrm>
                    <a:off x="1770" y="2843"/>
                    <a:ext cx="102" cy="34"/>
                  </a:xfrm>
                  <a:custGeom>
                    <a:avLst/>
                    <a:gdLst>
                      <a:gd name="T0" fmla="*/ 0 w 41"/>
                      <a:gd name="T1" fmla="*/ 0 h 13"/>
                      <a:gd name="T2" fmla="*/ 0 w 41"/>
                      <a:gd name="T3" fmla="*/ 233 h 13"/>
                      <a:gd name="T4" fmla="*/ 12 w 41"/>
                      <a:gd name="T5" fmla="*/ 233 h 13"/>
                      <a:gd name="T6" fmla="*/ 632 w 41"/>
                      <a:gd name="T7" fmla="*/ 0 h 13"/>
                      <a:gd name="T8" fmla="*/ 0 w 41"/>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3">
                        <a:moveTo>
                          <a:pt x="0" y="0"/>
                        </a:moveTo>
                        <a:cubicBezTo>
                          <a:pt x="0" y="13"/>
                          <a:pt x="0" y="13"/>
                          <a:pt x="0" y="13"/>
                        </a:cubicBezTo>
                        <a:cubicBezTo>
                          <a:pt x="1" y="13"/>
                          <a:pt x="1" y="13"/>
                          <a:pt x="1" y="13"/>
                        </a:cubicBezTo>
                        <a:cubicBezTo>
                          <a:pt x="16" y="8"/>
                          <a:pt x="29" y="4"/>
                          <a:pt x="41"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70" name="Freeform 60">
                    <a:extLst>
                      <a:ext uri="{FF2B5EF4-FFF2-40B4-BE49-F238E27FC236}">
                        <a16:creationId xmlns:a16="http://schemas.microsoft.com/office/drawing/2014/main" id="{5FDF46AB-1330-D742-B345-F63ED07B9841}"/>
                      </a:ext>
                    </a:extLst>
                  </p:cNvPr>
                  <p:cNvSpPr>
                    <a:spLocks/>
                  </p:cNvSpPr>
                  <p:nvPr/>
                </p:nvSpPr>
                <p:spPr bwMode="auto">
                  <a:xfrm>
                    <a:off x="1520" y="2648"/>
                    <a:ext cx="135" cy="32"/>
                  </a:xfrm>
                  <a:custGeom>
                    <a:avLst/>
                    <a:gdLst>
                      <a:gd name="T0" fmla="*/ 0 w 54"/>
                      <a:gd name="T1" fmla="*/ 227 h 12"/>
                      <a:gd name="T2" fmla="*/ 750 w 54"/>
                      <a:gd name="T3" fmla="*/ 227 h 12"/>
                      <a:gd name="T4" fmla="*/ 845 w 54"/>
                      <a:gd name="T5" fmla="*/ 115 h 12"/>
                      <a:gd name="T6" fmla="*/ 750 w 54"/>
                      <a:gd name="T7" fmla="*/ 0 h 12"/>
                      <a:gd name="T8" fmla="*/ 0 w 54"/>
                      <a:gd name="T9" fmla="*/ 0 h 12"/>
                      <a:gd name="T10" fmla="*/ 0 w 54"/>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2">
                        <a:moveTo>
                          <a:pt x="0" y="12"/>
                        </a:moveTo>
                        <a:cubicBezTo>
                          <a:pt x="48" y="12"/>
                          <a:pt x="48" y="12"/>
                          <a:pt x="48" y="12"/>
                        </a:cubicBezTo>
                        <a:cubicBezTo>
                          <a:pt x="51" y="12"/>
                          <a:pt x="54" y="10"/>
                          <a:pt x="54" y="6"/>
                        </a:cubicBezTo>
                        <a:cubicBezTo>
                          <a:pt x="54" y="3"/>
                          <a:pt x="51" y="0"/>
                          <a:pt x="48" y="0"/>
                        </a:cubicBezTo>
                        <a:cubicBezTo>
                          <a:pt x="0" y="0"/>
                          <a:pt x="0" y="0"/>
                          <a:pt x="0" y="0"/>
                        </a:cubicBezTo>
                        <a:lnTo>
                          <a:pt x="0" y="12"/>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71" name="Freeform 61">
                    <a:extLst>
                      <a:ext uri="{FF2B5EF4-FFF2-40B4-BE49-F238E27FC236}">
                        <a16:creationId xmlns:a16="http://schemas.microsoft.com/office/drawing/2014/main" id="{68165404-9A01-F04F-9879-B1D07A5DF254}"/>
                      </a:ext>
                    </a:extLst>
                  </p:cNvPr>
                  <p:cNvSpPr>
                    <a:spLocks/>
                  </p:cNvSpPr>
                  <p:nvPr/>
                </p:nvSpPr>
                <p:spPr bwMode="auto">
                  <a:xfrm>
                    <a:off x="1515" y="2784"/>
                    <a:ext cx="367" cy="24"/>
                  </a:xfrm>
                  <a:custGeom>
                    <a:avLst/>
                    <a:gdLst>
                      <a:gd name="T0" fmla="*/ 92 w 147"/>
                      <a:gd name="T1" fmla="*/ 0 h 9"/>
                      <a:gd name="T2" fmla="*/ 2287 w 147"/>
                      <a:gd name="T3" fmla="*/ 0 h 9"/>
                      <a:gd name="T4" fmla="*/ 791 w 147"/>
                      <a:gd name="T5" fmla="*/ 35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2"/>
                        </a:cubicBezTo>
                        <a:cubicBezTo>
                          <a:pt x="27" y="3"/>
                          <a:pt x="4"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72" name="Freeform 62">
                    <a:extLst>
                      <a:ext uri="{FF2B5EF4-FFF2-40B4-BE49-F238E27FC236}">
                        <a16:creationId xmlns:a16="http://schemas.microsoft.com/office/drawing/2014/main" id="{FAEBE975-E438-F84A-993A-E043EAD6141C}"/>
                      </a:ext>
                    </a:extLst>
                  </p:cNvPr>
                  <p:cNvSpPr>
                    <a:spLocks/>
                  </p:cNvSpPr>
                  <p:nvPr/>
                </p:nvSpPr>
                <p:spPr bwMode="auto">
                  <a:xfrm>
                    <a:off x="1417" y="2717"/>
                    <a:ext cx="370" cy="24"/>
                  </a:xfrm>
                  <a:custGeom>
                    <a:avLst/>
                    <a:gdLst>
                      <a:gd name="T0" fmla="*/ 113 w 148"/>
                      <a:gd name="T1" fmla="*/ 0 h 9"/>
                      <a:gd name="T2" fmla="*/ 2313 w 148"/>
                      <a:gd name="T3" fmla="*/ 0 h 9"/>
                      <a:gd name="T4" fmla="*/ 813 w 148"/>
                      <a:gd name="T5" fmla="*/ 56 h 9"/>
                      <a:gd name="T6" fmla="*/ 63 w 148"/>
                      <a:gd name="T7" fmla="*/ 149 h 9"/>
                      <a:gd name="T8" fmla="*/ 113 w 14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9">
                        <a:moveTo>
                          <a:pt x="7" y="0"/>
                        </a:moveTo>
                        <a:cubicBezTo>
                          <a:pt x="148" y="0"/>
                          <a:pt x="148" y="0"/>
                          <a:pt x="148" y="0"/>
                        </a:cubicBezTo>
                        <a:cubicBezTo>
                          <a:pt x="142" y="0"/>
                          <a:pt x="92" y="1"/>
                          <a:pt x="52" y="3"/>
                        </a:cubicBezTo>
                        <a:cubicBezTo>
                          <a:pt x="27" y="4"/>
                          <a:pt x="4" y="5"/>
                          <a:pt x="4" y="8"/>
                        </a:cubicBezTo>
                        <a:cubicBezTo>
                          <a:pt x="2" y="9"/>
                          <a:pt x="0"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73" name="Freeform 63">
                    <a:extLst>
                      <a:ext uri="{FF2B5EF4-FFF2-40B4-BE49-F238E27FC236}">
                        <a16:creationId xmlns:a16="http://schemas.microsoft.com/office/drawing/2014/main" id="{785A3967-79B4-E146-99E7-85419004C307}"/>
                      </a:ext>
                    </a:extLst>
                  </p:cNvPr>
                  <p:cNvSpPr>
                    <a:spLocks/>
                  </p:cNvSpPr>
                  <p:nvPr/>
                </p:nvSpPr>
                <p:spPr bwMode="auto">
                  <a:xfrm>
                    <a:off x="1652" y="2848"/>
                    <a:ext cx="195" cy="24"/>
                  </a:xfrm>
                  <a:custGeom>
                    <a:avLst/>
                    <a:gdLst>
                      <a:gd name="T0" fmla="*/ 95 w 78"/>
                      <a:gd name="T1" fmla="*/ 0 h 9"/>
                      <a:gd name="T2" fmla="*/ 1208 w 78"/>
                      <a:gd name="T3" fmla="*/ 0 h 9"/>
                      <a:gd name="T4" fmla="*/ 595 w 78"/>
                      <a:gd name="T5" fmla="*/ 35 h 9"/>
                      <a:gd name="T6" fmla="*/ 50 w 78"/>
                      <a:gd name="T7" fmla="*/ 136 h 9"/>
                      <a:gd name="T8" fmla="*/ 95 w 7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0"/>
                        </a:moveTo>
                        <a:cubicBezTo>
                          <a:pt x="77" y="0"/>
                          <a:pt x="77" y="0"/>
                          <a:pt x="77" y="0"/>
                        </a:cubicBezTo>
                        <a:cubicBezTo>
                          <a:pt x="71" y="0"/>
                          <a:pt x="78" y="0"/>
                          <a:pt x="38" y="2"/>
                        </a:cubicBezTo>
                        <a:cubicBezTo>
                          <a:pt x="13" y="3"/>
                          <a:pt x="3"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74" name="Freeform 64">
                    <a:extLst>
                      <a:ext uri="{FF2B5EF4-FFF2-40B4-BE49-F238E27FC236}">
                        <a16:creationId xmlns:a16="http://schemas.microsoft.com/office/drawing/2014/main" id="{063D3AA1-DAED-5E4A-9BAE-A3C1D22D5989}"/>
                      </a:ext>
                    </a:extLst>
                  </p:cNvPr>
                  <p:cNvSpPr>
                    <a:spLocks/>
                  </p:cNvSpPr>
                  <p:nvPr/>
                </p:nvSpPr>
                <p:spPr bwMode="auto">
                  <a:xfrm>
                    <a:off x="1460" y="2653"/>
                    <a:ext cx="170" cy="11"/>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0" y="2"/>
                          <a:pt x="9"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76" name="Freeform 65">
                    <a:extLst>
                      <a:ext uri="{FF2B5EF4-FFF2-40B4-BE49-F238E27FC236}">
                        <a16:creationId xmlns:a16="http://schemas.microsoft.com/office/drawing/2014/main" id="{57F019E7-E678-394C-95E4-7CD7C45F9016}"/>
                      </a:ext>
                    </a:extLst>
                  </p:cNvPr>
                  <p:cNvSpPr>
                    <a:spLocks/>
                  </p:cNvSpPr>
                  <p:nvPr/>
                </p:nvSpPr>
                <p:spPr bwMode="auto">
                  <a:xfrm>
                    <a:off x="1515" y="2779"/>
                    <a:ext cx="423" cy="32"/>
                  </a:xfrm>
                  <a:custGeom>
                    <a:avLst/>
                    <a:gdLst>
                      <a:gd name="T0" fmla="*/ 1317 w 169"/>
                      <a:gd name="T1" fmla="*/ 0 h 12"/>
                      <a:gd name="T2" fmla="*/ 95 w 169"/>
                      <a:gd name="T3" fmla="*/ 0 h 12"/>
                      <a:gd name="T4" fmla="*/ 0 w 169"/>
                      <a:gd name="T5" fmla="*/ 115 h 12"/>
                      <a:gd name="T6" fmla="*/ 95 w 169"/>
                      <a:gd name="T7" fmla="*/ 227 h 12"/>
                      <a:gd name="T8" fmla="*/ 2556 w 169"/>
                      <a:gd name="T9" fmla="*/ 227 h 12"/>
                      <a:gd name="T10" fmla="*/ 2651 w 169"/>
                      <a:gd name="T11" fmla="*/ 115 h 12"/>
                      <a:gd name="T12" fmla="*/ 2556 w 169"/>
                      <a:gd name="T13" fmla="*/ 0 h 12"/>
                      <a:gd name="T14" fmla="*/ 1317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4" y="0"/>
                        </a:moveTo>
                        <a:cubicBezTo>
                          <a:pt x="6" y="0"/>
                          <a:pt x="6" y="0"/>
                          <a:pt x="6" y="0"/>
                        </a:cubicBezTo>
                        <a:cubicBezTo>
                          <a:pt x="3" y="0"/>
                          <a:pt x="0" y="2"/>
                          <a:pt x="0" y="6"/>
                        </a:cubicBezTo>
                        <a:cubicBezTo>
                          <a:pt x="0" y="9"/>
                          <a:pt x="3" y="12"/>
                          <a:pt x="6" y="12"/>
                        </a:cubicBezTo>
                        <a:cubicBezTo>
                          <a:pt x="163" y="12"/>
                          <a:pt x="163" y="12"/>
                          <a:pt x="163" y="12"/>
                        </a:cubicBezTo>
                        <a:cubicBezTo>
                          <a:pt x="166" y="12"/>
                          <a:pt x="169" y="9"/>
                          <a:pt x="169" y="6"/>
                        </a:cubicBezTo>
                        <a:cubicBezTo>
                          <a:pt x="169" y="2"/>
                          <a:pt x="166" y="0"/>
                          <a:pt x="163" y="0"/>
                        </a:cubicBezTo>
                        <a:lnTo>
                          <a:pt x="84"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777" name="Freeform 66">
                    <a:extLst>
                      <a:ext uri="{FF2B5EF4-FFF2-40B4-BE49-F238E27FC236}">
                        <a16:creationId xmlns:a16="http://schemas.microsoft.com/office/drawing/2014/main" id="{BFDC8B46-8554-A947-9A5D-4EB934F0C4F4}"/>
                      </a:ext>
                    </a:extLst>
                  </p:cNvPr>
                  <p:cNvSpPr>
                    <a:spLocks/>
                  </p:cNvSpPr>
                  <p:nvPr/>
                </p:nvSpPr>
                <p:spPr bwMode="auto">
                  <a:xfrm>
                    <a:off x="1417" y="2715"/>
                    <a:ext cx="398" cy="32"/>
                  </a:xfrm>
                  <a:custGeom>
                    <a:avLst/>
                    <a:gdLst>
                      <a:gd name="T0" fmla="*/ 1254 w 159"/>
                      <a:gd name="T1" fmla="*/ 0 h 12"/>
                      <a:gd name="T2" fmla="*/ 113 w 159"/>
                      <a:gd name="T3" fmla="*/ 0 h 12"/>
                      <a:gd name="T4" fmla="*/ 0 w 159"/>
                      <a:gd name="T5" fmla="*/ 115 h 12"/>
                      <a:gd name="T6" fmla="*/ 113 w 159"/>
                      <a:gd name="T7" fmla="*/ 227 h 12"/>
                      <a:gd name="T8" fmla="*/ 2401 w 159"/>
                      <a:gd name="T9" fmla="*/ 227 h 12"/>
                      <a:gd name="T10" fmla="*/ 2493 w 159"/>
                      <a:gd name="T11" fmla="*/ 115 h 12"/>
                      <a:gd name="T12" fmla="*/ 2401 w 159"/>
                      <a:gd name="T13" fmla="*/ 0 h 12"/>
                      <a:gd name="T14" fmla="*/ 1254 w 15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12">
                        <a:moveTo>
                          <a:pt x="80" y="0"/>
                        </a:moveTo>
                        <a:cubicBezTo>
                          <a:pt x="7" y="0"/>
                          <a:pt x="7" y="0"/>
                          <a:pt x="7" y="0"/>
                        </a:cubicBezTo>
                        <a:cubicBezTo>
                          <a:pt x="3" y="0"/>
                          <a:pt x="0" y="3"/>
                          <a:pt x="0" y="6"/>
                        </a:cubicBezTo>
                        <a:cubicBezTo>
                          <a:pt x="0" y="10"/>
                          <a:pt x="3" y="12"/>
                          <a:pt x="7" y="12"/>
                        </a:cubicBezTo>
                        <a:cubicBezTo>
                          <a:pt x="153" y="12"/>
                          <a:pt x="153" y="12"/>
                          <a:pt x="153" y="12"/>
                        </a:cubicBezTo>
                        <a:cubicBezTo>
                          <a:pt x="156" y="12"/>
                          <a:pt x="159" y="10"/>
                          <a:pt x="159" y="6"/>
                        </a:cubicBezTo>
                        <a:cubicBezTo>
                          <a:pt x="159" y="3"/>
                          <a:pt x="156" y="0"/>
                          <a:pt x="153" y="0"/>
                        </a:cubicBezTo>
                        <a:lnTo>
                          <a:pt x="80"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778" name="Freeform 67">
                    <a:extLst>
                      <a:ext uri="{FF2B5EF4-FFF2-40B4-BE49-F238E27FC236}">
                        <a16:creationId xmlns:a16="http://schemas.microsoft.com/office/drawing/2014/main" id="{6BA2B1DD-CECC-2B4D-8D54-08B2E1EECB1E}"/>
                      </a:ext>
                    </a:extLst>
                  </p:cNvPr>
                  <p:cNvSpPr>
                    <a:spLocks/>
                  </p:cNvSpPr>
                  <p:nvPr/>
                </p:nvSpPr>
                <p:spPr bwMode="auto">
                  <a:xfrm>
                    <a:off x="1402" y="2648"/>
                    <a:ext cx="253" cy="32"/>
                  </a:xfrm>
                  <a:custGeom>
                    <a:avLst/>
                    <a:gdLst>
                      <a:gd name="T0" fmla="*/ 1493 w 101"/>
                      <a:gd name="T1" fmla="*/ 0 h 12"/>
                      <a:gd name="T2" fmla="*/ 741 w 101"/>
                      <a:gd name="T3" fmla="*/ 0 h 12"/>
                      <a:gd name="T4" fmla="*/ 188 w 101"/>
                      <a:gd name="T5" fmla="*/ 0 h 12"/>
                      <a:gd name="T6" fmla="*/ 0 w 101"/>
                      <a:gd name="T7" fmla="*/ 227 h 12"/>
                      <a:gd name="T8" fmla="*/ 1493 w 101"/>
                      <a:gd name="T9" fmla="*/ 227 h 12"/>
                      <a:gd name="T10" fmla="*/ 1588 w 101"/>
                      <a:gd name="T11" fmla="*/ 115 h 12"/>
                      <a:gd name="T12" fmla="*/ 1493 w 101"/>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12">
                        <a:moveTo>
                          <a:pt x="95" y="0"/>
                        </a:moveTo>
                        <a:cubicBezTo>
                          <a:pt x="47" y="0"/>
                          <a:pt x="47" y="0"/>
                          <a:pt x="47" y="0"/>
                        </a:cubicBezTo>
                        <a:cubicBezTo>
                          <a:pt x="12" y="0"/>
                          <a:pt x="12" y="0"/>
                          <a:pt x="12" y="0"/>
                        </a:cubicBezTo>
                        <a:cubicBezTo>
                          <a:pt x="7" y="4"/>
                          <a:pt x="3" y="8"/>
                          <a:pt x="0" y="12"/>
                        </a:cubicBezTo>
                        <a:cubicBezTo>
                          <a:pt x="95" y="12"/>
                          <a:pt x="95" y="12"/>
                          <a:pt x="95" y="12"/>
                        </a:cubicBezTo>
                        <a:cubicBezTo>
                          <a:pt x="98" y="12"/>
                          <a:pt x="101" y="10"/>
                          <a:pt x="101" y="6"/>
                        </a:cubicBezTo>
                        <a:cubicBezTo>
                          <a:pt x="101" y="3"/>
                          <a:pt x="98"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779" name="Freeform 68">
                    <a:extLst>
                      <a:ext uri="{FF2B5EF4-FFF2-40B4-BE49-F238E27FC236}">
                        <a16:creationId xmlns:a16="http://schemas.microsoft.com/office/drawing/2014/main" id="{DA90F0F1-0B36-884B-8545-FFC113F84395}"/>
                      </a:ext>
                    </a:extLst>
                  </p:cNvPr>
                  <p:cNvSpPr>
                    <a:spLocks/>
                  </p:cNvSpPr>
                  <p:nvPr/>
                </p:nvSpPr>
                <p:spPr bwMode="auto">
                  <a:xfrm>
                    <a:off x="1480" y="2589"/>
                    <a:ext cx="60" cy="27"/>
                  </a:xfrm>
                  <a:custGeom>
                    <a:avLst/>
                    <a:gdLst>
                      <a:gd name="T0" fmla="*/ 0 w 24"/>
                      <a:gd name="T1" fmla="*/ 197 h 10"/>
                      <a:gd name="T2" fmla="*/ 270 w 24"/>
                      <a:gd name="T3" fmla="*/ 197 h 10"/>
                      <a:gd name="T4" fmla="*/ 375 w 24"/>
                      <a:gd name="T5" fmla="*/ 81 h 10"/>
                      <a:gd name="T6" fmla="*/ 345 w 24"/>
                      <a:gd name="T7" fmla="*/ 0 h 10"/>
                      <a:gd name="T8" fmla="*/ 0 w 24"/>
                      <a:gd name="T9" fmla="*/ 19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0">
                        <a:moveTo>
                          <a:pt x="0" y="10"/>
                        </a:moveTo>
                        <a:cubicBezTo>
                          <a:pt x="17" y="10"/>
                          <a:pt x="17" y="10"/>
                          <a:pt x="17" y="10"/>
                        </a:cubicBezTo>
                        <a:cubicBezTo>
                          <a:pt x="21" y="10"/>
                          <a:pt x="24" y="8"/>
                          <a:pt x="24" y="4"/>
                        </a:cubicBezTo>
                        <a:cubicBezTo>
                          <a:pt x="24" y="3"/>
                          <a:pt x="23" y="1"/>
                          <a:pt x="22" y="0"/>
                        </a:cubicBezTo>
                        <a:cubicBezTo>
                          <a:pt x="14" y="3"/>
                          <a:pt x="7" y="7"/>
                          <a:pt x="0" y="1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780" name="Freeform 69">
                    <a:extLst>
                      <a:ext uri="{FF2B5EF4-FFF2-40B4-BE49-F238E27FC236}">
                        <a16:creationId xmlns:a16="http://schemas.microsoft.com/office/drawing/2014/main" id="{34531C0D-99C8-514B-8C62-7EE88A54B37F}"/>
                      </a:ext>
                    </a:extLst>
                  </p:cNvPr>
                  <p:cNvSpPr>
                    <a:spLocks/>
                  </p:cNvSpPr>
                  <p:nvPr/>
                </p:nvSpPr>
                <p:spPr bwMode="auto">
                  <a:xfrm>
                    <a:off x="1650" y="2843"/>
                    <a:ext cx="222" cy="34"/>
                  </a:xfrm>
                  <a:custGeom>
                    <a:avLst/>
                    <a:gdLst>
                      <a:gd name="T0" fmla="*/ 92 w 89"/>
                      <a:gd name="T1" fmla="*/ 233 h 13"/>
                      <a:gd name="T2" fmla="*/ 758 w 89"/>
                      <a:gd name="T3" fmla="*/ 233 h 13"/>
                      <a:gd name="T4" fmla="*/ 1382 w 89"/>
                      <a:gd name="T5" fmla="*/ 0 h 13"/>
                      <a:gd name="T6" fmla="*/ 915 w 89"/>
                      <a:gd name="T7" fmla="*/ 0 h 13"/>
                      <a:gd name="T8" fmla="*/ 92 w 89"/>
                      <a:gd name="T9" fmla="*/ 0 h 13"/>
                      <a:gd name="T10" fmla="*/ 0 w 89"/>
                      <a:gd name="T11" fmla="*/ 123 h 13"/>
                      <a:gd name="T12" fmla="*/ 92 w 89"/>
                      <a:gd name="T13" fmla="*/ 23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7"/>
                        </a:cubicBezTo>
                        <a:cubicBezTo>
                          <a:pt x="0" y="10"/>
                          <a:pt x="3" y="13"/>
                          <a:pt x="6" y="13"/>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781" name="Freeform 70">
                    <a:extLst>
                      <a:ext uri="{FF2B5EF4-FFF2-40B4-BE49-F238E27FC236}">
                        <a16:creationId xmlns:a16="http://schemas.microsoft.com/office/drawing/2014/main" id="{7372B572-5849-0247-9B26-A485ECB513D5}"/>
                      </a:ext>
                    </a:extLst>
                  </p:cNvPr>
                  <p:cNvSpPr>
                    <a:spLocks/>
                  </p:cNvSpPr>
                  <p:nvPr/>
                </p:nvSpPr>
                <p:spPr bwMode="auto">
                  <a:xfrm>
                    <a:off x="1515" y="2139"/>
                    <a:ext cx="423" cy="32"/>
                  </a:xfrm>
                  <a:custGeom>
                    <a:avLst/>
                    <a:gdLst>
                      <a:gd name="T0" fmla="*/ 1317 w 169"/>
                      <a:gd name="T1" fmla="*/ 0 h 12"/>
                      <a:gd name="T2" fmla="*/ 95 w 169"/>
                      <a:gd name="T3" fmla="*/ 0 h 12"/>
                      <a:gd name="T4" fmla="*/ 0 w 169"/>
                      <a:gd name="T5" fmla="*/ 115 h 12"/>
                      <a:gd name="T6" fmla="*/ 95 w 169"/>
                      <a:gd name="T7" fmla="*/ 227 h 12"/>
                      <a:gd name="T8" fmla="*/ 2556 w 169"/>
                      <a:gd name="T9" fmla="*/ 227 h 12"/>
                      <a:gd name="T10" fmla="*/ 2651 w 169"/>
                      <a:gd name="T11" fmla="*/ 115 h 12"/>
                      <a:gd name="T12" fmla="*/ 2556 w 169"/>
                      <a:gd name="T13" fmla="*/ 0 h 12"/>
                      <a:gd name="T14" fmla="*/ 1317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4" y="0"/>
                        </a:moveTo>
                        <a:cubicBezTo>
                          <a:pt x="6" y="0"/>
                          <a:pt x="6" y="0"/>
                          <a:pt x="6" y="0"/>
                        </a:cubicBezTo>
                        <a:cubicBezTo>
                          <a:pt x="3" y="0"/>
                          <a:pt x="0" y="3"/>
                          <a:pt x="0" y="6"/>
                        </a:cubicBezTo>
                        <a:cubicBezTo>
                          <a:pt x="0" y="9"/>
                          <a:pt x="3" y="12"/>
                          <a:pt x="6" y="12"/>
                        </a:cubicBezTo>
                        <a:cubicBezTo>
                          <a:pt x="163" y="12"/>
                          <a:pt x="163" y="12"/>
                          <a:pt x="163" y="12"/>
                        </a:cubicBezTo>
                        <a:cubicBezTo>
                          <a:pt x="166" y="12"/>
                          <a:pt x="169" y="9"/>
                          <a:pt x="169" y="6"/>
                        </a:cubicBezTo>
                        <a:cubicBezTo>
                          <a:pt x="169" y="3"/>
                          <a:pt x="166" y="0"/>
                          <a:pt x="163" y="0"/>
                        </a:cubicBezTo>
                        <a:lnTo>
                          <a:pt x="84"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83" name="Freeform 71">
                    <a:extLst>
                      <a:ext uri="{FF2B5EF4-FFF2-40B4-BE49-F238E27FC236}">
                        <a16:creationId xmlns:a16="http://schemas.microsoft.com/office/drawing/2014/main" id="{D0C2EC03-9ED7-BD41-A179-A5BFCBB1D60C}"/>
                      </a:ext>
                    </a:extLst>
                  </p:cNvPr>
                  <p:cNvSpPr>
                    <a:spLocks/>
                  </p:cNvSpPr>
                  <p:nvPr/>
                </p:nvSpPr>
                <p:spPr bwMode="auto">
                  <a:xfrm>
                    <a:off x="1417" y="2075"/>
                    <a:ext cx="398" cy="32"/>
                  </a:xfrm>
                  <a:custGeom>
                    <a:avLst/>
                    <a:gdLst>
                      <a:gd name="T0" fmla="*/ 1254 w 159"/>
                      <a:gd name="T1" fmla="*/ 0 h 12"/>
                      <a:gd name="T2" fmla="*/ 113 w 159"/>
                      <a:gd name="T3" fmla="*/ 0 h 12"/>
                      <a:gd name="T4" fmla="*/ 0 w 159"/>
                      <a:gd name="T5" fmla="*/ 115 h 12"/>
                      <a:gd name="T6" fmla="*/ 113 w 159"/>
                      <a:gd name="T7" fmla="*/ 227 h 12"/>
                      <a:gd name="T8" fmla="*/ 2401 w 159"/>
                      <a:gd name="T9" fmla="*/ 227 h 12"/>
                      <a:gd name="T10" fmla="*/ 2493 w 159"/>
                      <a:gd name="T11" fmla="*/ 115 h 12"/>
                      <a:gd name="T12" fmla="*/ 2401 w 159"/>
                      <a:gd name="T13" fmla="*/ 0 h 12"/>
                      <a:gd name="T14" fmla="*/ 1254 w 15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12">
                        <a:moveTo>
                          <a:pt x="80" y="0"/>
                        </a:moveTo>
                        <a:cubicBezTo>
                          <a:pt x="7" y="0"/>
                          <a:pt x="7" y="0"/>
                          <a:pt x="7" y="0"/>
                        </a:cubicBezTo>
                        <a:cubicBezTo>
                          <a:pt x="3" y="0"/>
                          <a:pt x="0" y="3"/>
                          <a:pt x="0" y="6"/>
                        </a:cubicBezTo>
                        <a:cubicBezTo>
                          <a:pt x="0" y="10"/>
                          <a:pt x="3" y="12"/>
                          <a:pt x="7" y="12"/>
                        </a:cubicBezTo>
                        <a:cubicBezTo>
                          <a:pt x="153" y="12"/>
                          <a:pt x="153" y="12"/>
                          <a:pt x="153" y="12"/>
                        </a:cubicBezTo>
                        <a:cubicBezTo>
                          <a:pt x="156" y="12"/>
                          <a:pt x="159" y="10"/>
                          <a:pt x="159" y="6"/>
                        </a:cubicBezTo>
                        <a:cubicBezTo>
                          <a:pt x="159" y="3"/>
                          <a:pt x="156" y="0"/>
                          <a:pt x="153" y="0"/>
                        </a:cubicBezTo>
                        <a:lnTo>
                          <a:pt x="8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84" name="Freeform 72">
                    <a:extLst>
                      <a:ext uri="{FF2B5EF4-FFF2-40B4-BE49-F238E27FC236}">
                        <a16:creationId xmlns:a16="http://schemas.microsoft.com/office/drawing/2014/main" id="{99A442A8-7419-A942-8353-E4469FB328F8}"/>
                      </a:ext>
                    </a:extLst>
                  </p:cNvPr>
                  <p:cNvSpPr>
                    <a:spLocks/>
                  </p:cNvSpPr>
                  <p:nvPr/>
                </p:nvSpPr>
                <p:spPr bwMode="auto">
                  <a:xfrm>
                    <a:off x="1402" y="2008"/>
                    <a:ext cx="253" cy="32"/>
                  </a:xfrm>
                  <a:custGeom>
                    <a:avLst/>
                    <a:gdLst>
                      <a:gd name="T0" fmla="*/ 1493 w 101"/>
                      <a:gd name="T1" fmla="*/ 0 h 12"/>
                      <a:gd name="T2" fmla="*/ 741 w 101"/>
                      <a:gd name="T3" fmla="*/ 0 h 12"/>
                      <a:gd name="T4" fmla="*/ 188 w 101"/>
                      <a:gd name="T5" fmla="*/ 0 h 12"/>
                      <a:gd name="T6" fmla="*/ 0 w 101"/>
                      <a:gd name="T7" fmla="*/ 227 h 12"/>
                      <a:gd name="T8" fmla="*/ 1493 w 101"/>
                      <a:gd name="T9" fmla="*/ 227 h 12"/>
                      <a:gd name="T10" fmla="*/ 1588 w 101"/>
                      <a:gd name="T11" fmla="*/ 115 h 12"/>
                      <a:gd name="T12" fmla="*/ 1493 w 101"/>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12">
                        <a:moveTo>
                          <a:pt x="95" y="0"/>
                        </a:moveTo>
                        <a:cubicBezTo>
                          <a:pt x="47" y="0"/>
                          <a:pt x="47" y="0"/>
                          <a:pt x="47" y="0"/>
                        </a:cubicBezTo>
                        <a:cubicBezTo>
                          <a:pt x="12" y="0"/>
                          <a:pt x="12" y="0"/>
                          <a:pt x="12" y="0"/>
                        </a:cubicBezTo>
                        <a:cubicBezTo>
                          <a:pt x="7" y="4"/>
                          <a:pt x="3" y="8"/>
                          <a:pt x="0" y="12"/>
                        </a:cubicBezTo>
                        <a:cubicBezTo>
                          <a:pt x="95" y="12"/>
                          <a:pt x="95" y="12"/>
                          <a:pt x="95" y="12"/>
                        </a:cubicBezTo>
                        <a:cubicBezTo>
                          <a:pt x="98" y="12"/>
                          <a:pt x="101" y="10"/>
                          <a:pt x="101" y="6"/>
                        </a:cubicBezTo>
                        <a:cubicBezTo>
                          <a:pt x="101" y="3"/>
                          <a:pt x="98" y="0"/>
                          <a:pt x="95" y="0"/>
                        </a:cubicBez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85" name="Freeform 73">
                    <a:extLst>
                      <a:ext uri="{FF2B5EF4-FFF2-40B4-BE49-F238E27FC236}">
                        <a16:creationId xmlns:a16="http://schemas.microsoft.com/office/drawing/2014/main" id="{C5CD4692-F24F-C049-A139-FE27BDD067B3}"/>
                      </a:ext>
                    </a:extLst>
                  </p:cNvPr>
                  <p:cNvSpPr>
                    <a:spLocks/>
                  </p:cNvSpPr>
                  <p:nvPr/>
                </p:nvSpPr>
                <p:spPr bwMode="auto">
                  <a:xfrm>
                    <a:off x="1480" y="1949"/>
                    <a:ext cx="60" cy="27"/>
                  </a:xfrm>
                  <a:custGeom>
                    <a:avLst/>
                    <a:gdLst>
                      <a:gd name="T0" fmla="*/ 0 w 24"/>
                      <a:gd name="T1" fmla="*/ 197 h 10"/>
                      <a:gd name="T2" fmla="*/ 270 w 24"/>
                      <a:gd name="T3" fmla="*/ 197 h 10"/>
                      <a:gd name="T4" fmla="*/ 375 w 24"/>
                      <a:gd name="T5" fmla="*/ 81 h 10"/>
                      <a:gd name="T6" fmla="*/ 345 w 24"/>
                      <a:gd name="T7" fmla="*/ 0 h 10"/>
                      <a:gd name="T8" fmla="*/ 0 w 24"/>
                      <a:gd name="T9" fmla="*/ 19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0">
                        <a:moveTo>
                          <a:pt x="0" y="10"/>
                        </a:moveTo>
                        <a:cubicBezTo>
                          <a:pt x="17" y="10"/>
                          <a:pt x="17" y="10"/>
                          <a:pt x="17" y="10"/>
                        </a:cubicBezTo>
                        <a:cubicBezTo>
                          <a:pt x="21" y="10"/>
                          <a:pt x="24" y="8"/>
                          <a:pt x="24" y="4"/>
                        </a:cubicBezTo>
                        <a:cubicBezTo>
                          <a:pt x="24" y="3"/>
                          <a:pt x="23" y="1"/>
                          <a:pt x="22" y="0"/>
                        </a:cubicBezTo>
                        <a:cubicBezTo>
                          <a:pt x="14" y="3"/>
                          <a:pt x="7" y="7"/>
                          <a:pt x="0" y="10"/>
                        </a:cubicBez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86" name="Freeform 74">
                    <a:extLst>
                      <a:ext uri="{FF2B5EF4-FFF2-40B4-BE49-F238E27FC236}">
                        <a16:creationId xmlns:a16="http://schemas.microsoft.com/office/drawing/2014/main" id="{A2098DC1-6028-434E-AFE2-4E8F77C917BC}"/>
                      </a:ext>
                    </a:extLst>
                  </p:cNvPr>
                  <p:cNvSpPr>
                    <a:spLocks/>
                  </p:cNvSpPr>
                  <p:nvPr/>
                </p:nvSpPr>
                <p:spPr bwMode="auto">
                  <a:xfrm>
                    <a:off x="1650" y="2203"/>
                    <a:ext cx="222" cy="34"/>
                  </a:xfrm>
                  <a:custGeom>
                    <a:avLst/>
                    <a:gdLst>
                      <a:gd name="T0" fmla="*/ 92 w 89"/>
                      <a:gd name="T1" fmla="*/ 233 h 13"/>
                      <a:gd name="T2" fmla="*/ 758 w 89"/>
                      <a:gd name="T3" fmla="*/ 233 h 13"/>
                      <a:gd name="T4" fmla="*/ 1382 w 89"/>
                      <a:gd name="T5" fmla="*/ 0 h 13"/>
                      <a:gd name="T6" fmla="*/ 915 w 89"/>
                      <a:gd name="T7" fmla="*/ 0 h 13"/>
                      <a:gd name="T8" fmla="*/ 92 w 89"/>
                      <a:gd name="T9" fmla="*/ 0 h 13"/>
                      <a:gd name="T10" fmla="*/ 0 w 89"/>
                      <a:gd name="T11" fmla="*/ 123 h 13"/>
                      <a:gd name="T12" fmla="*/ 92 w 89"/>
                      <a:gd name="T13" fmla="*/ 23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7"/>
                        </a:cubicBezTo>
                        <a:cubicBezTo>
                          <a:pt x="0" y="10"/>
                          <a:pt x="3" y="13"/>
                          <a:pt x="6" y="13"/>
                        </a:cubicBez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87" name="Freeform 75">
                    <a:extLst>
                      <a:ext uri="{FF2B5EF4-FFF2-40B4-BE49-F238E27FC236}">
                        <a16:creationId xmlns:a16="http://schemas.microsoft.com/office/drawing/2014/main" id="{13F5FAC8-3BBD-EB41-BEA2-6D8FADDE4EF9}"/>
                      </a:ext>
                    </a:extLst>
                  </p:cNvPr>
                  <p:cNvSpPr>
                    <a:spLocks/>
                  </p:cNvSpPr>
                  <p:nvPr/>
                </p:nvSpPr>
                <p:spPr bwMode="auto">
                  <a:xfrm>
                    <a:off x="1617" y="2075"/>
                    <a:ext cx="198" cy="32"/>
                  </a:xfrm>
                  <a:custGeom>
                    <a:avLst/>
                    <a:gdLst>
                      <a:gd name="T0" fmla="*/ 1150 w 79"/>
                      <a:gd name="T1" fmla="*/ 227 h 12"/>
                      <a:gd name="T2" fmla="*/ 1243 w 79"/>
                      <a:gd name="T3" fmla="*/ 115 h 12"/>
                      <a:gd name="T4" fmla="*/ 1150 w 79"/>
                      <a:gd name="T5" fmla="*/ 0 h 12"/>
                      <a:gd name="T6" fmla="*/ 0 w 79"/>
                      <a:gd name="T7" fmla="*/ 0 h 12"/>
                      <a:gd name="T8" fmla="*/ 0 w 79"/>
                      <a:gd name="T9" fmla="*/ 227 h 12"/>
                      <a:gd name="T10" fmla="*/ 1150 w 79"/>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2">
                        <a:moveTo>
                          <a:pt x="73" y="12"/>
                        </a:moveTo>
                        <a:cubicBezTo>
                          <a:pt x="76" y="12"/>
                          <a:pt x="79" y="10"/>
                          <a:pt x="79" y="6"/>
                        </a:cubicBezTo>
                        <a:cubicBezTo>
                          <a:pt x="79" y="3"/>
                          <a:pt x="76" y="0"/>
                          <a:pt x="73" y="0"/>
                        </a:cubicBezTo>
                        <a:cubicBezTo>
                          <a:pt x="0" y="0"/>
                          <a:pt x="0" y="0"/>
                          <a:pt x="0" y="0"/>
                        </a:cubicBezTo>
                        <a:cubicBezTo>
                          <a:pt x="0" y="12"/>
                          <a:pt x="0" y="12"/>
                          <a:pt x="0" y="12"/>
                        </a:cubicBezTo>
                        <a:lnTo>
                          <a:pt x="73" y="12"/>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88" name="Freeform 76">
                    <a:extLst>
                      <a:ext uri="{FF2B5EF4-FFF2-40B4-BE49-F238E27FC236}">
                        <a16:creationId xmlns:a16="http://schemas.microsoft.com/office/drawing/2014/main" id="{88E2E574-67C2-5E45-90DD-2DAB7981DE45}"/>
                      </a:ext>
                    </a:extLst>
                  </p:cNvPr>
                  <p:cNvSpPr>
                    <a:spLocks/>
                  </p:cNvSpPr>
                  <p:nvPr/>
                </p:nvSpPr>
                <p:spPr bwMode="auto">
                  <a:xfrm>
                    <a:off x="1725" y="2139"/>
                    <a:ext cx="213" cy="32"/>
                  </a:xfrm>
                  <a:custGeom>
                    <a:avLst/>
                    <a:gdLst>
                      <a:gd name="T0" fmla="*/ 0 w 85"/>
                      <a:gd name="T1" fmla="*/ 0 h 12"/>
                      <a:gd name="T2" fmla="*/ 0 w 85"/>
                      <a:gd name="T3" fmla="*/ 227 h 12"/>
                      <a:gd name="T4" fmla="*/ 1243 w 85"/>
                      <a:gd name="T5" fmla="*/ 227 h 12"/>
                      <a:gd name="T6" fmla="*/ 1338 w 85"/>
                      <a:gd name="T7" fmla="*/ 115 h 12"/>
                      <a:gd name="T8" fmla="*/ 1243 w 85"/>
                      <a:gd name="T9" fmla="*/ 0 h 12"/>
                      <a:gd name="T10" fmla="*/ 0 w 85"/>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 h="12">
                        <a:moveTo>
                          <a:pt x="0" y="0"/>
                        </a:moveTo>
                        <a:cubicBezTo>
                          <a:pt x="0" y="12"/>
                          <a:pt x="0" y="12"/>
                          <a:pt x="0" y="12"/>
                        </a:cubicBezTo>
                        <a:cubicBezTo>
                          <a:pt x="79" y="12"/>
                          <a:pt x="79" y="12"/>
                          <a:pt x="79" y="12"/>
                        </a:cubicBezTo>
                        <a:cubicBezTo>
                          <a:pt x="82" y="12"/>
                          <a:pt x="85" y="9"/>
                          <a:pt x="85" y="6"/>
                        </a:cubicBezTo>
                        <a:cubicBezTo>
                          <a:pt x="85" y="3"/>
                          <a:pt x="82" y="0"/>
                          <a:pt x="79" y="0"/>
                        </a:cubicBezTo>
                        <a:lnTo>
                          <a:pt x="0" y="0"/>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89" name="Freeform 77">
                    <a:extLst>
                      <a:ext uri="{FF2B5EF4-FFF2-40B4-BE49-F238E27FC236}">
                        <a16:creationId xmlns:a16="http://schemas.microsoft.com/office/drawing/2014/main" id="{99DA055F-487B-4648-9E0C-BB00E8914AD3}"/>
                      </a:ext>
                    </a:extLst>
                  </p:cNvPr>
                  <p:cNvSpPr>
                    <a:spLocks/>
                  </p:cNvSpPr>
                  <p:nvPr/>
                </p:nvSpPr>
                <p:spPr bwMode="auto">
                  <a:xfrm>
                    <a:off x="1770" y="2203"/>
                    <a:ext cx="102" cy="34"/>
                  </a:xfrm>
                  <a:custGeom>
                    <a:avLst/>
                    <a:gdLst>
                      <a:gd name="T0" fmla="*/ 0 w 41"/>
                      <a:gd name="T1" fmla="*/ 0 h 13"/>
                      <a:gd name="T2" fmla="*/ 0 w 41"/>
                      <a:gd name="T3" fmla="*/ 233 h 13"/>
                      <a:gd name="T4" fmla="*/ 12 w 41"/>
                      <a:gd name="T5" fmla="*/ 233 h 13"/>
                      <a:gd name="T6" fmla="*/ 632 w 41"/>
                      <a:gd name="T7" fmla="*/ 0 h 13"/>
                      <a:gd name="T8" fmla="*/ 0 w 41"/>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3">
                        <a:moveTo>
                          <a:pt x="0" y="0"/>
                        </a:moveTo>
                        <a:cubicBezTo>
                          <a:pt x="0" y="13"/>
                          <a:pt x="0" y="13"/>
                          <a:pt x="0" y="13"/>
                        </a:cubicBezTo>
                        <a:cubicBezTo>
                          <a:pt x="1" y="13"/>
                          <a:pt x="1" y="13"/>
                          <a:pt x="1" y="13"/>
                        </a:cubicBezTo>
                        <a:cubicBezTo>
                          <a:pt x="16" y="8"/>
                          <a:pt x="29" y="4"/>
                          <a:pt x="41"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90" name="Freeform 78">
                    <a:extLst>
                      <a:ext uri="{FF2B5EF4-FFF2-40B4-BE49-F238E27FC236}">
                        <a16:creationId xmlns:a16="http://schemas.microsoft.com/office/drawing/2014/main" id="{28C5EF33-1370-4548-B96C-1286BD6279CF}"/>
                      </a:ext>
                    </a:extLst>
                  </p:cNvPr>
                  <p:cNvSpPr>
                    <a:spLocks/>
                  </p:cNvSpPr>
                  <p:nvPr/>
                </p:nvSpPr>
                <p:spPr bwMode="auto">
                  <a:xfrm>
                    <a:off x="1520" y="2008"/>
                    <a:ext cx="135" cy="32"/>
                  </a:xfrm>
                  <a:custGeom>
                    <a:avLst/>
                    <a:gdLst>
                      <a:gd name="T0" fmla="*/ 0 w 54"/>
                      <a:gd name="T1" fmla="*/ 227 h 12"/>
                      <a:gd name="T2" fmla="*/ 750 w 54"/>
                      <a:gd name="T3" fmla="*/ 227 h 12"/>
                      <a:gd name="T4" fmla="*/ 845 w 54"/>
                      <a:gd name="T5" fmla="*/ 115 h 12"/>
                      <a:gd name="T6" fmla="*/ 750 w 54"/>
                      <a:gd name="T7" fmla="*/ 0 h 12"/>
                      <a:gd name="T8" fmla="*/ 0 w 54"/>
                      <a:gd name="T9" fmla="*/ 0 h 12"/>
                      <a:gd name="T10" fmla="*/ 0 w 54"/>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2">
                        <a:moveTo>
                          <a:pt x="0" y="12"/>
                        </a:moveTo>
                        <a:cubicBezTo>
                          <a:pt x="48" y="12"/>
                          <a:pt x="48" y="12"/>
                          <a:pt x="48" y="12"/>
                        </a:cubicBezTo>
                        <a:cubicBezTo>
                          <a:pt x="51" y="12"/>
                          <a:pt x="54" y="10"/>
                          <a:pt x="54" y="6"/>
                        </a:cubicBezTo>
                        <a:cubicBezTo>
                          <a:pt x="54" y="3"/>
                          <a:pt x="51" y="0"/>
                          <a:pt x="48" y="0"/>
                        </a:cubicBezTo>
                        <a:cubicBezTo>
                          <a:pt x="0" y="0"/>
                          <a:pt x="0" y="0"/>
                          <a:pt x="0" y="0"/>
                        </a:cubicBezTo>
                        <a:lnTo>
                          <a:pt x="0" y="12"/>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91" name="Freeform 79">
                    <a:extLst>
                      <a:ext uri="{FF2B5EF4-FFF2-40B4-BE49-F238E27FC236}">
                        <a16:creationId xmlns:a16="http://schemas.microsoft.com/office/drawing/2014/main" id="{EC99FE65-230F-5542-842D-11FD9154DD94}"/>
                      </a:ext>
                    </a:extLst>
                  </p:cNvPr>
                  <p:cNvSpPr>
                    <a:spLocks/>
                  </p:cNvSpPr>
                  <p:nvPr/>
                </p:nvSpPr>
                <p:spPr bwMode="auto">
                  <a:xfrm>
                    <a:off x="1515" y="2144"/>
                    <a:ext cx="367" cy="24"/>
                  </a:xfrm>
                  <a:custGeom>
                    <a:avLst/>
                    <a:gdLst>
                      <a:gd name="T0" fmla="*/ 92 w 147"/>
                      <a:gd name="T1" fmla="*/ 0 h 9"/>
                      <a:gd name="T2" fmla="*/ 2287 w 147"/>
                      <a:gd name="T3" fmla="*/ 0 h 9"/>
                      <a:gd name="T4" fmla="*/ 791 w 147"/>
                      <a:gd name="T5" fmla="*/ 35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2"/>
                        </a:cubicBezTo>
                        <a:cubicBezTo>
                          <a:pt x="27" y="3"/>
                          <a:pt x="4"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92" name="Freeform 80">
                    <a:extLst>
                      <a:ext uri="{FF2B5EF4-FFF2-40B4-BE49-F238E27FC236}">
                        <a16:creationId xmlns:a16="http://schemas.microsoft.com/office/drawing/2014/main" id="{BAA782C9-C82E-7D43-AD57-4854A20D6413}"/>
                      </a:ext>
                    </a:extLst>
                  </p:cNvPr>
                  <p:cNvSpPr>
                    <a:spLocks/>
                  </p:cNvSpPr>
                  <p:nvPr/>
                </p:nvSpPr>
                <p:spPr bwMode="auto">
                  <a:xfrm>
                    <a:off x="1417" y="2077"/>
                    <a:ext cx="370" cy="24"/>
                  </a:xfrm>
                  <a:custGeom>
                    <a:avLst/>
                    <a:gdLst>
                      <a:gd name="T0" fmla="*/ 113 w 148"/>
                      <a:gd name="T1" fmla="*/ 0 h 9"/>
                      <a:gd name="T2" fmla="*/ 2313 w 148"/>
                      <a:gd name="T3" fmla="*/ 0 h 9"/>
                      <a:gd name="T4" fmla="*/ 813 w 148"/>
                      <a:gd name="T5" fmla="*/ 56 h 9"/>
                      <a:gd name="T6" fmla="*/ 63 w 148"/>
                      <a:gd name="T7" fmla="*/ 149 h 9"/>
                      <a:gd name="T8" fmla="*/ 113 w 14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9">
                        <a:moveTo>
                          <a:pt x="7" y="0"/>
                        </a:moveTo>
                        <a:cubicBezTo>
                          <a:pt x="148" y="0"/>
                          <a:pt x="148" y="0"/>
                          <a:pt x="148" y="0"/>
                        </a:cubicBezTo>
                        <a:cubicBezTo>
                          <a:pt x="142" y="0"/>
                          <a:pt x="92" y="1"/>
                          <a:pt x="52" y="3"/>
                        </a:cubicBezTo>
                        <a:cubicBezTo>
                          <a:pt x="27" y="4"/>
                          <a:pt x="4" y="5"/>
                          <a:pt x="4" y="8"/>
                        </a:cubicBezTo>
                        <a:cubicBezTo>
                          <a:pt x="2" y="9"/>
                          <a:pt x="0"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93" name="Freeform 81">
                    <a:extLst>
                      <a:ext uri="{FF2B5EF4-FFF2-40B4-BE49-F238E27FC236}">
                        <a16:creationId xmlns:a16="http://schemas.microsoft.com/office/drawing/2014/main" id="{FE371CD8-D506-A244-94E1-1FD2A7D46DF0}"/>
                      </a:ext>
                    </a:extLst>
                  </p:cNvPr>
                  <p:cNvSpPr>
                    <a:spLocks/>
                  </p:cNvSpPr>
                  <p:nvPr/>
                </p:nvSpPr>
                <p:spPr bwMode="auto">
                  <a:xfrm>
                    <a:off x="1652" y="2208"/>
                    <a:ext cx="195" cy="24"/>
                  </a:xfrm>
                  <a:custGeom>
                    <a:avLst/>
                    <a:gdLst>
                      <a:gd name="T0" fmla="*/ 95 w 78"/>
                      <a:gd name="T1" fmla="*/ 0 h 9"/>
                      <a:gd name="T2" fmla="*/ 1208 w 78"/>
                      <a:gd name="T3" fmla="*/ 0 h 9"/>
                      <a:gd name="T4" fmla="*/ 595 w 78"/>
                      <a:gd name="T5" fmla="*/ 35 h 9"/>
                      <a:gd name="T6" fmla="*/ 50 w 78"/>
                      <a:gd name="T7" fmla="*/ 136 h 9"/>
                      <a:gd name="T8" fmla="*/ 95 w 7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0"/>
                        </a:moveTo>
                        <a:cubicBezTo>
                          <a:pt x="77" y="0"/>
                          <a:pt x="77" y="0"/>
                          <a:pt x="77" y="0"/>
                        </a:cubicBezTo>
                        <a:cubicBezTo>
                          <a:pt x="71" y="0"/>
                          <a:pt x="78" y="0"/>
                          <a:pt x="38" y="2"/>
                        </a:cubicBezTo>
                        <a:cubicBezTo>
                          <a:pt x="13" y="3"/>
                          <a:pt x="3"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94" name="Freeform 82">
                    <a:extLst>
                      <a:ext uri="{FF2B5EF4-FFF2-40B4-BE49-F238E27FC236}">
                        <a16:creationId xmlns:a16="http://schemas.microsoft.com/office/drawing/2014/main" id="{A81BA863-AD73-6B48-9167-C6CB3174A6CF}"/>
                      </a:ext>
                    </a:extLst>
                  </p:cNvPr>
                  <p:cNvSpPr>
                    <a:spLocks/>
                  </p:cNvSpPr>
                  <p:nvPr/>
                </p:nvSpPr>
                <p:spPr bwMode="auto">
                  <a:xfrm>
                    <a:off x="1460" y="2013"/>
                    <a:ext cx="170" cy="11"/>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0" y="2"/>
                          <a:pt x="9"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795" name="Freeform 83">
                    <a:extLst>
                      <a:ext uri="{FF2B5EF4-FFF2-40B4-BE49-F238E27FC236}">
                        <a16:creationId xmlns:a16="http://schemas.microsoft.com/office/drawing/2014/main" id="{86EC90A8-E7F7-8C44-8282-B1931C7EB8CA}"/>
                      </a:ext>
                    </a:extLst>
                  </p:cNvPr>
                  <p:cNvSpPr>
                    <a:spLocks/>
                  </p:cNvSpPr>
                  <p:nvPr/>
                </p:nvSpPr>
                <p:spPr bwMode="auto">
                  <a:xfrm>
                    <a:off x="1515" y="2139"/>
                    <a:ext cx="423" cy="32"/>
                  </a:xfrm>
                  <a:custGeom>
                    <a:avLst/>
                    <a:gdLst>
                      <a:gd name="T0" fmla="*/ 1317 w 169"/>
                      <a:gd name="T1" fmla="*/ 0 h 12"/>
                      <a:gd name="T2" fmla="*/ 95 w 169"/>
                      <a:gd name="T3" fmla="*/ 0 h 12"/>
                      <a:gd name="T4" fmla="*/ 0 w 169"/>
                      <a:gd name="T5" fmla="*/ 115 h 12"/>
                      <a:gd name="T6" fmla="*/ 95 w 169"/>
                      <a:gd name="T7" fmla="*/ 227 h 12"/>
                      <a:gd name="T8" fmla="*/ 2556 w 169"/>
                      <a:gd name="T9" fmla="*/ 227 h 12"/>
                      <a:gd name="T10" fmla="*/ 2651 w 169"/>
                      <a:gd name="T11" fmla="*/ 115 h 12"/>
                      <a:gd name="T12" fmla="*/ 2556 w 169"/>
                      <a:gd name="T13" fmla="*/ 0 h 12"/>
                      <a:gd name="T14" fmla="*/ 1317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4" y="0"/>
                        </a:moveTo>
                        <a:cubicBezTo>
                          <a:pt x="6" y="0"/>
                          <a:pt x="6" y="0"/>
                          <a:pt x="6" y="0"/>
                        </a:cubicBezTo>
                        <a:cubicBezTo>
                          <a:pt x="3" y="0"/>
                          <a:pt x="0" y="3"/>
                          <a:pt x="0" y="6"/>
                        </a:cubicBezTo>
                        <a:cubicBezTo>
                          <a:pt x="0" y="9"/>
                          <a:pt x="3" y="12"/>
                          <a:pt x="6" y="12"/>
                        </a:cubicBezTo>
                        <a:cubicBezTo>
                          <a:pt x="163" y="12"/>
                          <a:pt x="163" y="12"/>
                          <a:pt x="163" y="12"/>
                        </a:cubicBezTo>
                        <a:cubicBezTo>
                          <a:pt x="166" y="12"/>
                          <a:pt x="169" y="9"/>
                          <a:pt x="169" y="6"/>
                        </a:cubicBezTo>
                        <a:cubicBezTo>
                          <a:pt x="169" y="3"/>
                          <a:pt x="166" y="0"/>
                          <a:pt x="163" y="0"/>
                        </a:cubicBezTo>
                        <a:lnTo>
                          <a:pt x="84"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796" name="Freeform 84">
                    <a:extLst>
                      <a:ext uri="{FF2B5EF4-FFF2-40B4-BE49-F238E27FC236}">
                        <a16:creationId xmlns:a16="http://schemas.microsoft.com/office/drawing/2014/main" id="{C71BECE8-339F-C042-95E4-D180EEC361B7}"/>
                      </a:ext>
                    </a:extLst>
                  </p:cNvPr>
                  <p:cNvSpPr>
                    <a:spLocks/>
                  </p:cNvSpPr>
                  <p:nvPr/>
                </p:nvSpPr>
                <p:spPr bwMode="auto">
                  <a:xfrm>
                    <a:off x="1417" y="2075"/>
                    <a:ext cx="398" cy="32"/>
                  </a:xfrm>
                  <a:custGeom>
                    <a:avLst/>
                    <a:gdLst>
                      <a:gd name="T0" fmla="*/ 1254 w 159"/>
                      <a:gd name="T1" fmla="*/ 0 h 12"/>
                      <a:gd name="T2" fmla="*/ 113 w 159"/>
                      <a:gd name="T3" fmla="*/ 0 h 12"/>
                      <a:gd name="T4" fmla="*/ 0 w 159"/>
                      <a:gd name="T5" fmla="*/ 115 h 12"/>
                      <a:gd name="T6" fmla="*/ 113 w 159"/>
                      <a:gd name="T7" fmla="*/ 227 h 12"/>
                      <a:gd name="T8" fmla="*/ 2401 w 159"/>
                      <a:gd name="T9" fmla="*/ 227 h 12"/>
                      <a:gd name="T10" fmla="*/ 2493 w 159"/>
                      <a:gd name="T11" fmla="*/ 115 h 12"/>
                      <a:gd name="T12" fmla="*/ 2401 w 159"/>
                      <a:gd name="T13" fmla="*/ 0 h 12"/>
                      <a:gd name="T14" fmla="*/ 1254 w 15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12">
                        <a:moveTo>
                          <a:pt x="80" y="0"/>
                        </a:moveTo>
                        <a:cubicBezTo>
                          <a:pt x="7" y="0"/>
                          <a:pt x="7" y="0"/>
                          <a:pt x="7" y="0"/>
                        </a:cubicBezTo>
                        <a:cubicBezTo>
                          <a:pt x="3" y="0"/>
                          <a:pt x="0" y="3"/>
                          <a:pt x="0" y="6"/>
                        </a:cubicBezTo>
                        <a:cubicBezTo>
                          <a:pt x="0" y="10"/>
                          <a:pt x="3" y="12"/>
                          <a:pt x="7" y="12"/>
                        </a:cubicBezTo>
                        <a:cubicBezTo>
                          <a:pt x="153" y="12"/>
                          <a:pt x="153" y="12"/>
                          <a:pt x="153" y="12"/>
                        </a:cubicBezTo>
                        <a:cubicBezTo>
                          <a:pt x="156" y="12"/>
                          <a:pt x="159" y="10"/>
                          <a:pt x="159" y="6"/>
                        </a:cubicBezTo>
                        <a:cubicBezTo>
                          <a:pt x="159" y="3"/>
                          <a:pt x="156" y="0"/>
                          <a:pt x="153" y="0"/>
                        </a:cubicBezTo>
                        <a:lnTo>
                          <a:pt x="80"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797" name="Freeform 85">
                    <a:extLst>
                      <a:ext uri="{FF2B5EF4-FFF2-40B4-BE49-F238E27FC236}">
                        <a16:creationId xmlns:a16="http://schemas.microsoft.com/office/drawing/2014/main" id="{8047AFE0-FA57-1445-BB3C-16389D2A9343}"/>
                      </a:ext>
                    </a:extLst>
                  </p:cNvPr>
                  <p:cNvSpPr>
                    <a:spLocks/>
                  </p:cNvSpPr>
                  <p:nvPr/>
                </p:nvSpPr>
                <p:spPr bwMode="auto">
                  <a:xfrm>
                    <a:off x="1402" y="2008"/>
                    <a:ext cx="253" cy="32"/>
                  </a:xfrm>
                  <a:custGeom>
                    <a:avLst/>
                    <a:gdLst>
                      <a:gd name="T0" fmla="*/ 1493 w 101"/>
                      <a:gd name="T1" fmla="*/ 0 h 12"/>
                      <a:gd name="T2" fmla="*/ 741 w 101"/>
                      <a:gd name="T3" fmla="*/ 0 h 12"/>
                      <a:gd name="T4" fmla="*/ 188 w 101"/>
                      <a:gd name="T5" fmla="*/ 0 h 12"/>
                      <a:gd name="T6" fmla="*/ 0 w 101"/>
                      <a:gd name="T7" fmla="*/ 227 h 12"/>
                      <a:gd name="T8" fmla="*/ 1493 w 101"/>
                      <a:gd name="T9" fmla="*/ 227 h 12"/>
                      <a:gd name="T10" fmla="*/ 1588 w 101"/>
                      <a:gd name="T11" fmla="*/ 115 h 12"/>
                      <a:gd name="T12" fmla="*/ 1493 w 101"/>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12">
                        <a:moveTo>
                          <a:pt x="95" y="0"/>
                        </a:moveTo>
                        <a:cubicBezTo>
                          <a:pt x="47" y="0"/>
                          <a:pt x="47" y="0"/>
                          <a:pt x="47" y="0"/>
                        </a:cubicBezTo>
                        <a:cubicBezTo>
                          <a:pt x="12" y="0"/>
                          <a:pt x="12" y="0"/>
                          <a:pt x="12" y="0"/>
                        </a:cubicBezTo>
                        <a:cubicBezTo>
                          <a:pt x="7" y="4"/>
                          <a:pt x="3" y="8"/>
                          <a:pt x="0" y="12"/>
                        </a:cubicBezTo>
                        <a:cubicBezTo>
                          <a:pt x="95" y="12"/>
                          <a:pt x="95" y="12"/>
                          <a:pt x="95" y="12"/>
                        </a:cubicBezTo>
                        <a:cubicBezTo>
                          <a:pt x="98" y="12"/>
                          <a:pt x="101" y="10"/>
                          <a:pt x="101" y="6"/>
                        </a:cubicBezTo>
                        <a:cubicBezTo>
                          <a:pt x="101" y="3"/>
                          <a:pt x="98"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798" name="Freeform 86">
                    <a:extLst>
                      <a:ext uri="{FF2B5EF4-FFF2-40B4-BE49-F238E27FC236}">
                        <a16:creationId xmlns:a16="http://schemas.microsoft.com/office/drawing/2014/main" id="{30D5E2F8-F06A-ED49-8CC9-B2800E94CC88}"/>
                      </a:ext>
                    </a:extLst>
                  </p:cNvPr>
                  <p:cNvSpPr>
                    <a:spLocks/>
                  </p:cNvSpPr>
                  <p:nvPr/>
                </p:nvSpPr>
                <p:spPr bwMode="auto">
                  <a:xfrm>
                    <a:off x="1480" y="1949"/>
                    <a:ext cx="60" cy="27"/>
                  </a:xfrm>
                  <a:custGeom>
                    <a:avLst/>
                    <a:gdLst>
                      <a:gd name="T0" fmla="*/ 0 w 24"/>
                      <a:gd name="T1" fmla="*/ 197 h 10"/>
                      <a:gd name="T2" fmla="*/ 270 w 24"/>
                      <a:gd name="T3" fmla="*/ 197 h 10"/>
                      <a:gd name="T4" fmla="*/ 375 w 24"/>
                      <a:gd name="T5" fmla="*/ 81 h 10"/>
                      <a:gd name="T6" fmla="*/ 345 w 24"/>
                      <a:gd name="T7" fmla="*/ 0 h 10"/>
                      <a:gd name="T8" fmla="*/ 0 w 24"/>
                      <a:gd name="T9" fmla="*/ 19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0">
                        <a:moveTo>
                          <a:pt x="0" y="10"/>
                        </a:moveTo>
                        <a:cubicBezTo>
                          <a:pt x="17" y="10"/>
                          <a:pt x="17" y="10"/>
                          <a:pt x="17" y="10"/>
                        </a:cubicBezTo>
                        <a:cubicBezTo>
                          <a:pt x="21" y="10"/>
                          <a:pt x="24" y="8"/>
                          <a:pt x="24" y="4"/>
                        </a:cubicBezTo>
                        <a:cubicBezTo>
                          <a:pt x="24" y="3"/>
                          <a:pt x="23" y="1"/>
                          <a:pt x="22" y="0"/>
                        </a:cubicBezTo>
                        <a:cubicBezTo>
                          <a:pt x="14" y="3"/>
                          <a:pt x="7" y="7"/>
                          <a:pt x="0" y="1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799" name="Freeform 87">
                    <a:extLst>
                      <a:ext uri="{FF2B5EF4-FFF2-40B4-BE49-F238E27FC236}">
                        <a16:creationId xmlns:a16="http://schemas.microsoft.com/office/drawing/2014/main" id="{7EF71EB5-14B4-044D-B134-5E2DE7BA4C2B}"/>
                      </a:ext>
                    </a:extLst>
                  </p:cNvPr>
                  <p:cNvSpPr>
                    <a:spLocks/>
                  </p:cNvSpPr>
                  <p:nvPr/>
                </p:nvSpPr>
                <p:spPr bwMode="auto">
                  <a:xfrm>
                    <a:off x="1650" y="2203"/>
                    <a:ext cx="222" cy="34"/>
                  </a:xfrm>
                  <a:custGeom>
                    <a:avLst/>
                    <a:gdLst>
                      <a:gd name="T0" fmla="*/ 92 w 89"/>
                      <a:gd name="T1" fmla="*/ 233 h 13"/>
                      <a:gd name="T2" fmla="*/ 758 w 89"/>
                      <a:gd name="T3" fmla="*/ 233 h 13"/>
                      <a:gd name="T4" fmla="*/ 1382 w 89"/>
                      <a:gd name="T5" fmla="*/ 0 h 13"/>
                      <a:gd name="T6" fmla="*/ 915 w 89"/>
                      <a:gd name="T7" fmla="*/ 0 h 13"/>
                      <a:gd name="T8" fmla="*/ 92 w 89"/>
                      <a:gd name="T9" fmla="*/ 0 h 13"/>
                      <a:gd name="T10" fmla="*/ 0 w 89"/>
                      <a:gd name="T11" fmla="*/ 123 h 13"/>
                      <a:gd name="T12" fmla="*/ 92 w 89"/>
                      <a:gd name="T13" fmla="*/ 23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7"/>
                        </a:cubicBezTo>
                        <a:cubicBezTo>
                          <a:pt x="0" y="10"/>
                          <a:pt x="3" y="13"/>
                          <a:pt x="6" y="13"/>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800" name="Freeform 88">
                    <a:extLst>
                      <a:ext uri="{FF2B5EF4-FFF2-40B4-BE49-F238E27FC236}">
                        <a16:creationId xmlns:a16="http://schemas.microsoft.com/office/drawing/2014/main" id="{19521489-0920-5B46-8F19-F7D399241070}"/>
                      </a:ext>
                    </a:extLst>
                  </p:cNvPr>
                  <p:cNvSpPr>
                    <a:spLocks/>
                  </p:cNvSpPr>
                  <p:nvPr/>
                </p:nvSpPr>
                <p:spPr bwMode="auto">
                  <a:xfrm>
                    <a:off x="1405" y="1797"/>
                    <a:ext cx="422" cy="32"/>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01" name="Freeform 89">
                    <a:extLst>
                      <a:ext uri="{FF2B5EF4-FFF2-40B4-BE49-F238E27FC236}">
                        <a16:creationId xmlns:a16="http://schemas.microsoft.com/office/drawing/2014/main" id="{C45566D1-FFC5-D74D-8C74-C42E36E79835}"/>
                      </a:ext>
                    </a:extLst>
                  </p:cNvPr>
                  <p:cNvSpPr>
                    <a:spLocks/>
                  </p:cNvSpPr>
                  <p:nvPr/>
                </p:nvSpPr>
                <p:spPr bwMode="auto">
                  <a:xfrm>
                    <a:off x="1530" y="1733"/>
                    <a:ext cx="395" cy="32"/>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03" name="Freeform 90">
                    <a:extLst>
                      <a:ext uri="{FF2B5EF4-FFF2-40B4-BE49-F238E27FC236}">
                        <a16:creationId xmlns:a16="http://schemas.microsoft.com/office/drawing/2014/main" id="{3650B6C8-3F2E-3B41-9F8C-6C7A97E12298}"/>
                      </a:ext>
                    </a:extLst>
                  </p:cNvPr>
                  <p:cNvSpPr>
                    <a:spLocks/>
                  </p:cNvSpPr>
                  <p:nvPr/>
                </p:nvSpPr>
                <p:spPr bwMode="auto">
                  <a:xfrm>
                    <a:off x="1675" y="1667"/>
                    <a:ext cx="255" cy="32"/>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04" name="Freeform 91">
                    <a:extLst>
                      <a:ext uri="{FF2B5EF4-FFF2-40B4-BE49-F238E27FC236}">
                        <a16:creationId xmlns:a16="http://schemas.microsoft.com/office/drawing/2014/main" id="{F517EDD6-6768-CF4E-AF75-76640F14AF1F}"/>
                      </a:ext>
                    </a:extLst>
                  </p:cNvPr>
                  <p:cNvSpPr>
                    <a:spLocks/>
                  </p:cNvSpPr>
                  <p:nvPr/>
                </p:nvSpPr>
                <p:spPr bwMode="auto">
                  <a:xfrm>
                    <a:off x="1412" y="1861"/>
                    <a:ext cx="223" cy="35"/>
                  </a:xfrm>
                  <a:custGeom>
                    <a:avLst/>
                    <a:gdLst>
                      <a:gd name="T0" fmla="*/ 95 w 89"/>
                      <a:gd name="T1" fmla="*/ 253 h 13"/>
                      <a:gd name="T2" fmla="*/ 772 w 89"/>
                      <a:gd name="T3" fmla="*/ 253 h 13"/>
                      <a:gd name="T4" fmla="*/ 1401 w 89"/>
                      <a:gd name="T5" fmla="*/ 0 h 13"/>
                      <a:gd name="T6" fmla="*/ 930 w 89"/>
                      <a:gd name="T7" fmla="*/ 0 h 13"/>
                      <a:gd name="T8" fmla="*/ 95 w 89"/>
                      <a:gd name="T9" fmla="*/ 0 h 13"/>
                      <a:gd name="T10" fmla="*/ 0 w 89"/>
                      <a:gd name="T11" fmla="*/ 116 h 13"/>
                      <a:gd name="T12" fmla="*/ 95 w 89"/>
                      <a:gd name="T13" fmla="*/ 25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05" name="Freeform 92">
                    <a:extLst>
                      <a:ext uri="{FF2B5EF4-FFF2-40B4-BE49-F238E27FC236}">
                        <a16:creationId xmlns:a16="http://schemas.microsoft.com/office/drawing/2014/main" id="{C74F6F7E-4D33-354E-9C07-BC7890C297CC}"/>
                      </a:ext>
                    </a:extLst>
                  </p:cNvPr>
                  <p:cNvSpPr>
                    <a:spLocks/>
                  </p:cNvSpPr>
                  <p:nvPr/>
                </p:nvSpPr>
                <p:spPr bwMode="auto">
                  <a:xfrm>
                    <a:off x="1727" y="1733"/>
                    <a:ext cx="198" cy="32"/>
                  </a:xfrm>
                  <a:custGeom>
                    <a:avLst/>
                    <a:gdLst>
                      <a:gd name="T0" fmla="*/ 1150 w 79"/>
                      <a:gd name="T1" fmla="*/ 227 h 12"/>
                      <a:gd name="T2" fmla="*/ 1243 w 79"/>
                      <a:gd name="T3" fmla="*/ 115 h 12"/>
                      <a:gd name="T4" fmla="*/ 1150 w 79"/>
                      <a:gd name="T5" fmla="*/ 0 h 12"/>
                      <a:gd name="T6" fmla="*/ 0 w 79"/>
                      <a:gd name="T7" fmla="*/ 0 h 12"/>
                      <a:gd name="T8" fmla="*/ 0 w 79"/>
                      <a:gd name="T9" fmla="*/ 227 h 12"/>
                      <a:gd name="T10" fmla="*/ 1150 w 79"/>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2">
                        <a:moveTo>
                          <a:pt x="73" y="12"/>
                        </a:moveTo>
                        <a:cubicBezTo>
                          <a:pt x="77" y="12"/>
                          <a:pt x="79" y="9"/>
                          <a:pt x="79" y="6"/>
                        </a:cubicBezTo>
                        <a:cubicBezTo>
                          <a:pt x="79" y="3"/>
                          <a:pt x="77" y="0"/>
                          <a:pt x="73" y="0"/>
                        </a:cubicBezTo>
                        <a:cubicBezTo>
                          <a:pt x="0" y="0"/>
                          <a:pt x="0" y="0"/>
                          <a:pt x="0" y="0"/>
                        </a:cubicBezTo>
                        <a:cubicBezTo>
                          <a:pt x="0" y="12"/>
                          <a:pt x="0" y="12"/>
                          <a:pt x="0" y="12"/>
                        </a:cubicBezTo>
                        <a:lnTo>
                          <a:pt x="73" y="12"/>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06" name="Freeform 93">
                    <a:extLst>
                      <a:ext uri="{FF2B5EF4-FFF2-40B4-BE49-F238E27FC236}">
                        <a16:creationId xmlns:a16="http://schemas.microsoft.com/office/drawing/2014/main" id="{560BFD57-2420-D34D-9E21-7C1A54A550FB}"/>
                      </a:ext>
                    </a:extLst>
                  </p:cNvPr>
                  <p:cNvSpPr>
                    <a:spLocks/>
                  </p:cNvSpPr>
                  <p:nvPr/>
                </p:nvSpPr>
                <p:spPr bwMode="auto">
                  <a:xfrm>
                    <a:off x="1617" y="1797"/>
                    <a:ext cx="210" cy="32"/>
                  </a:xfrm>
                  <a:custGeom>
                    <a:avLst/>
                    <a:gdLst>
                      <a:gd name="T0" fmla="*/ 0 w 84"/>
                      <a:gd name="T1" fmla="*/ 0 h 12"/>
                      <a:gd name="T2" fmla="*/ 0 w 84"/>
                      <a:gd name="T3" fmla="*/ 227 h 12"/>
                      <a:gd name="T4" fmla="*/ 1220 w 84"/>
                      <a:gd name="T5" fmla="*/ 227 h 12"/>
                      <a:gd name="T6" fmla="*/ 1313 w 84"/>
                      <a:gd name="T7" fmla="*/ 115 h 12"/>
                      <a:gd name="T8" fmla="*/ 1220 w 84"/>
                      <a:gd name="T9" fmla="*/ 0 h 12"/>
                      <a:gd name="T10" fmla="*/ 0 w 8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12">
                        <a:moveTo>
                          <a:pt x="0" y="0"/>
                        </a:moveTo>
                        <a:cubicBezTo>
                          <a:pt x="0" y="12"/>
                          <a:pt x="0" y="12"/>
                          <a:pt x="0" y="12"/>
                        </a:cubicBezTo>
                        <a:cubicBezTo>
                          <a:pt x="78" y="12"/>
                          <a:pt x="78" y="12"/>
                          <a:pt x="78" y="12"/>
                        </a:cubicBezTo>
                        <a:cubicBezTo>
                          <a:pt x="81" y="12"/>
                          <a:pt x="84" y="9"/>
                          <a:pt x="84" y="6"/>
                        </a:cubicBezTo>
                        <a:cubicBezTo>
                          <a:pt x="84" y="2"/>
                          <a:pt x="81" y="0"/>
                          <a:pt x="78"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07" name="Freeform 94">
                    <a:extLst>
                      <a:ext uri="{FF2B5EF4-FFF2-40B4-BE49-F238E27FC236}">
                        <a16:creationId xmlns:a16="http://schemas.microsoft.com/office/drawing/2014/main" id="{5EE77843-3398-4343-9822-C9E46009C4CD}"/>
                      </a:ext>
                    </a:extLst>
                  </p:cNvPr>
                  <p:cNvSpPr>
                    <a:spLocks/>
                  </p:cNvSpPr>
                  <p:nvPr/>
                </p:nvSpPr>
                <p:spPr bwMode="auto">
                  <a:xfrm>
                    <a:off x="1532" y="1861"/>
                    <a:ext cx="103" cy="35"/>
                  </a:xfrm>
                  <a:custGeom>
                    <a:avLst/>
                    <a:gdLst>
                      <a:gd name="T0" fmla="*/ 0 w 41"/>
                      <a:gd name="T1" fmla="*/ 0 h 13"/>
                      <a:gd name="T2" fmla="*/ 0 w 41"/>
                      <a:gd name="T3" fmla="*/ 253 h 13"/>
                      <a:gd name="T4" fmla="*/ 20 w 41"/>
                      <a:gd name="T5" fmla="*/ 253 h 13"/>
                      <a:gd name="T6" fmla="*/ 651 w 41"/>
                      <a:gd name="T7" fmla="*/ 0 h 13"/>
                      <a:gd name="T8" fmla="*/ 0 w 41"/>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3">
                        <a:moveTo>
                          <a:pt x="0" y="0"/>
                        </a:moveTo>
                        <a:cubicBezTo>
                          <a:pt x="0" y="13"/>
                          <a:pt x="0" y="13"/>
                          <a:pt x="0" y="13"/>
                        </a:cubicBezTo>
                        <a:cubicBezTo>
                          <a:pt x="1" y="13"/>
                          <a:pt x="1" y="13"/>
                          <a:pt x="1" y="13"/>
                        </a:cubicBezTo>
                        <a:cubicBezTo>
                          <a:pt x="16" y="8"/>
                          <a:pt x="29" y="4"/>
                          <a:pt x="41"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08" name="Freeform 95">
                    <a:extLst>
                      <a:ext uri="{FF2B5EF4-FFF2-40B4-BE49-F238E27FC236}">
                        <a16:creationId xmlns:a16="http://schemas.microsoft.com/office/drawing/2014/main" id="{9CD665ED-AAA3-8E4F-BDF6-B907F8C7D861}"/>
                      </a:ext>
                    </a:extLst>
                  </p:cNvPr>
                  <p:cNvSpPr>
                    <a:spLocks/>
                  </p:cNvSpPr>
                  <p:nvPr/>
                </p:nvSpPr>
                <p:spPr bwMode="auto">
                  <a:xfrm>
                    <a:off x="1795" y="1667"/>
                    <a:ext cx="135" cy="32"/>
                  </a:xfrm>
                  <a:custGeom>
                    <a:avLst/>
                    <a:gdLst>
                      <a:gd name="T0" fmla="*/ 0 w 54"/>
                      <a:gd name="T1" fmla="*/ 227 h 12"/>
                      <a:gd name="T2" fmla="*/ 738 w 54"/>
                      <a:gd name="T3" fmla="*/ 227 h 12"/>
                      <a:gd name="T4" fmla="*/ 845 w 54"/>
                      <a:gd name="T5" fmla="*/ 115 h 12"/>
                      <a:gd name="T6" fmla="*/ 738 w 54"/>
                      <a:gd name="T7" fmla="*/ 0 h 12"/>
                      <a:gd name="T8" fmla="*/ 0 w 54"/>
                      <a:gd name="T9" fmla="*/ 0 h 12"/>
                      <a:gd name="T10" fmla="*/ 0 w 54"/>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2">
                        <a:moveTo>
                          <a:pt x="0" y="12"/>
                        </a:moveTo>
                        <a:cubicBezTo>
                          <a:pt x="47" y="12"/>
                          <a:pt x="47" y="12"/>
                          <a:pt x="47" y="12"/>
                        </a:cubicBezTo>
                        <a:cubicBezTo>
                          <a:pt x="51" y="12"/>
                          <a:pt x="54" y="9"/>
                          <a:pt x="54" y="6"/>
                        </a:cubicBezTo>
                        <a:cubicBezTo>
                          <a:pt x="54" y="3"/>
                          <a:pt x="51" y="0"/>
                          <a:pt x="47" y="0"/>
                        </a:cubicBezTo>
                        <a:cubicBezTo>
                          <a:pt x="0" y="0"/>
                          <a:pt x="0" y="0"/>
                          <a:pt x="0" y="0"/>
                        </a:cubicBezTo>
                        <a:lnTo>
                          <a:pt x="0" y="12"/>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09" name="Freeform 96">
                    <a:extLst>
                      <a:ext uri="{FF2B5EF4-FFF2-40B4-BE49-F238E27FC236}">
                        <a16:creationId xmlns:a16="http://schemas.microsoft.com/office/drawing/2014/main" id="{D7116BA0-18B7-8E43-B59C-B95A0A9F027E}"/>
                      </a:ext>
                    </a:extLst>
                  </p:cNvPr>
                  <p:cNvSpPr>
                    <a:spLocks/>
                  </p:cNvSpPr>
                  <p:nvPr/>
                </p:nvSpPr>
                <p:spPr bwMode="auto">
                  <a:xfrm>
                    <a:off x="1405" y="1800"/>
                    <a:ext cx="370" cy="27"/>
                  </a:xfrm>
                  <a:custGeom>
                    <a:avLst/>
                    <a:gdLst>
                      <a:gd name="T0" fmla="*/ 113 w 148"/>
                      <a:gd name="T1" fmla="*/ 22 h 10"/>
                      <a:gd name="T2" fmla="*/ 2313 w 148"/>
                      <a:gd name="T3" fmla="*/ 22 h 10"/>
                      <a:gd name="T4" fmla="*/ 813 w 148"/>
                      <a:gd name="T5" fmla="*/ 59 h 10"/>
                      <a:gd name="T6" fmla="*/ 50 w 148"/>
                      <a:gd name="T7" fmla="*/ 159 h 10"/>
                      <a:gd name="T8" fmla="*/ 113 w 148"/>
                      <a:gd name="T9" fmla="*/ 22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10">
                        <a:moveTo>
                          <a:pt x="7" y="1"/>
                        </a:moveTo>
                        <a:cubicBezTo>
                          <a:pt x="148" y="1"/>
                          <a:pt x="148" y="1"/>
                          <a:pt x="148" y="1"/>
                        </a:cubicBezTo>
                        <a:cubicBezTo>
                          <a:pt x="142" y="0"/>
                          <a:pt x="91" y="1"/>
                          <a:pt x="52" y="3"/>
                        </a:cubicBezTo>
                        <a:cubicBezTo>
                          <a:pt x="27" y="4"/>
                          <a:pt x="4" y="5"/>
                          <a:pt x="3" y="8"/>
                        </a:cubicBezTo>
                        <a:cubicBezTo>
                          <a:pt x="2" y="10"/>
                          <a:pt x="0" y="1"/>
                          <a:pt x="7"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12" name="Freeform 97">
                    <a:extLst>
                      <a:ext uri="{FF2B5EF4-FFF2-40B4-BE49-F238E27FC236}">
                        <a16:creationId xmlns:a16="http://schemas.microsoft.com/office/drawing/2014/main" id="{784D09F0-79EE-F745-928A-39E410EF66E4}"/>
                      </a:ext>
                    </a:extLst>
                  </p:cNvPr>
                  <p:cNvSpPr>
                    <a:spLocks/>
                  </p:cNvSpPr>
                  <p:nvPr/>
                </p:nvSpPr>
                <p:spPr bwMode="auto">
                  <a:xfrm>
                    <a:off x="1530" y="1736"/>
                    <a:ext cx="367" cy="24"/>
                  </a:xfrm>
                  <a:custGeom>
                    <a:avLst/>
                    <a:gdLst>
                      <a:gd name="T0" fmla="*/ 92 w 147"/>
                      <a:gd name="T1" fmla="*/ 0 h 9"/>
                      <a:gd name="T2" fmla="*/ 2287 w 147"/>
                      <a:gd name="T3" fmla="*/ 0 h 9"/>
                      <a:gd name="T4" fmla="*/ 791 w 147"/>
                      <a:gd name="T5" fmla="*/ 56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3"/>
                        </a:cubicBezTo>
                        <a:cubicBezTo>
                          <a:pt x="27" y="4"/>
                          <a:pt x="4"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13" name="Freeform 98">
                    <a:extLst>
                      <a:ext uri="{FF2B5EF4-FFF2-40B4-BE49-F238E27FC236}">
                        <a16:creationId xmlns:a16="http://schemas.microsoft.com/office/drawing/2014/main" id="{065597AB-A61D-C64F-8DE4-C25E7F8B545E}"/>
                      </a:ext>
                    </a:extLst>
                  </p:cNvPr>
                  <p:cNvSpPr>
                    <a:spLocks/>
                  </p:cNvSpPr>
                  <p:nvPr/>
                </p:nvSpPr>
                <p:spPr bwMode="auto">
                  <a:xfrm>
                    <a:off x="1415" y="1867"/>
                    <a:ext cx="195" cy="24"/>
                  </a:xfrm>
                  <a:custGeom>
                    <a:avLst/>
                    <a:gdLst>
                      <a:gd name="T0" fmla="*/ 95 w 78"/>
                      <a:gd name="T1" fmla="*/ 0 h 9"/>
                      <a:gd name="T2" fmla="*/ 1208 w 78"/>
                      <a:gd name="T3" fmla="*/ 0 h 9"/>
                      <a:gd name="T4" fmla="*/ 595 w 78"/>
                      <a:gd name="T5" fmla="*/ 35 h 9"/>
                      <a:gd name="T6" fmla="*/ 50 w 78"/>
                      <a:gd name="T7" fmla="*/ 136 h 9"/>
                      <a:gd name="T8" fmla="*/ 95 w 7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0"/>
                        </a:moveTo>
                        <a:cubicBezTo>
                          <a:pt x="77" y="0"/>
                          <a:pt x="77" y="0"/>
                          <a:pt x="77" y="0"/>
                        </a:cubicBezTo>
                        <a:cubicBezTo>
                          <a:pt x="71" y="0"/>
                          <a:pt x="78" y="0"/>
                          <a:pt x="38" y="2"/>
                        </a:cubicBezTo>
                        <a:cubicBezTo>
                          <a:pt x="13" y="3"/>
                          <a:pt x="3"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14" name="Freeform 99">
                    <a:extLst>
                      <a:ext uri="{FF2B5EF4-FFF2-40B4-BE49-F238E27FC236}">
                        <a16:creationId xmlns:a16="http://schemas.microsoft.com/office/drawing/2014/main" id="{52FE6961-B4A2-C144-BBB3-715C2FEF2B8B}"/>
                      </a:ext>
                    </a:extLst>
                  </p:cNvPr>
                  <p:cNvSpPr>
                    <a:spLocks/>
                  </p:cNvSpPr>
                  <p:nvPr/>
                </p:nvSpPr>
                <p:spPr bwMode="auto">
                  <a:xfrm>
                    <a:off x="1732" y="1672"/>
                    <a:ext cx="170" cy="11"/>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1" y="1"/>
                          <a:pt x="10"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15" name="Freeform 100">
                    <a:extLst>
                      <a:ext uri="{FF2B5EF4-FFF2-40B4-BE49-F238E27FC236}">
                        <a16:creationId xmlns:a16="http://schemas.microsoft.com/office/drawing/2014/main" id="{30FF812C-90E7-3640-9C13-3529A0AEBAF6}"/>
                      </a:ext>
                    </a:extLst>
                  </p:cNvPr>
                  <p:cNvSpPr>
                    <a:spLocks/>
                  </p:cNvSpPr>
                  <p:nvPr/>
                </p:nvSpPr>
                <p:spPr bwMode="auto">
                  <a:xfrm>
                    <a:off x="1405" y="1797"/>
                    <a:ext cx="422" cy="32"/>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917" name="Freeform 101">
                    <a:extLst>
                      <a:ext uri="{FF2B5EF4-FFF2-40B4-BE49-F238E27FC236}">
                        <a16:creationId xmlns:a16="http://schemas.microsoft.com/office/drawing/2014/main" id="{BDB8D179-A709-8645-ADEF-6921BD2E71BA}"/>
                      </a:ext>
                    </a:extLst>
                  </p:cNvPr>
                  <p:cNvSpPr>
                    <a:spLocks/>
                  </p:cNvSpPr>
                  <p:nvPr/>
                </p:nvSpPr>
                <p:spPr bwMode="auto">
                  <a:xfrm>
                    <a:off x="1530" y="1733"/>
                    <a:ext cx="395" cy="32"/>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918" name="Freeform 102">
                    <a:extLst>
                      <a:ext uri="{FF2B5EF4-FFF2-40B4-BE49-F238E27FC236}">
                        <a16:creationId xmlns:a16="http://schemas.microsoft.com/office/drawing/2014/main" id="{ADAA4240-FFB2-5F40-BEEC-202B6AE9EF42}"/>
                      </a:ext>
                    </a:extLst>
                  </p:cNvPr>
                  <p:cNvSpPr>
                    <a:spLocks/>
                  </p:cNvSpPr>
                  <p:nvPr/>
                </p:nvSpPr>
                <p:spPr bwMode="auto">
                  <a:xfrm>
                    <a:off x="1675" y="1667"/>
                    <a:ext cx="255" cy="32"/>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924" name="Freeform 103">
                    <a:extLst>
                      <a:ext uri="{FF2B5EF4-FFF2-40B4-BE49-F238E27FC236}">
                        <a16:creationId xmlns:a16="http://schemas.microsoft.com/office/drawing/2014/main" id="{00AE1885-FBF2-7347-A270-A15B7AAA9837}"/>
                      </a:ext>
                    </a:extLst>
                  </p:cNvPr>
                  <p:cNvSpPr>
                    <a:spLocks/>
                  </p:cNvSpPr>
                  <p:nvPr/>
                </p:nvSpPr>
                <p:spPr bwMode="auto">
                  <a:xfrm>
                    <a:off x="1412" y="1861"/>
                    <a:ext cx="223" cy="35"/>
                  </a:xfrm>
                  <a:custGeom>
                    <a:avLst/>
                    <a:gdLst>
                      <a:gd name="T0" fmla="*/ 95 w 89"/>
                      <a:gd name="T1" fmla="*/ 253 h 13"/>
                      <a:gd name="T2" fmla="*/ 772 w 89"/>
                      <a:gd name="T3" fmla="*/ 253 h 13"/>
                      <a:gd name="T4" fmla="*/ 1401 w 89"/>
                      <a:gd name="T5" fmla="*/ 0 h 13"/>
                      <a:gd name="T6" fmla="*/ 930 w 89"/>
                      <a:gd name="T7" fmla="*/ 0 h 13"/>
                      <a:gd name="T8" fmla="*/ 95 w 89"/>
                      <a:gd name="T9" fmla="*/ 0 h 13"/>
                      <a:gd name="T10" fmla="*/ 0 w 89"/>
                      <a:gd name="T11" fmla="*/ 116 h 13"/>
                      <a:gd name="T12" fmla="*/ 95 w 89"/>
                      <a:gd name="T13" fmla="*/ 25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925" name="Freeform 104">
                    <a:extLst>
                      <a:ext uri="{FF2B5EF4-FFF2-40B4-BE49-F238E27FC236}">
                        <a16:creationId xmlns:a16="http://schemas.microsoft.com/office/drawing/2014/main" id="{ABC8B9B5-60EC-844C-8815-11C4907FC69D}"/>
                      </a:ext>
                    </a:extLst>
                  </p:cNvPr>
                  <p:cNvSpPr>
                    <a:spLocks/>
                  </p:cNvSpPr>
                  <p:nvPr/>
                </p:nvSpPr>
                <p:spPr bwMode="auto">
                  <a:xfrm>
                    <a:off x="1405" y="2424"/>
                    <a:ext cx="422" cy="32"/>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26" name="Freeform 105">
                    <a:extLst>
                      <a:ext uri="{FF2B5EF4-FFF2-40B4-BE49-F238E27FC236}">
                        <a16:creationId xmlns:a16="http://schemas.microsoft.com/office/drawing/2014/main" id="{5D74E378-ED8E-BE46-B420-3EA990D2B7D6}"/>
                      </a:ext>
                    </a:extLst>
                  </p:cNvPr>
                  <p:cNvSpPr>
                    <a:spLocks/>
                  </p:cNvSpPr>
                  <p:nvPr/>
                </p:nvSpPr>
                <p:spPr bwMode="auto">
                  <a:xfrm>
                    <a:off x="1530" y="2360"/>
                    <a:ext cx="395" cy="32"/>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27" name="Freeform 106">
                    <a:extLst>
                      <a:ext uri="{FF2B5EF4-FFF2-40B4-BE49-F238E27FC236}">
                        <a16:creationId xmlns:a16="http://schemas.microsoft.com/office/drawing/2014/main" id="{AC3AEF07-A9CC-9842-939F-BEDD96B1CA01}"/>
                      </a:ext>
                    </a:extLst>
                  </p:cNvPr>
                  <p:cNvSpPr>
                    <a:spLocks/>
                  </p:cNvSpPr>
                  <p:nvPr/>
                </p:nvSpPr>
                <p:spPr bwMode="auto">
                  <a:xfrm>
                    <a:off x="1675" y="2293"/>
                    <a:ext cx="255" cy="32"/>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29" name="Freeform 107">
                    <a:extLst>
                      <a:ext uri="{FF2B5EF4-FFF2-40B4-BE49-F238E27FC236}">
                        <a16:creationId xmlns:a16="http://schemas.microsoft.com/office/drawing/2014/main" id="{DAEA0FFD-FD36-5442-B837-CE7EF18D4ABF}"/>
                      </a:ext>
                    </a:extLst>
                  </p:cNvPr>
                  <p:cNvSpPr>
                    <a:spLocks/>
                  </p:cNvSpPr>
                  <p:nvPr/>
                </p:nvSpPr>
                <p:spPr bwMode="auto">
                  <a:xfrm>
                    <a:off x="1412" y="2488"/>
                    <a:ext cx="223" cy="35"/>
                  </a:xfrm>
                  <a:custGeom>
                    <a:avLst/>
                    <a:gdLst>
                      <a:gd name="T0" fmla="*/ 95 w 89"/>
                      <a:gd name="T1" fmla="*/ 253 h 13"/>
                      <a:gd name="T2" fmla="*/ 772 w 89"/>
                      <a:gd name="T3" fmla="*/ 253 h 13"/>
                      <a:gd name="T4" fmla="*/ 1401 w 89"/>
                      <a:gd name="T5" fmla="*/ 0 h 13"/>
                      <a:gd name="T6" fmla="*/ 930 w 89"/>
                      <a:gd name="T7" fmla="*/ 0 h 13"/>
                      <a:gd name="T8" fmla="*/ 95 w 89"/>
                      <a:gd name="T9" fmla="*/ 0 h 13"/>
                      <a:gd name="T10" fmla="*/ 0 w 89"/>
                      <a:gd name="T11" fmla="*/ 116 h 13"/>
                      <a:gd name="T12" fmla="*/ 95 w 89"/>
                      <a:gd name="T13" fmla="*/ 25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30" name="Freeform 108">
                    <a:extLst>
                      <a:ext uri="{FF2B5EF4-FFF2-40B4-BE49-F238E27FC236}">
                        <a16:creationId xmlns:a16="http://schemas.microsoft.com/office/drawing/2014/main" id="{10F42DAB-E565-1548-A98B-C3B3218E610E}"/>
                      </a:ext>
                    </a:extLst>
                  </p:cNvPr>
                  <p:cNvSpPr>
                    <a:spLocks/>
                  </p:cNvSpPr>
                  <p:nvPr/>
                </p:nvSpPr>
                <p:spPr bwMode="auto">
                  <a:xfrm>
                    <a:off x="1727" y="2360"/>
                    <a:ext cx="198" cy="32"/>
                  </a:xfrm>
                  <a:custGeom>
                    <a:avLst/>
                    <a:gdLst>
                      <a:gd name="T0" fmla="*/ 1150 w 79"/>
                      <a:gd name="T1" fmla="*/ 227 h 12"/>
                      <a:gd name="T2" fmla="*/ 1243 w 79"/>
                      <a:gd name="T3" fmla="*/ 115 h 12"/>
                      <a:gd name="T4" fmla="*/ 1150 w 79"/>
                      <a:gd name="T5" fmla="*/ 0 h 12"/>
                      <a:gd name="T6" fmla="*/ 0 w 79"/>
                      <a:gd name="T7" fmla="*/ 0 h 12"/>
                      <a:gd name="T8" fmla="*/ 0 w 79"/>
                      <a:gd name="T9" fmla="*/ 227 h 12"/>
                      <a:gd name="T10" fmla="*/ 1150 w 79"/>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2">
                        <a:moveTo>
                          <a:pt x="73" y="12"/>
                        </a:moveTo>
                        <a:cubicBezTo>
                          <a:pt x="77" y="12"/>
                          <a:pt x="79" y="9"/>
                          <a:pt x="79" y="6"/>
                        </a:cubicBezTo>
                        <a:cubicBezTo>
                          <a:pt x="79" y="3"/>
                          <a:pt x="77" y="0"/>
                          <a:pt x="73" y="0"/>
                        </a:cubicBezTo>
                        <a:cubicBezTo>
                          <a:pt x="0" y="0"/>
                          <a:pt x="0" y="0"/>
                          <a:pt x="0" y="0"/>
                        </a:cubicBezTo>
                        <a:cubicBezTo>
                          <a:pt x="0" y="12"/>
                          <a:pt x="0" y="12"/>
                          <a:pt x="0" y="12"/>
                        </a:cubicBezTo>
                        <a:lnTo>
                          <a:pt x="73" y="12"/>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31" name="Freeform 109">
                    <a:extLst>
                      <a:ext uri="{FF2B5EF4-FFF2-40B4-BE49-F238E27FC236}">
                        <a16:creationId xmlns:a16="http://schemas.microsoft.com/office/drawing/2014/main" id="{92E334A2-26E0-6844-B132-9C886576F6C6}"/>
                      </a:ext>
                    </a:extLst>
                  </p:cNvPr>
                  <p:cNvSpPr>
                    <a:spLocks/>
                  </p:cNvSpPr>
                  <p:nvPr/>
                </p:nvSpPr>
                <p:spPr bwMode="auto">
                  <a:xfrm>
                    <a:off x="1617" y="2424"/>
                    <a:ext cx="210" cy="32"/>
                  </a:xfrm>
                  <a:custGeom>
                    <a:avLst/>
                    <a:gdLst>
                      <a:gd name="T0" fmla="*/ 0 w 84"/>
                      <a:gd name="T1" fmla="*/ 0 h 12"/>
                      <a:gd name="T2" fmla="*/ 0 w 84"/>
                      <a:gd name="T3" fmla="*/ 227 h 12"/>
                      <a:gd name="T4" fmla="*/ 1220 w 84"/>
                      <a:gd name="T5" fmla="*/ 227 h 12"/>
                      <a:gd name="T6" fmla="*/ 1313 w 84"/>
                      <a:gd name="T7" fmla="*/ 115 h 12"/>
                      <a:gd name="T8" fmla="*/ 1220 w 84"/>
                      <a:gd name="T9" fmla="*/ 0 h 12"/>
                      <a:gd name="T10" fmla="*/ 0 w 8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12">
                        <a:moveTo>
                          <a:pt x="0" y="0"/>
                        </a:moveTo>
                        <a:cubicBezTo>
                          <a:pt x="0" y="12"/>
                          <a:pt x="0" y="12"/>
                          <a:pt x="0" y="12"/>
                        </a:cubicBezTo>
                        <a:cubicBezTo>
                          <a:pt x="78" y="12"/>
                          <a:pt x="78" y="12"/>
                          <a:pt x="78" y="12"/>
                        </a:cubicBezTo>
                        <a:cubicBezTo>
                          <a:pt x="81" y="12"/>
                          <a:pt x="84" y="9"/>
                          <a:pt x="84" y="6"/>
                        </a:cubicBezTo>
                        <a:cubicBezTo>
                          <a:pt x="84" y="2"/>
                          <a:pt x="81" y="0"/>
                          <a:pt x="78" y="0"/>
                        </a:cubicBezTo>
                        <a:lnTo>
                          <a:pt x="0" y="0"/>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32" name="Freeform 110">
                    <a:extLst>
                      <a:ext uri="{FF2B5EF4-FFF2-40B4-BE49-F238E27FC236}">
                        <a16:creationId xmlns:a16="http://schemas.microsoft.com/office/drawing/2014/main" id="{40BC61F8-B419-F04A-8535-36253FE45400}"/>
                      </a:ext>
                    </a:extLst>
                  </p:cNvPr>
                  <p:cNvSpPr>
                    <a:spLocks/>
                  </p:cNvSpPr>
                  <p:nvPr/>
                </p:nvSpPr>
                <p:spPr bwMode="auto">
                  <a:xfrm>
                    <a:off x="1532" y="2488"/>
                    <a:ext cx="103" cy="35"/>
                  </a:xfrm>
                  <a:custGeom>
                    <a:avLst/>
                    <a:gdLst>
                      <a:gd name="T0" fmla="*/ 0 w 41"/>
                      <a:gd name="T1" fmla="*/ 0 h 13"/>
                      <a:gd name="T2" fmla="*/ 0 w 41"/>
                      <a:gd name="T3" fmla="*/ 253 h 13"/>
                      <a:gd name="T4" fmla="*/ 20 w 41"/>
                      <a:gd name="T5" fmla="*/ 253 h 13"/>
                      <a:gd name="T6" fmla="*/ 651 w 41"/>
                      <a:gd name="T7" fmla="*/ 0 h 13"/>
                      <a:gd name="T8" fmla="*/ 0 w 41"/>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3">
                        <a:moveTo>
                          <a:pt x="0" y="0"/>
                        </a:moveTo>
                        <a:cubicBezTo>
                          <a:pt x="0" y="13"/>
                          <a:pt x="0" y="13"/>
                          <a:pt x="0" y="13"/>
                        </a:cubicBezTo>
                        <a:cubicBezTo>
                          <a:pt x="1" y="13"/>
                          <a:pt x="1" y="13"/>
                          <a:pt x="1" y="13"/>
                        </a:cubicBezTo>
                        <a:cubicBezTo>
                          <a:pt x="16" y="8"/>
                          <a:pt x="29" y="4"/>
                          <a:pt x="41"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33" name="Freeform 111">
                    <a:extLst>
                      <a:ext uri="{FF2B5EF4-FFF2-40B4-BE49-F238E27FC236}">
                        <a16:creationId xmlns:a16="http://schemas.microsoft.com/office/drawing/2014/main" id="{74D6E2BB-A87B-CC43-971E-D9ED5119CFB9}"/>
                      </a:ext>
                    </a:extLst>
                  </p:cNvPr>
                  <p:cNvSpPr>
                    <a:spLocks/>
                  </p:cNvSpPr>
                  <p:nvPr/>
                </p:nvSpPr>
                <p:spPr bwMode="auto">
                  <a:xfrm>
                    <a:off x="1795" y="2293"/>
                    <a:ext cx="135" cy="32"/>
                  </a:xfrm>
                  <a:custGeom>
                    <a:avLst/>
                    <a:gdLst>
                      <a:gd name="T0" fmla="*/ 0 w 54"/>
                      <a:gd name="T1" fmla="*/ 227 h 12"/>
                      <a:gd name="T2" fmla="*/ 738 w 54"/>
                      <a:gd name="T3" fmla="*/ 227 h 12"/>
                      <a:gd name="T4" fmla="*/ 845 w 54"/>
                      <a:gd name="T5" fmla="*/ 115 h 12"/>
                      <a:gd name="T6" fmla="*/ 738 w 54"/>
                      <a:gd name="T7" fmla="*/ 0 h 12"/>
                      <a:gd name="T8" fmla="*/ 0 w 54"/>
                      <a:gd name="T9" fmla="*/ 0 h 12"/>
                      <a:gd name="T10" fmla="*/ 0 w 54"/>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2">
                        <a:moveTo>
                          <a:pt x="0" y="12"/>
                        </a:moveTo>
                        <a:cubicBezTo>
                          <a:pt x="47" y="12"/>
                          <a:pt x="47" y="12"/>
                          <a:pt x="47" y="12"/>
                        </a:cubicBezTo>
                        <a:cubicBezTo>
                          <a:pt x="51" y="12"/>
                          <a:pt x="54" y="9"/>
                          <a:pt x="54" y="6"/>
                        </a:cubicBezTo>
                        <a:cubicBezTo>
                          <a:pt x="54" y="3"/>
                          <a:pt x="51" y="0"/>
                          <a:pt x="47" y="0"/>
                        </a:cubicBezTo>
                        <a:cubicBezTo>
                          <a:pt x="0" y="0"/>
                          <a:pt x="0" y="0"/>
                          <a:pt x="0" y="0"/>
                        </a:cubicBezTo>
                        <a:lnTo>
                          <a:pt x="0" y="12"/>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34" name="Freeform 112">
                    <a:extLst>
                      <a:ext uri="{FF2B5EF4-FFF2-40B4-BE49-F238E27FC236}">
                        <a16:creationId xmlns:a16="http://schemas.microsoft.com/office/drawing/2014/main" id="{B53C0B95-55E8-5D4F-9E46-E9670AABB224}"/>
                      </a:ext>
                    </a:extLst>
                  </p:cNvPr>
                  <p:cNvSpPr>
                    <a:spLocks/>
                  </p:cNvSpPr>
                  <p:nvPr/>
                </p:nvSpPr>
                <p:spPr bwMode="auto">
                  <a:xfrm>
                    <a:off x="1405" y="2427"/>
                    <a:ext cx="370" cy="26"/>
                  </a:xfrm>
                  <a:custGeom>
                    <a:avLst/>
                    <a:gdLst>
                      <a:gd name="T0" fmla="*/ 113 w 148"/>
                      <a:gd name="T1" fmla="*/ 21 h 10"/>
                      <a:gd name="T2" fmla="*/ 2313 w 148"/>
                      <a:gd name="T3" fmla="*/ 21 h 10"/>
                      <a:gd name="T4" fmla="*/ 813 w 148"/>
                      <a:gd name="T5" fmla="*/ 55 h 10"/>
                      <a:gd name="T6" fmla="*/ 50 w 148"/>
                      <a:gd name="T7" fmla="*/ 143 h 10"/>
                      <a:gd name="T8" fmla="*/ 113 w 148"/>
                      <a:gd name="T9" fmla="*/ 21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10">
                        <a:moveTo>
                          <a:pt x="7" y="1"/>
                        </a:moveTo>
                        <a:cubicBezTo>
                          <a:pt x="148" y="1"/>
                          <a:pt x="148" y="1"/>
                          <a:pt x="148" y="1"/>
                        </a:cubicBezTo>
                        <a:cubicBezTo>
                          <a:pt x="142" y="0"/>
                          <a:pt x="91" y="1"/>
                          <a:pt x="52" y="3"/>
                        </a:cubicBezTo>
                        <a:cubicBezTo>
                          <a:pt x="27" y="4"/>
                          <a:pt x="4" y="5"/>
                          <a:pt x="3" y="8"/>
                        </a:cubicBezTo>
                        <a:cubicBezTo>
                          <a:pt x="2" y="10"/>
                          <a:pt x="0" y="1"/>
                          <a:pt x="7"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35" name="Freeform 113">
                    <a:extLst>
                      <a:ext uri="{FF2B5EF4-FFF2-40B4-BE49-F238E27FC236}">
                        <a16:creationId xmlns:a16="http://schemas.microsoft.com/office/drawing/2014/main" id="{3CC49CAE-539F-0F4B-A027-3DEEBDDF0C24}"/>
                      </a:ext>
                    </a:extLst>
                  </p:cNvPr>
                  <p:cNvSpPr>
                    <a:spLocks/>
                  </p:cNvSpPr>
                  <p:nvPr/>
                </p:nvSpPr>
                <p:spPr bwMode="auto">
                  <a:xfrm>
                    <a:off x="1530" y="2363"/>
                    <a:ext cx="367" cy="24"/>
                  </a:xfrm>
                  <a:custGeom>
                    <a:avLst/>
                    <a:gdLst>
                      <a:gd name="T0" fmla="*/ 92 w 147"/>
                      <a:gd name="T1" fmla="*/ 0 h 9"/>
                      <a:gd name="T2" fmla="*/ 2287 w 147"/>
                      <a:gd name="T3" fmla="*/ 0 h 9"/>
                      <a:gd name="T4" fmla="*/ 791 w 147"/>
                      <a:gd name="T5" fmla="*/ 56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3"/>
                        </a:cubicBezTo>
                        <a:cubicBezTo>
                          <a:pt x="27" y="4"/>
                          <a:pt x="4"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36" name="Freeform 114">
                    <a:extLst>
                      <a:ext uri="{FF2B5EF4-FFF2-40B4-BE49-F238E27FC236}">
                        <a16:creationId xmlns:a16="http://schemas.microsoft.com/office/drawing/2014/main" id="{FC006F3A-625B-7047-BC08-F048C834E17D}"/>
                      </a:ext>
                    </a:extLst>
                  </p:cNvPr>
                  <p:cNvSpPr>
                    <a:spLocks/>
                  </p:cNvSpPr>
                  <p:nvPr/>
                </p:nvSpPr>
                <p:spPr bwMode="auto">
                  <a:xfrm>
                    <a:off x="1415" y="2493"/>
                    <a:ext cx="195" cy="24"/>
                  </a:xfrm>
                  <a:custGeom>
                    <a:avLst/>
                    <a:gdLst>
                      <a:gd name="T0" fmla="*/ 95 w 78"/>
                      <a:gd name="T1" fmla="*/ 0 h 9"/>
                      <a:gd name="T2" fmla="*/ 1208 w 78"/>
                      <a:gd name="T3" fmla="*/ 0 h 9"/>
                      <a:gd name="T4" fmla="*/ 595 w 78"/>
                      <a:gd name="T5" fmla="*/ 35 h 9"/>
                      <a:gd name="T6" fmla="*/ 50 w 78"/>
                      <a:gd name="T7" fmla="*/ 136 h 9"/>
                      <a:gd name="T8" fmla="*/ 95 w 7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0"/>
                        </a:moveTo>
                        <a:cubicBezTo>
                          <a:pt x="77" y="0"/>
                          <a:pt x="77" y="0"/>
                          <a:pt x="77" y="0"/>
                        </a:cubicBezTo>
                        <a:cubicBezTo>
                          <a:pt x="71" y="0"/>
                          <a:pt x="78" y="0"/>
                          <a:pt x="38" y="2"/>
                        </a:cubicBezTo>
                        <a:cubicBezTo>
                          <a:pt x="13" y="3"/>
                          <a:pt x="3"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37" name="Freeform 115">
                    <a:extLst>
                      <a:ext uri="{FF2B5EF4-FFF2-40B4-BE49-F238E27FC236}">
                        <a16:creationId xmlns:a16="http://schemas.microsoft.com/office/drawing/2014/main" id="{8E9299E3-9F7B-474F-AF1C-EE0A611C2C1D}"/>
                      </a:ext>
                    </a:extLst>
                  </p:cNvPr>
                  <p:cNvSpPr>
                    <a:spLocks/>
                  </p:cNvSpPr>
                  <p:nvPr/>
                </p:nvSpPr>
                <p:spPr bwMode="auto">
                  <a:xfrm>
                    <a:off x="1732" y="2299"/>
                    <a:ext cx="170" cy="10"/>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1" y="1"/>
                          <a:pt x="10"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38" name="Freeform 116">
                    <a:extLst>
                      <a:ext uri="{FF2B5EF4-FFF2-40B4-BE49-F238E27FC236}">
                        <a16:creationId xmlns:a16="http://schemas.microsoft.com/office/drawing/2014/main" id="{1024DBFB-C1F5-E543-B71D-13B7866FBCBE}"/>
                      </a:ext>
                    </a:extLst>
                  </p:cNvPr>
                  <p:cNvSpPr>
                    <a:spLocks/>
                  </p:cNvSpPr>
                  <p:nvPr/>
                </p:nvSpPr>
                <p:spPr bwMode="auto">
                  <a:xfrm>
                    <a:off x="1405" y="2424"/>
                    <a:ext cx="422" cy="32"/>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939" name="Freeform 117">
                    <a:extLst>
                      <a:ext uri="{FF2B5EF4-FFF2-40B4-BE49-F238E27FC236}">
                        <a16:creationId xmlns:a16="http://schemas.microsoft.com/office/drawing/2014/main" id="{B797F293-13FD-4048-9C29-5217A68AABCB}"/>
                      </a:ext>
                    </a:extLst>
                  </p:cNvPr>
                  <p:cNvSpPr>
                    <a:spLocks/>
                  </p:cNvSpPr>
                  <p:nvPr/>
                </p:nvSpPr>
                <p:spPr bwMode="auto">
                  <a:xfrm>
                    <a:off x="1530" y="2360"/>
                    <a:ext cx="395" cy="32"/>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940" name="Freeform 118">
                    <a:extLst>
                      <a:ext uri="{FF2B5EF4-FFF2-40B4-BE49-F238E27FC236}">
                        <a16:creationId xmlns:a16="http://schemas.microsoft.com/office/drawing/2014/main" id="{68BAC703-F3BA-1F41-88C5-7E70EAD70EA5}"/>
                      </a:ext>
                    </a:extLst>
                  </p:cNvPr>
                  <p:cNvSpPr>
                    <a:spLocks/>
                  </p:cNvSpPr>
                  <p:nvPr/>
                </p:nvSpPr>
                <p:spPr bwMode="auto">
                  <a:xfrm>
                    <a:off x="1675" y="2293"/>
                    <a:ext cx="255" cy="32"/>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941" name="Freeform 119">
                    <a:extLst>
                      <a:ext uri="{FF2B5EF4-FFF2-40B4-BE49-F238E27FC236}">
                        <a16:creationId xmlns:a16="http://schemas.microsoft.com/office/drawing/2014/main" id="{9562AF2E-34DD-5743-8AA7-7F60D4EF8B51}"/>
                      </a:ext>
                    </a:extLst>
                  </p:cNvPr>
                  <p:cNvSpPr>
                    <a:spLocks/>
                  </p:cNvSpPr>
                  <p:nvPr/>
                </p:nvSpPr>
                <p:spPr bwMode="auto">
                  <a:xfrm>
                    <a:off x="1412" y="2488"/>
                    <a:ext cx="223" cy="35"/>
                  </a:xfrm>
                  <a:custGeom>
                    <a:avLst/>
                    <a:gdLst>
                      <a:gd name="T0" fmla="*/ 95 w 89"/>
                      <a:gd name="T1" fmla="*/ 253 h 13"/>
                      <a:gd name="T2" fmla="*/ 772 w 89"/>
                      <a:gd name="T3" fmla="*/ 253 h 13"/>
                      <a:gd name="T4" fmla="*/ 1401 w 89"/>
                      <a:gd name="T5" fmla="*/ 0 h 13"/>
                      <a:gd name="T6" fmla="*/ 930 w 89"/>
                      <a:gd name="T7" fmla="*/ 0 h 13"/>
                      <a:gd name="T8" fmla="*/ 95 w 89"/>
                      <a:gd name="T9" fmla="*/ 0 h 13"/>
                      <a:gd name="T10" fmla="*/ 0 w 89"/>
                      <a:gd name="T11" fmla="*/ 116 h 13"/>
                      <a:gd name="T12" fmla="*/ 95 w 89"/>
                      <a:gd name="T13" fmla="*/ 25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942" name="Freeform 120">
                    <a:extLst>
                      <a:ext uri="{FF2B5EF4-FFF2-40B4-BE49-F238E27FC236}">
                        <a16:creationId xmlns:a16="http://schemas.microsoft.com/office/drawing/2014/main" id="{14EE9537-F5BA-8E45-AF36-058B5207FBAA}"/>
                      </a:ext>
                    </a:extLst>
                  </p:cNvPr>
                  <p:cNvSpPr>
                    <a:spLocks/>
                  </p:cNvSpPr>
                  <p:nvPr/>
                </p:nvSpPr>
                <p:spPr bwMode="auto">
                  <a:xfrm>
                    <a:off x="1405" y="3067"/>
                    <a:ext cx="422" cy="32"/>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3"/>
                          <a:pt x="0" y="6"/>
                        </a:cubicBezTo>
                        <a:cubicBezTo>
                          <a:pt x="0" y="10"/>
                          <a:pt x="3" y="12"/>
                          <a:pt x="7" y="12"/>
                        </a:cubicBezTo>
                        <a:cubicBezTo>
                          <a:pt x="163" y="12"/>
                          <a:pt x="163" y="12"/>
                          <a:pt x="163" y="12"/>
                        </a:cubicBezTo>
                        <a:cubicBezTo>
                          <a:pt x="166" y="12"/>
                          <a:pt x="169" y="10"/>
                          <a:pt x="169" y="6"/>
                        </a:cubicBezTo>
                        <a:cubicBezTo>
                          <a:pt x="169" y="3"/>
                          <a:pt x="166" y="0"/>
                          <a:pt x="163" y="0"/>
                        </a:cubicBezTo>
                        <a:lnTo>
                          <a:pt x="85" y="0"/>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43" name="Freeform 121">
                    <a:extLst>
                      <a:ext uri="{FF2B5EF4-FFF2-40B4-BE49-F238E27FC236}">
                        <a16:creationId xmlns:a16="http://schemas.microsoft.com/office/drawing/2014/main" id="{3BAE9C9D-7D28-9646-AC36-5941D7197885}"/>
                      </a:ext>
                    </a:extLst>
                  </p:cNvPr>
                  <p:cNvSpPr>
                    <a:spLocks/>
                  </p:cNvSpPr>
                  <p:nvPr/>
                </p:nvSpPr>
                <p:spPr bwMode="auto">
                  <a:xfrm>
                    <a:off x="1530" y="3003"/>
                    <a:ext cx="395" cy="34"/>
                  </a:xfrm>
                  <a:custGeom>
                    <a:avLst/>
                    <a:gdLst>
                      <a:gd name="T0" fmla="*/ 1238 w 158"/>
                      <a:gd name="T1" fmla="*/ 0 h 13"/>
                      <a:gd name="T2" fmla="*/ 95 w 158"/>
                      <a:gd name="T3" fmla="*/ 0 h 13"/>
                      <a:gd name="T4" fmla="*/ 0 w 158"/>
                      <a:gd name="T5" fmla="*/ 110 h 13"/>
                      <a:gd name="T6" fmla="*/ 95 w 158"/>
                      <a:gd name="T7" fmla="*/ 233 h 13"/>
                      <a:gd name="T8" fmla="*/ 2375 w 158"/>
                      <a:gd name="T9" fmla="*/ 233 h 13"/>
                      <a:gd name="T10" fmla="*/ 2470 w 158"/>
                      <a:gd name="T11" fmla="*/ 110 h 13"/>
                      <a:gd name="T12" fmla="*/ 2375 w 158"/>
                      <a:gd name="T13" fmla="*/ 0 h 13"/>
                      <a:gd name="T14" fmla="*/ 1238 w 158"/>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3">
                        <a:moveTo>
                          <a:pt x="79" y="0"/>
                        </a:moveTo>
                        <a:cubicBezTo>
                          <a:pt x="6" y="0"/>
                          <a:pt x="6" y="0"/>
                          <a:pt x="6" y="0"/>
                        </a:cubicBezTo>
                        <a:cubicBezTo>
                          <a:pt x="3" y="0"/>
                          <a:pt x="0" y="3"/>
                          <a:pt x="0" y="6"/>
                        </a:cubicBezTo>
                        <a:cubicBezTo>
                          <a:pt x="0" y="10"/>
                          <a:pt x="3" y="13"/>
                          <a:pt x="6" y="13"/>
                        </a:cubicBezTo>
                        <a:cubicBezTo>
                          <a:pt x="152" y="13"/>
                          <a:pt x="152" y="13"/>
                          <a:pt x="152" y="13"/>
                        </a:cubicBezTo>
                        <a:cubicBezTo>
                          <a:pt x="156" y="13"/>
                          <a:pt x="158" y="10"/>
                          <a:pt x="158" y="6"/>
                        </a:cubicBezTo>
                        <a:cubicBezTo>
                          <a:pt x="158" y="3"/>
                          <a:pt x="156" y="0"/>
                          <a:pt x="152" y="0"/>
                        </a:cubicBezTo>
                        <a:lnTo>
                          <a:pt x="79"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44" name="Freeform 122">
                    <a:extLst>
                      <a:ext uri="{FF2B5EF4-FFF2-40B4-BE49-F238E27FC236}">
                        <a16:creationId xmlns:a16="http://schemas.microsoft.com/office/drawing/2014/main" id="{8629EC57-DFF3-2549-A265-795E1EFD4F56}"/>
                      </a:ext>
                    </a:extLst>
                  </p:cNvPr>
                  <p:cNvSpPr>
                    <a:spLocks/>
                  </p:cNvSpPr>
                  <p:nvPr/>
                </p:nvSpPr>
                <p:spPr bwMode="auto">
                  <a:xfrm>
                    <a:off x="1675" y="2936"/>
                    <a:ext cx="255" cy="35"/>
                  </a:xfrm>
                  <a:custGeom>
                    <a:avLst/>
                    <a:gdLst>
                      <a:gd name="T0" fmla="*/ 1488 w 102"/>
                      <a:gd name="T1" fmla="*/ 0 h 13"/>
                      <a:gd name="T2" fmla="*/ 738 w 102"/>
                      <a:gd name="T3" fmla="*/ 0 h 13"/>
                      <a:gd name="T4" fmla="*/ 208 w 102"/>
                      <a:gd name="T5" fmla="*/ 0 h 13"/>
                      <a:gd name="T6" fmla="*/ 0 w 102"/>
                      <a:gd name="T7" fmla="*/ 253 h 13"/>
                      <a:gd name="T8" fmla="*/ 1488 w 102"/>
                      <a:gd name="T9" fmla="*/ 253 h 13"/>
                      <a:gd name="T10" fmla="*/ 1595 w 102"/>
                      <a:gd name="T11" fmla="*/ 116 h 13"/>
                      <a:gd name="T12" fmla="*/ 1488 w 102"/>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3">
                        <a:moveTo>
                          <a:pt x="95" y="0"/>
                        </a:moveTo>
                        <a:cubicBezTo>
                          <a:pt x="47" y="0"/>
                          <a:pt x="47" y="0"/>
                          <a:pt x="47" y="0"/>
                        </a:cubicBezTo>
                        <a:cubicBezTo>
                          <a:pt x="13" y="0"/>
                          <a:pt x="13" y="0"/>
                          <a:pt x="13" y="0"/>
                        </a:cubicBezTo>
                        <a:cubicBezTo>
                          <a:pt x="8" y="4"/>
                          <a:pt x="3" y="8"/>
                          <a:pt x="0" y="13"/>
                        </a:cubicBezTo>
                        <a:cubicBezTo>
                          <a:pt x="95" y="13"/>
                          <a:pt x="95" y="13"/>
                          <a:pt x="95" y="13"/>
                        </a:cubicBezTo>
                        <a:cubicBezTo>
                          <a:pt x="99" y="13"/>
                          <a:pt x="102" y="10"/>
                          <a:pt x="102" y="6"/>
                        </a:cubicBezTo>
                        <a:cubicBezTo>
                          <a:pt x="102" y="3"/>
                          <a:pt x="99" y="0"/>
                          <a:pt x="95" y="0"/>
                        </a:cubicBez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45" name="Freeform 123">
                    <a:extLst>
                      <a:ext uri="{FF2B5EF4-FFF2-40B4-BE49-F238E27FC236}">
                        <a16:creationId xmlns:a16="http://schemas.microsoft.com/office/drawing/2014/main" id="{764B813C-CB03-D243-8D5F-63C163E14E04}"/>
                      </a:ext>
                    </a:extLst>
                  </p:cNvPr>
                  <p:cNvSpPr>
                    <a:spLocks/>
                  </p:cNvSpPr>
                  <p:nvPr/>
                </p:nvSpPr>
                <p:spPr bwMode="auto">
                  <a:xfrm>
                    <a:off x="1412" y="3133"/>
                    <a:ext cx="223" cy="32"/>
                  </a:xfrm>
                  <a:custGeom>
                    <a:avLst/>
                    <a:gdLst>
                      <a:gd name="T0" fmla="*/ 95 w 89"/>
                      <a:gd name="T1" fmla="*/ 227 h 12"/>
                      <a:gd name="T2" fmla="*/ 772 w 89"/>
                      <a:gd name="T3" fmla="*/ 227 h 12"/>
                      <a:gd name="T4" fmla="*/ 1401 w 89"/>
                      <a:gd name="T5" fmla="*/ 0 h 12"/>
                      <a:gd name="T6" fmla="*/ 930 w 89"/>
                      <a:gd name="T7" fmla="*/ 0 h 12"/>
                      <a:gd name="T8" fmla="*/ 95 w 89"/>
                      <a:gd name="T9" fmla="*/ 0 h 12"/>
                      <a:gd name="T10" fmla="*/ 0 w 89"/>
                      <a:gd name="T11" fmla="*/ 115 h 12"/>
                      <a:gd name="T12" fmla="*/ 95 w 89"/>
                      <a:gd name="T13" fmla="*/ 22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2">
                        <a:moveTo>
                          <a:pt x="6" y="12"/>
                        </a:moveTo>
                        <a:cubicBezTo>
                          <a:pt x="49" y="12"/>
                          <a:pt x="49" y="12"/>
                          <a:pt x="49" y="12"/>
                        </a:cubicBezTo>
                        <a:cubicBezTo>
                          <a:pt x="64" y="7"/>
                          <a:pt x="77" y="3"/>
                          <a:pt x="89" y="0"/>
                        </a:cubicBezTo>
                        <a:cubicBezTo>
                          <a:pt x="59" y="0"/>
                          <a:pt x="59" y="0"/>
                          <a:pt x="59" y="0"/>
                        </a:cubicBezTo>
                        <a:cubicBezTo>
                          <a:pt x="6" y="0"/>
                          <a:pt x="6" y="0"/>
                          <a:pt x="6" y="0"/>
                        </a:cubicBezTo>
                        <a:cubicBezTo>
                          <a:pt x="3" y="0"/>
                          <a:pt x="0" y="2"/>
                          <a:pt x="0" y="6"/>
                        </a:cubicBezTo>
                        <a:cubicBezTo>
                          <a:pt x="0" y="9"/>
                          <a:pt x="3" y="12"/>
                          <a:pt x="6" y="12"/>
                        </a:cubicBez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46" name="Freeform 124">
                    <a:extLst>
                      <a:ext uri="{FF2B5EF4-FFF2-40B4-BE49-F238E27FC236}">
                        <a16:creationId xmlns:a16="http://schemas.microsoft.com/office/drawing/2014/main" id="{3CB179B7-DDEC-6B4D-9F5B-F06676C6270D}"/>
                      </a:ext>
                    </a:extLst>
                  </p:cNvPr>
                  <p:cNvSpPr>
                    <a:spLocks/>
                  </p:cNvSpPr>
                  <p:nvPr/>
                </p:nvSpPr>
                <p:spPr bwMode="auto">
                  <a:xfrm>
                    <a:off x="1727" y="3003"/>
                    <a:ext cx="198" cy="34"/>
                  </a:xfrm>
                  <a:custGeom>
                    <a:avLst/>
                    <a:gdLst>
                      <a:gd name="T0" fmla="*/ 1150 w 79"/>
                      <a:gd name="T1" fmla="*/ 233 h 13"/>
                      <a:gd name="T2" fmla="*/ 1243 w 79"/>
                      <a:gd name="T3" fmla="*/ 110 h 13"/>
                      <a:gd name="T4" fmla="*/ 1150 w 79"/>
                      <a:gd name="T5" fmla="*/ 0 h 13"/>
                      <a:gd name="T6" fmla="*/ 0 w 79"/>
                      <a:gd name="T7" fmla="*/ 0 h 13"/>
                      <a:gd name="T8" fmla="*/ 0 w 79"/>
                      <a:gd name="T9" fmla="*/ 233 h 13"/>
                      <a:gd name="T10" fmla="*/ 1150 w 79"/>
                      <a:gd name="T11" fmla="*/ 233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3">
                        <a:moveTo>
                          <a:pt x="73" y="13"/>
                        </a:moveTo>
                        <a:cubicBezTo>
                          <a:pt x="77" y="13"/>
                          <a:pt x="79" y="10"/>
                          <a:pt x="79" y="6"/>
                        </a:cubicBezTo>
                        <a:cubicBezTo>
                          <a:pt x="79" y="3"/>
                          <a:pt x="77" y="0"/>
                          <a:pt x="73" y="0"/>
                        </a:cubicBezTo>
                        <a:cubicBezTo>
                          <a:pt x="0" y="0"/>
                          <a:pt x="0" y="0"/>
                          <a:pt x="0" y="0"/>
                        </a:cubicBezTo>
                        <a:cubicBezTo>
                          <a:pt x="0" y="13"/>
                          <a:pt x="0" y="13"/>
                          <a:pt x="0" y="13"/>
                        </a:cubicBezTo>
                        <a:lnTo>
                          <a:pt x="73" y="13"/>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47" name="Freeform 125">
                    <a:extLst>
                      <a:ext uri="{FF2B5EF4-FFF2-40B4-BE49-F238E27FC236}">
                        <a16:creationId xmlns:a16="http://schemas.microsoft.com/office/drawing/2014/main" id="{483021F1-D1F8-6B4A-A87C-17D81690910A}"/>
                      </a:ext>
                    </a:extLst>
                  </p:cNvPr>
                  <p:cNvSpPr>
                    <a:spLocks/>
                  </p:cNvSpPr>
                  <p:nvPr/>
                </p:nvSpPr>
                <p:spPr bwMode="auto">
                  <a:xfrm>
                    <a:off x="1617" y="3067"/>
                    <a:ext cx="210" cy="32"/>
                  </a:xfrm>
                  <a:custGeom>
                    <a:avLst/>
                    <a:gdLst>
                      <a:gd name="T0" fmla="*/ 0 w 84"/>
                      <a:gd name="T1" fmla="*/ 0 h 12"/>
                      <a:gd name="T2" fmla="*/ 0 w 84"/>
                      <a:gd name="T3" fmla="*/ 227 h 12"/>
                      <a:gd name="T4" fmla="*/ 1220 w 84"/>
                      <a:gd name="T5" fmla="*/ 227 h 12"/>
                      <a:gd name="T6" fmla="*/ 1313 w 84"/>
                      <a:gd name="T7" fmla="*/ 115 h 12"/>
                      <a:gd name="T8" fmla="*/ 1220 w 84"/>
                      <a:gd name="T9" fmla="*/ 0 h 12"/>
                      <a:gd name="T10" fmla="*/ 0 w 8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12">
                        <a:moveTo>
                          <a:pt x="0" y="0"/>
                        </a:moveTo>
                        <a:cubicBezTo>
                          <a:pt x="0" y="12"/>
                          <a:pt x="0" y="12"/>
                          <a:pt x="0" y="12"/>
                        </a:cubicBezTo>
                        <a:cubicBezTo>
                          <a:pt x="78" y="12"/>
                          <a:pt x="78" y="12"/>
                          <a:pt x="78" y="12"/>
                        </a:cubicBezTo>
                        <a:cubicBezTo>
                          <a:pt x="81" y="12"/>
                          <a:pt x="84" y="10"/>
                          <a:pt x="84" y="6"/>
                        </a:cubicBezTo>
                        <a:cubicBezTo>
                          <a:pt x="84" y="3"/>
                          <a:pt x="81" y="0"/>
                          <a:pt x="78" y="0"/>
                        </a:cubicBezTo>
                        <a:lnTo>
                          <a:pt x="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48" name="Freeform 126">
                    <a:extLst>
                      <a:ext uri="{FF2B5EF4-FFF2-40B4-BE49-F238E27FC236}">
                        <a16:creationId xmlns:a16="http://schemas.microsoft.com/office/drawing/2014/main" id="{9CD0A5AD-E5D4-9348-B440-9491B2E3964E}"/>
                      </a:ext>
                    </a:extLst>
                  </p:cNvPr>
                  <p:cNvSpPr>
                    <a:spLocks/>
                  </p:cNvSpPr>
                  <p:nvPr/>
                </p:nvSpPr>
                <p:spPr bwMode="auto">
                  <a:xfrm>
                    <a:off x="1532" y="3133"/>
                    <a:ext cx="103" cy="32"/>
                  </a:xfrm>
                  <a:custGeom>
                    <a:avLst/>
                    <a:gdLst>
                      <a:gd name="T0" fmla="*/ 0 w 41"/>
                      <a:gd name="T1" fmla="*/ 0 h 12"/>
                      <a:gd name="T2" fmla="*/ 0 w 41"/>
                      <a:gd name="T3" fmla="*/ 227 h 12"/>
                      <a:gd name="T4" fmla="*/ 20 w 41"/>
                      <a:gd name="T5" fmla="*/ 227 h 12"/>
                      <a:gd name="T6" fmla="*/ 651 w 41"/>
                      <a:gd name="T7" fmla="*/ 0 h 12"/>
                      <a:gd name="T8" fmla="*/ 0 w 4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2">
                        <a:moveTo>
                          <a:pt x="0" y="0"/>
                        </a:moveTo>
                        <a:cubicBezTo>
                          <a:pt x="0" y="12"/>
                          <a:pt x="0" y="12"/>
                          <a:pt x="0" y="12"/>
                        </a:cubicBezTo>
                        <a:cubicBezTo>
                          <a:pt x="1" y="12"/>
                          <a:pt x="1" y="12"/>
                          <a:pt x="1" y="12"/>
                        </a:cubicBezTo>
                        <a:cubicBezTo>
                          <a:pt x="16" y="7"/>
                          <a:pt x="29" y="3"/>
                          <a:pt x="41"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49" name="Freeform 127">
                    <a:extLst>
                      <a:ext uri="{FF2B5EF4-FFF2-40B4-BE49-F238E27FC236}">
                        <a16:creationId xmlns:a16="http://schemas.microsoft.com/office/drawing/2014/main" id="{2FA9F453-A7BD-8C44-8CF5-BD4E13CC2FF7}"/>
                      </a:ext>
                    </a:extLst>
                  </p:cNvPr>
                  <p:cNvSpPr>
                    <a:spLocks/>
                  </p:cNvSpPr>
                  <p:nvPr/>
                </p:nvSpPr>
                <p:spPr bwMode="auto">
                  <a:xfrm>
                    <a:off x="1795" y="2936"/>
                    <a:ext cx="135" cy="35"/>
                  </a:xfrm>
                  <a:custGeom>
                    <a:avLst/>
                    <a:gdLst>
                      <a:gd name="T0" fmla="*/ 0 w 54"/>
                      <a:gd name="T1" fmla="*/ 253 h 13"/>
                      <a:gd name="T2" fmla="*/ 738 w 54"/>
                      <a:gd name="T3" fmla="*/ 253 h 13"/>
                      <a:gd name="T4" fmla="*/ 845 w 54"/>
                      <a:gd name="T5" fmla="*/ 116 h 13"/>
                      <a:gd name="T6" fmla="*/ 738 w 54"/>
                      <a:gd name="T7" fmla="*/ 0 h 13"/>
                      <a:gd name="T8" fmla="*/ 0 w 54"/>
                      <a:gd name="T9" fmla="*/ 0 h 13"/>
                      <a:gd name="T10" fmla="*/ 0 w 54"/>
                      <a:gd name="T11" fmla="*/ 253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3">
                        <a:moveTo>
                          <a:pt x="0" y="13"/>
                        </a:moveTo>
                        <a:cubicBezTo>
                          <a:pt x="47" y="13"/>
                          <a:pt x="47" y="13"/>
                          <a:pt x="47" y="13"/>
                        </a:cubicBezTo>
                        <a:cubicBezTo>
                          <a:pt x="51" y="13"/>
                          <a:pt x="54" y="10"/>
                          <a:pt x="54" y="6"/>
                        </a:cubicBezTo>
                        <a:cubicBezTo>
                          <a:pt x="54" y="3"/>
                          <a:pt x="51" y="0"/>
                          <a:pt x="47" y="0"/>
                        </a:cubicBezTo>
                        <a:cubicBezTo>
                          <a:pt x="0" y="0"/>
                          <a:pt x="0" y="0"/>
                          <a:pt x="0" y="0"/>
                        </a:cubicBezTo>
                        <a:lnTo>
                          <a:pt x="0" y="13"/>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50" name="Freeform 128">
                    <a:extLst>
                      <a:ext uri="{FF2B5EF4-FFF2-40B4-BE49-F238E27FC236}">
                        <a16:creationId xmlns:a16="http://schemas.microsoft.com/office/drawing/2014/main" id="{98E9E8A8-A8AA-2549-B621-A304AEADB4B0}"/>
                      </a:ext>
                    </a:extLst>
                  </p:cNvPr>
                  <p:cNvSpPr>
                    <a:spLocks/>
                  </p:cNvSpPr>
                  <p:nvPr/>
                </p:nvSpPr>
                <p:spPr bwMode="auto">
                  <a:xfrm>
                    <a:off x="1405" y="3072"/>
                    <a:ext cx="370" cy="24"/>
                  </a:xfrm>
                  <a:custGeom>
                    <a:avLst/>
                    <a:gdLst>
                      <a:gd name="T0" fmla="*/ 113 w 148"/>
                      <a:gd name="T1" fmla="*/ 0 h 9"/>
                      <a:gd name="T2" fmla="*/ 2313 w 148"/>
                      <a:gd name="T3" fmla="*/ 0 h 9"/>
                      <a:gd name="T4" fmla="*/ 813 w 148"/>
                      <a:gd name="T5" fmla="*/ 35 h 9"/>
                      <a:gd name="T6" fmla="*/ 50 w 148"/>
                      <a:gd name="T7" fmla="*/ 136 h 9"/>
                      <a:gd name="T8" fmla="*/ 113 w 14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9">
                        <a:moveTo>
                          <a:pt x="7" y="0"/>
                        </a:moveTo>
                        <a:cubicBezTo>
                          <a:pt x="148" y="0"/>
                          <a:pt x="148" y="0"/>
                          <a:pt x="148" y="0"/>
                        </a:cubicBezTo>
                        <a:cubicBezTo>
                          <a:pt x="142" y="0"/>
                          <a:pt x="91" y="1"/>
                          <a:pt x="52" y="2"/>
                        </a:cubicBezTo>
                        <a:cubicBezTo>
                          <a:pt x="27" y="3"/>
                          <a:pt x="4" y="5"/>
                          <a:pt x="3" y="7"/>
                        </a:cubicBezTo>
                        <a:cubicBezTo>
                          <a:pt x="2" y="9"/>
                          <a:pt x="0"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51" name="Freeform 129">
                    <a:extLst>
                      <a:ext uri="{FF2B5EF4-FFF2-40B4-BE49-F238E27FC236}">
                        <a16:creationId xmlns:a16="http://schemas.microsoft.com/office/drawing/2014/main" id="{2411513A-01A1-8143-99C5-456E4D7A2665}"/>
                      </a:ext>
                    </a:extLst>
                  </p:cNvPr>
                  <p:cNvSpPr>
                    <a:spLocks/>
                  </p:cNvSpPr>
                  <p:nvPr/>
                </p:nvSpPr>
                <p:spPr bwMode="auto">
                  <a:xfrm>
                    <a:off x="1530" y="3005"/>
                    <a:ext cx="367" cy="24"/>
                  </a:xfrm>
                  <a:custGeom>
                    <a:avLst/>
                    <a:gdLst>
                      <a:gd name="T0" fmla="*/ 92 w 147"/>
                      <a:gd name="T1" fmla="*/ 21 h 9"/>
                      <a:gd name="T2" fmla="*/ 2287 w 147"/>
                      <a:gd name="T3" fmla="*/ 21 h 9"/>
                      <a:gd name="T4" fmla="*/ 791 w 147"/>
                      <a:gd name="T5" fmla="*/ 56 h 9"/>
                      <a:gd name="T6" fmla="*/ 42 w 147"/>
                      <a:gd name="T7" fmla="*/ 149 h 9"/>
                      <a:gd name="T8" fmla="*/ 92 w 147"/>
                      <a:gd name="T9" fmla="*/ 21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1"/>
                        </a:moveTo>
                        <a:cubicBezTo>
                          <a:pt x="147" y="1"/>
                          <a:pt x="147" y="1"/>
                          <a:pt x="147" y="1"/>
                        </a:cubicBezTo>
                        <a:cubicBezTo>
                          <a:pt x="141" y="0"/>
                          <a:pt x="91" y="1"/>
                          <a:pt x="51" y="3"/>
                        </a:cubicBezTo>
                        <a:cubicBezTo>
                          <a:pt x="27" y="4"/>
                          <a:pt x="4" y="5"/>
                          <a:pt x="3" y="8"/>
                        </a:cubicBezTo>
                        <a:cubicBezTo>
                          <a:pt x="2" y="9"/>
                          <a:pt x="0" y="1"/>
                          <a:pt x="6"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52" name="Freeform 130">
                    <a:extLst>
                      <a:ext uri="{FF2B5EF4-FFF2-40B4-BE49-F238E27FC236}">
                        <a16:creationId xmlns:a16="http://schemas.microsoft.com/office/drawing/2014/main" id="{DF3325C2-1E1A-3742-A57B-F11A394B5999}"/>
                      </a:ext>
                    </a:extLst>
                  </p:cNvPr>
                  <p:cNvSpPr>
                    <a:spLocks/>
                  </p:cNvSpPr>
                  <p:nvPr/>
                </p:nvSpPr>
                <p:spPr bwMode="auto">
                  <a:xfrm>
                    <a:off x="1415" y="3136"/>
                    <a:ext cx="195" cy="24"/>
                  </a:xfrm>
                  <a:custGeom>
                    <a:avLst/>
                    <a:gdLst>
                      <a:gd name="T0" fmla="*/ 95 w 78"/>
                      <a:gd name="T1" fmla="*/ 0 h 9"/>
                      <a:gd name="T2" fmla="*/ 1208 w 78"/>
                      <a:gd name="T3" fmla="*/ 0 h 9"/>
                      <a:gd name="T4" fmla="*/ 595 w 78"/>
                      <a:gd name="T5" fmla="*/ 35 h 9"/>
                      <a:gd name="T6" fmla="*/ 50 w 78"/>
                      <a:gd name="T7" fmla="*/ 136 h 9"/>
                      <a:gd name="T8" fmla="*/ 95 w 7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0"/>
                        </a:moveTo>
                        <a:cubicBezTo>
                          <a:pt x="77" y="0"/>
                          <a:pt x="77" y="0"/>
                          <a:pt x="77" y="0"/>
                        </a:cubicBezTo>
                        <a:cubicBezTo>
                          <a:pt x="71" y="0"/>
                          <a:pt x="78" y="1"/>
                          <a:pt x="38" y="2"/>
                        </a:cubicBezTo>
                        <a:cubicBezTo>
                          <a:pt x="13" y="3"/>
                          <a:pt x="3"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53" name="Freeform 131">
                    <a:extLst>
                      <a:ext uri="{FF2B5EF4-FFF2-40B4-BE49-F238E27FC236}">
                        <a16:creationId xmlns:a16="http://schemas.microsoft.com/office/drawing/2014/main" id="{6E9B2AD5-ACF3-EB4B-BF2A-FC9344084DBE}"/>
                      </a:ext>
                    </a:extLst>
                  </p:cNvPr>
                  <p:cNvSpPr>
                    <a:spLocks/>
                  </p:cNvSpPr>
                  <p:nvPr/>
                </p:nvSpPr>
                <p:spPr bwMode="auto">
                  <a:xfrm>
                    <a:off x="1732" y="2941"/>
                    <a:ext cx="170" cy="11"/>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1" y="2"/>
                          <a:pt x="10"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54" name="Freeform 132">
                    <a:extLst>
                      <a:ext uri="{FF2B5EF4-FFF2-40B4-BE49-F238E27FC236}">
                        <a16:creationId xmlns:a16="http://schemas.microsoft.com/office/drawing/2014/main" id="{13096127-182D-B947-ADFA-29F059449009}"/>
                      </a:ext>
                    </a:extLst>
                  </p:cNvPr>
                  <p:cNvSpPr>
                    <a:spLocks/>
                  </p:cNvSpPr>
                  <p:nvPr/>
                </p:nvSpPr>
                <p:spPr bwMode="auto">
                  <a:xfrm>
                    <a:off x="1405" y="3067"/>
                    <a:ext cx="422" cy="32"/>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3"/>
                          <a:pt x="0" y="6"/>
                        </a:cubicBezTo>
                        <a:cubicBezTo>
                          <a:pt x="0" y="10"/>
                          <a:pt x="3" y="12"/>
                          <a:pt x="7" y="12"/>
                        </a:cubicBezTo>
                        <a:cubicBezTo>
                          <a:pt x="163" y="12"/>
                          <a:pt x="163" y="12"/>
                          <a:pt x="163" y="12"/>
                        </a:cubicBezTo>
                        <a:cubicBezTo>
                          <a:pt x="166" y="12"/>
                          <a:pt x="169" y="10"/>
                          <a:pt x="169" y="6"/>
                        </a:cubicBezTo>
                        <a:cubicBezTo>
                          <a:pt x="169" y="3"/>
                          <a:pt x="166" y="0"/>
                          <a:pt x="163" y="0"/>
                        </a:cubicBezTo>
                        <a:lnTo>
                          <a:pt x="85"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955" name="Freeform 133">
                    <a:extLst>
                      <a:ext uri="{FF2B5EF4-FFF2-40B4-BE49-F238E27FC236}">
                        <a16:creationId xmlns:a16="http://schemas.microsoft.com/office/drawing/2014/main" id="{BB8D6EBC-4F95-4644-9ED6-3050AA0E4112}"/>
                      </a:ext>
                    </a:extLst>
                  </p:cNvPr>
                  <p:cNvSpPr>
                    <a:spLocks/>
                  </p:cNvSpPr>
                  <p:nvPr/>
                </p:nvSpPr>
                <p:spPr bwMode="auto">
                  <a:xfrm>
                    <a:off x="1530" y="3003"/>
                    <a:ext cx="395" cy="34"/>
                  </a:xfrm>
                  <a:custGeom>
                    <a:avLst/>
                    <a:gdLst>
                      <a:gd name="T0" fmla="*/ 1238 w 158"/>
                      <a:gd name="T1" fmla="*/ 0 h 13"/>
                      <a:gd name="T2" fmla="*/ 95 w 158"/>
                      <a:gd name="T3" fmla="*/ 0 h 13"/>
                      <a:gd name="T4" fmla="*/ 0 w 158"/>
                      <a:gd name="T5" fmla="*/ 110 h 13"/>
                      <a:gd name="T6" fmla="*/ 95 w 158"/>
                      <a:gd name="T7" fmla="*/ 233 h 13"/>
                      <a:gd name="T8" fmla="*/ 2375 w 158"/>
                      <a:gd name="T9" fmla="*/ 233 h 13"/>
                      <a:gd name="T10" fmla="*/ 2470 w 158"/>
                      <a:gd name="T11" fmla="*/ 110 h 13"/>
                      <a:gd name="T12" fmla="*/ 2375 w 158"/>
                      <a:gd name="T13" fmla="*/ 0 h 13"/>
                      <a:gd name="T14" fmla="*/ 1238 w 158"/>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3">
                        <a:moveTo>
                          <a:pt x="79" y="0"/>
                        </a:moveTo>
                        <a:cubicBezTo>
                          <a:pt x="6" y="0"/>
                          <a:pt x="6" y="0"/>
                          <a:pt x="6" y="0"/>
                        </a:cubicBezTo>
                        <a:cubicBezTo>
                          <a:pt x="3" y="0"/>
                          <a:pt x="0" y="3"/>
                          <a:pt x="0" y="6"/>
                        </a:cubicBezTo>
                        <a:cubicBezTo>
                          <a:pt x="0" y="10"/>
                          <a:pt x="3" y="13"/>
                          <a:pt x="6" y="13"/>
                        </a:cubicBezTo>
                        <a:cubicBezTo>
                          <a:pt x="152" y="13"/>
                          <a:pt x="152" y="13"/>
                          <a:pt x="152" y="13"/>
                        </a:cubicBezTo>
                        <a:cubicBezTo>
                          <a:pt x="156" y="13"/>
                          <a:pt x="158" y="10"/>
                          <a:pt x="158" y="6"/>
                        </a:cubicBezTo>
                        <a:cubicBezTo>
                          <a:pt x="158" y="3"/>
                          <a:pt x="156" y="0"/>
                          <a:pt x="152" y="0"/>
                        </a:cubicBezTo>
                        <a:lnTo>
                          <a:pt x="79"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956" name="Freeform 134">
                    <a:extLst>
                      <a:ext uri="{FF2B5EF4-FFF2-40B4-BE49-F238E27FC236}">
                        <a16:creationId xmlns:a16="http://schemas.microsoft.com/office/drawing/2014/main" id="{1B6100F7-B159-2F44-A347-7065EDAB20F8}"/>
                      </a:ext>
                    </a:extLst>
                  </p:cNvPr>
                  <p:cNvSpPr>
                    <a:spLocks/>
                  </p:cNvSpPr>
                  <p:nvPr/>
                </p:nvSpPr>
                <p:spPr bwMode="auto">
                  <a:xfrm>
                    <a:off x="1675" y="2936"/>
                    <a:ext cx="255" cy="35"/>
                  </a:xfrm>
                  <a:custGeom>
                    <a:avLst/>
                    <a:gdLst>
                      <a:gd name="T0" fmla="*/ 1488 w 102"/>
                      <a:gd name="T1" fmla="*/ 0 h 13"/>
                      <a:gd name="T2" fmla="*/ 738 w 102"/>
                      <a:gd name="T3" fmla="*/ 0 h 13"/>
                      <a:gd name="T4" fmla="*/ 208 w 102"/>
                      <a:gd name="T5" fmla="*/ 0 h 13"/>
                      <a:gd name="T6" fmla="*/ 0 w 102"/>
                      <a:gd name="T7" fmla="*/ 253 h 13"/>
                      <a:gd name="T8" fmla="*/ 1488 w 102"/>
                      <a:gd name="T9" fmla="*/ 253 h 13"/>
                      <a:gd name="T10" fmla="*/ 1595 w 102"/>
                      <a:gd name="T11" fmla="*/ 116 h 13"/>
                      <a:gd name="T12" fmla="*/ 1488 w 102"/>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3">
                        <a:moveTo>
                          <a:pt x="95" y="0"/>
                        </a:moveTo>
                        <a:cubicBezTo>
                          <a:pt x="47" y="0"/>
                          <a:pt x="47" y="0"/>
                          <a:pt x="47" y="0"/>
                        </a:cubicBezTo>
                        <a:cubicBezTo>
                          <a:pt x="13" y="0"/>
                          <a:pt x="13" y="0"/>
                          <a:pt x="13" y="0"/>
                        </a:cubicBezTo>
                        <a:cubicBezTo>
                          <a:pt x="8" y="4"/>
                          <a:pt x="3" y="8"/>
                          <a:pt x="0" y="13"/>
                        </a:cubicBezTo>
                        <a:cubicBezTo>
                          <a:pt x="95" y="13"/>
                          <a:pt x="95" y="13"/>
                          <a:pt x="95" y="13"/>
                        </a:cubicBezTo>
                        <a:cubicBezTo>
                          <a:pt x="99" y="13"/>
                          <a:pt x="102" y="10"/>
                          <a:pt x="102" y="6"/>
                        </a:cubicBezTo>
                        <a:cubicBezTo>
                          <a:pt x="102" y="3"/>
                          <a:pt x="99"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957" name="Freeform 135">
                    <a:extLst>
                      <a:ext uri="{FF2B5EF4-FFF2-40B4-BE49-F238E27FC236}">
                        <a16:creationId xmlns:a16="http://schemas.microsoft.com/office/drawing/2014/main" id="{47BDE1E9-85D3-254C-AE73-2C68DFE753D3}"/>
                      </a:ext>
                    </a:extLst>
                  </p:cNvPr>
                  <p:cNvSpPr>
                    <a:spLocks/>
                  </p:cNvSpPr>
                  <p:nvPr/>
                </p:nvSpPr>
                <p:spPr bwMode="auto">
                  <a:xfrm>
                    <a:off x="1412" y="3133"/>
                    <a:ext cx="223" cy="32"/>
                  </a:xfrm>
                  <a:custGeom>
                    <a:avLst/>
                    <a:gdLst>
                      <a:gd name="T0" fmla="*/ 95 w 89"/>
                      <a:gd name="T1" fmla="*/ 227 h 12"/>
                      <a:gd name="T2" fmla="*/ 772 w 89"/>
                      <a:gd name="T3" fmla="*/ 227 h 12"/>
                      <a:gd name="T4" fmla="*/ 1401 w 89"/>
                      <a:gd name="T5" fmla="*/ 0 h 12"/>
                      <a:gd name="T6" fmla="*/ 930 w 89"/>
                      <a:gd name="T7" fmla="*/ 0 h 12"/>
                      <a:gd name="T8" fmla="*/ 95 w 89"/>
                      <a:gd name="T9" fmla="*/ 0 h 12"/>
                      <a:gd name="T10" fmla="*/ 0 w 89"/>
                      <a:gd name="T11" fmla="*/ 115 h 12"/>
                      <a:gd name="T12" fmla="*/ 95 w 89"/>
                      <a:gd name="T13" fmla="*/ 22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2">
                        <a:moveTo>
                          <a:pt x="6" y="12"/>
                        </a:moveTo>
                        <a:cubicBezTo>
                          <a:pt x="49" y="12"/>
                          <a:pt x="49" y="12"/>
                          <a:pt x="49" y="12"/>
                        </a:cubicBezTo>
                        <a:cubicBezTo>
                          <a:pt x="64" y="7"/>
                          <a:pt x="77" y="3"/>
                          <a:pt x="89" y="0"/>
                        </a:cubicBezTo>
                        <a:cubicBezTo>
                          <a:pt x="59" y="0"/>
                          <a:pt x="59" y="0"/>
                          <a:pt x="59" y="0"/>
                        </a:cubicBezTo>
                        <a:cubicBezTo>
                          <a:pt x="6" y="0"/>
                          <a:pt x="6" y="0"/>
                          <a:pt x="6" y="0"/>
                        </a:cubicBezTo>
                        <a:cubicBezTo>
                          <a:pt x="3" y="0"/>
                          <a:pt x="0" y="2"/>
                          <a:pt x="0" y="6"/>
                        </a:cubicBezTo>
                        <a:cubicBezTo>
                          <a:pt x="0" y="9"/>
                          <a:pt x="3" y="12"/>
                          <a:pt x="6" y="12"/>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958" name="Freeform 136">
                    <a:extLst>
                      <a:ext uri="{FF2B5EF4-FFF2-40B4-BE49-F238E27FC236}">
                        <a16:creationId xmlns:a16="http://schemas.microsoft.com/office/drawing/2014/main" id="{CAE6673D-6426-9B4F-9134-8511D8A90ECE}"/>
                      </a:ext>
                    </a:extLst>
                  </p:cNvPr>
                  <p:cNvSpPr>
                    <a:spLocks/>
                  </p:cNvSpPr>
                  <p:nvPr/>
                </p:nvSpPr>
                <p:spPr bwMode="auto">
                  <a:xfrm>
                    <a:off x="1405" y="3704"/>
                    <a:ext cx="422" cy="35"/>
                  </a:xfrm>
                  <a:custGeom>
                    <a:avLst/>
                    <a:gdLst>
                      <a:gd name="T0" fmla="*/ 1321 w 169"/>
                      <a:gd name="T1" fmla="*/ 0 h 13"/>
                      <a:gd name="T2" fmla="*/ 105 w 169"/>
                      <a:gd name="T3" fmla="*/ 0 h 13"/>
                      <a:gd name="T4" fmla="*/ 0 w 169"/>
                      <a:gd name="T5" fmla="*/ 116 h 13"/>
                      <a:gd name="T6" fmla="*/ 105 w 169"/>
                      <a:gd name="T7" fmla="*/ 253 h 13"/>
                      <a:gd name="T8" fmla="*/ 2537 w 169"/>
                      <a:gd name="T9" fmla="*/ 253 h 13"/>
                      <a:gd name="T10" fmla="*/ 2632 w 169"/>
                      <a:gd name="T11" fmla="*/ 116 h 13"/>
                      <a:gd name="T12" fmla="*/ 2537 w 169"/>
                      <a:gd name="T13" fmla="*/ 0 h 13"/>
                      <a:gd name="T14" fmla="*/ 1321 w 16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3">
                        <a:moveTo>
                          <a:pt x="85" y="0"/>
                        </a:moveTo>
                        <a:cubicBezTo>
                          <a:pt x="7" y="0"/>
                          <a:pt x="7" y="0"/>
                          <a:pt x="7" y="0"/>
                        </a:cubicBezTo>
                        <a:cubicBezTo>
                          <a:pt x="3" y="0"/>
                          <a:pt x="0" y="3"/>
                          <a:pt x="0" y="6"/>
                        </a:cubicBezTo>
                        <a:cubicBezTo>
                          <a:pt x="0" y="10"/>
                          <a:pt x="3" y="13"/>
                          <a:pt x="7" y="13"/>
                        </a:cubicBezTo>
                        <a:cubicBezTo>
                          <a:pt x="163" y="13"/>
                          <a:pt x="163" y="13"/>
                          <a:pt x="163" y="13"/>
                        </a:cubicBezTo>
                        <a:cubicBezTo>
                          <a:pt x="166" y="13"/>
                          <a:pt x="169" y="10"/>
                          <a:pt x="169" y="6"/>
                        </a:cubicBezTo>
                        <a:cubicBezTo>
                          <a:pt x="169" y="3"/>
                          <a:pt x="166" y="0"/>
                          <a:pt x="163" y="0"/>
                        </a:cubicBezTo>
                        <a:lnTo>
                          <a:pt x="85"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59" name="Freeform 137">
                    <a:extLst>
                      <a:ext uri="{FF2B5EF4-FFF2-40B4-BE49-F238E27FC236}">
                        <a16:creationId xmlns:a16="http://schemas.microsoft.com/office/drawing/2014/main" id="{D8779689-E4C8-2B4D-BA8F-9649B0E3B282}"/>
                      </a:ext>
                    </a:extLst>
                  </p:cNvPr>
                  <p:cNvSpPr>
                    <a:spLocks/>
                  </p:cNvSpPr>
                  <p:nvPr/>
                </p:nvSpPr>
                <p:spPr bwMode="auto">
                  <a:xfrm>
                    <a:off x="1530" y="3640"/>
                    <a:ext cx="395" cy="35"/>
                  </a:xfrm>
                  <a:custGeom>
                    <a:avLst/>
                    <a:gdLst>
                      <a:gd name="T0" fmla="*/ 1238 w 158"/>
                      <a:gd name="T1" fmla="*/ 0 h 13"/>
                      <a:gd name="T2" fmla="*/ 95 w 158"/>
                      <a:gd name="T3" fmla="*/ 0 h 13"/>
                      <a:gd name="T4" fmla="*/ 0 w 158"/>
                      <a:gd name="T5" fmla="*/ 137 h 13"/>
                      <a:gd name="T6" fmla="*/ 95 w 158"/>
                      <a:gd name="T7" fmla="*/ 253 h 13"/>
                      <a:gd name="T8" fmla="*/ 2375 w 158"/>
                      <a:gd name="T9" fmla="*/ 253 h 13"/>
                      <a:gd name="T10" fmla="*/ 2470 w 158"/>
                      <a:gd name="T11" fmla="*/ 137 h 13"/>
                      <a:gd name="T12" fmla="*/ 2375 w 158"/>
                      <a:gd name="T13" fmla="*/ 0 h 13"/>
                      <a:gd name="T14" fmla="*/ 1238 w 158"/>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3">
                        <a:moveTo>
                          <a:pt x="79" y="0"/>
                        </a:moveTo>
                        <a:cubicBezTo>
                          <a:pt x="6" y="0"/>
                          <a:pt x="6" y="0"/>
                          <a:pt x="6" y="0"/>
                        </a:cubicBezTo>
                        <a:cubicBezTo>
                          <a:pt x="3" y="0"/>
                          <a:pt x="0" y="3"/>
                          <a:pt x="0" y="7"/>
                        </a:cubicBezTo>
                        <a:cubicBezTo>
                          <a:pt x="0" y="10"/>
                          <a:pt x="3" y="13"/>
                          <a:pt x="6" y="13"/>
                        </a:cubicBezTo>
                        <a:cubicBezTo>
                          <a:pt x="152" y="13"/>
                          <a:pt x="152" y="13"/>
                          <a:pt x="152" y="13"/>
                        </a:cubicBezTo>
                        <a:cubicBezTo>
                          <a:pt x="156" y="13"/>
                          <a:pt x="158" y="10"/>
                          <a:pt x="158" y="7"/>
                        </a:cubicBezTo>
                        <a:cubicBezTo>
                          <a:pt x="158" y="3"/>
                          <a:pt x="156" y="0"/>
                          <a:pt x="152" y="0"/>
                        </a:cubicBezTo>
                        <a:lnTo>
                          <a:pt x="79"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60" name="Freeform 138">
                    <a:extLst>
                      <a:ext uri="{FF2B5EF4-FFF2-40B4-BE49-F238E27FC236}">
                        <a16:creationId xmlns:a16="http://schemas.microsoft.com/office/drawing/2014/main" id="{F3E84B31-48C7-BE4C-8A49-A50028221B4F}"/>
                      </a:ext>
                    </a:extLst>
                  </p:cNvPr>
                  <p:cNvSpPr>
                    <a:spLocks/>
                  </p:cNvSpPr>
                  <p:nvPr/>
                </p:nvSpPr>
                <p:spPr bwMode="auto">
                  <a:xfrm>
                    <a:off x="1675" y="3573"/>
                    <a:ext cx="255" cy="35"/>
                  </a:xfrm>
                  <a:custGeom>
                    <a:avLst/>
                    <a:gdLst>
                      <a:gd name="T0" fmla="*/ 1488 w 102"/>
                      <a:gd name="T1" fmla="*/ 0 h 13"/>
                      <a:gd name="T2" fmla="*/ 738 w 102"/>
                      <a:gd name="T3" fmla="*/ 0 h 13"/>
                      <a:gd name="T4" fmla="*/ 208 w 102"/>
                      <a:gd name="T5" fmla="*/ 0 h 13"/>
                      <a:gd name="T6" fmla="*/ 0 w 102"/>
                      <a:gd name="T7" fmla="*/ 253 h 13"/>
                      <a:gd name="T8" fmla="*/ 1488 w 102"/>
                      <a:gd name="T9" fmla="*/ 253 h 13"/>
                      <a:gd name="T10" fmla="*/ 1595 w 102"/>
                      <a:gd name="T11" fmla="*/ 137 h 13"/>
                      <a:gd name="T12" fmla="*/ 1488 w 102"/>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3">
                        <a:moveTo>
                          <a:pt x="95" y="0"/>
                        </a:moveTo>
                        <a:cubicBezTo>
                          <a:pt x="47" y="0"/>
                          <a:pt x="47" y="0"/>
                          <a:pt x="47" y="0"/>
                        </a:cubicBezTo>
                        <a:cubicBezTo>
                          <a:pt x="13" y="0"/>
                          <a:pt x="13" y="0"/>
                          <a:pt x="13" y="0"/>
                        </a:cubicBezTo>
                        <a:cubicBezTo>
                          <a:pt x="8" y="4"/>
                          <a:pt x="3" y="9"/>
                          <a:pt x="0" y="13"/>
                        </a:cubicBezTo>
                        <a:cubicBezTo>
                          <a:pt x="95" y="13"/>
                          <a:pt x="95" y="13"/>
                          <a:pt x="95" y="13"/>
                        </a:cubicBezTo>
                        <a:cubicBezTo>
                          <a:pt x="99" y="13"/>
                          <a:pt x="102" y="10"/>
                          <a:pt x="102" y="7"/>
                        </a:cubicBezTo>
                        <a:cubicBezTo>
                          <a:pt x="102" y="3"/>
                          <a:pt x="99" y="0"/>
                          <a:pt x="95" y="0"/>
                        </a:cubicBez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61" name="Freeform 139">
                    <a:extLst>
                      <a:ext uri="{FF2B5EF4-FFF2-40B4-BE49-F238E27FC236}">
                        <a16:creationId xmlns:a16="http://schemas.microsoft.com/office/drawing/2014/main" id="{002CCA78-D1E1-9A41-B426-2CBA100E2330}"/>
                      </a:ext>
                    </a:extLst>
                  </p:cNvPr>
                  <p:cNvSpPr>
                    <a:spLocks/>
                  </p:cNvSpPr>
                  <p:nvPr/>
                </p:nvSpPr>
                <p:spPr bwMode="auto">
                  <a:xfrm>
                    <a:off x="1412" y="3771"/>
                    <a:ext cx="223" cy="32"/>
                  </a:xfrm>
                  <a:custGeom>
                    <a:avLst/>
                    <a:gdLst>
                      <a:gd name="T0" fmla="*/ 95 w 89"/>
                      <a:gd name="T1" fmla="*/ 227 h 12"/>
                      <a:gd name="T2" fmla="*/ 772 w 89"/>
                      <a:gd name="T3" fmla="*/ 227 h 12"/>
                      <a:gd name="T4" fmla="*/ 1401 w 89"/>
                      <a:gd name="T5" fmla="*/ 0 h 12"/>
                      <a:gd name="T6" fmla="*/ 930 w 89"/>
                      <a:gd name="T7" fmla="*/ 0 h 12"/>
                      <a:gd name="T8" fmla="*/ 95 w 89"/>
                      <a:gd name="T9" fmla="*/ 0 h 12"/>
                      <a:gd name="T10" fmla="*/ 0 w 89"/>
                      <a:gd name="T11" fmla="*/ 115 h 12"/>
                      <a:gd name="T12" fmla="*/ 95 w 89"/>
                      <a:gd name="T13" fmla="*/ 22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2">
                        <a:moveTo>
                          <a:pt x="6" y="12"/>
                        </a:moveTo>
                        <a:cubicBezTo>
                          <a:pt x="49" y="12"/>
                          <a:pt x="49" y="12"/>
                          <a:pt x="49" y="12"/>
                        </a:cubicBezTo>
                        <a:cubicBezTo>
                          <a:pt x="64" y="8"/>
                          <a:pt x="77" y="4"/>
                          <a:pt x="89" y="0"/>
                        </a:cubicBezTo>
                        <a:cubicBezTo>
                          <a:pt x="59" y="0"/>
                          <a:pt x="59" y="0"/>
                          <a:pt x="59" y="0"/>
                        </a:cubicBezTo>
                        <a:cubicBezTo>
                          <a:pt x="6" y="0"/>
                          <a:pt x="6" y="0"/>
                          <a:pt x="6" y="0"/>
                        </a:cubicBezTo>
                        <a:cubicBezTo>
                          <a:pt x="3" y="0"/>
                          <a:pt x="0" y="3"/>
                          <a:pt x="0" y="6"/>
                        </a:cubicBezTo>
                        <a:cubicBezTo>
                          <a:pt x="0" y="10"/>
                          <a:pt x="3" y="12"/>
                          <a:pt x="6" y="12"/>
                        </a:cubicBez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62" name="Freeform 140">
                    <a:extLst>
                      <a:ext uri="{FF2B5EF4-FFF2-40B4-BE49-F238E27FC236}">
                        <a16:creationId xmlns:a16="http://schemas.microsoft.com/office/drawing/2014/main" id="{8AD98C00-7163-7942-9C52-078CA7D93DFB}"/>
                      </a:ext>
                    </a:extLst>
                  </p:cNvPr>
                  <p:cNvSpPr>
                    <a:spLocks/>
                  </p:cNvSpPr>
                  <p:nvPr/>
                </p:nvSpPr>
                <p:spPr bwMode="auto">
                  <a:xfrm>
                    <a:off x="1727" y="3640"/>
                    <a:ext cx="198" cy="35"/>
                  </a:xfrm>
                  <a:custGeom>
                    <a:avLst/>
                    <a:gdLst>
                      <a:gd name="T0" fmla="*/ 1150 w 79"/>
                      <a:gd name="T1" fmla="*/ 253 h 13"/>
                      <a:gd name="T2" fmla="*/ 1243 w 79"/>
                      <a:gd name="T3" fmla="*/ 137 h 13"/>
                      <a:gd name="T4" fmla="*/ 1150 w 79"/>
                      <a:gd name="T5" fmla="*/ 0 h 13"/>
                      <a:gd name="T6" fmla="*/ 0 w 79"/>
                      <a:gd name="T7" fmla="*/ 0 h 13"/>
                      <a:gd name="T8" fmla="*/ 0 w 79"/>
                      <a:gd name="T9" fmla="*/ 253 h 13"/>
                      <a:gd name="T10" fmla="*/ 1150 w 79"/>
                      <a:gd name="T11" fmla="*/ 253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3">
                        <a:moveTo>
                          <a:pt x="73" y="13"/>
                        </a:moveTo>
                        <a:cubicBezTo>
                          <a:pt x="77" y="13"/>
                          <a:pt x="79" y="10"/>
                          <a:pt x="79" y="7"/>
                        </a:cubicBezTo>
                        <a:cubicBezTo>
                          <a:pt x="79" y="3"/>
                          <a:pt x="77" y="0"/>
                          <a:pt x="73" y="0"/>
                        </a:cubicBezTo>
                        <a:cubicBezTo>
                          <a:pt x="0" y="0"/>
                          <a:pt x="0" y="0"/>
                          <a:pt x="0" y="0"/>
                        </a:cubicBezTo>
                        <a:cubicBezTo>
                          <a:pt x="0" y="13"/>
                          <a:pt x="0" y="13"/>
                          <a:pt x="0" y="13"/>
                        </a:cubicBezTo>
                        <a:lnTo>
                          <a:pt x="73" y="13"/>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63" name="Freeform 141">
                    <a:extLst>
                      <a:ext uri="{FF2B5EF4-FFF2-40B4-BE49-F238E27FC236}">
                        <a16:creationId xmlns:a16="http://schemas.microsoft.com/office/drawing/2014/main" id="{E55EC148-5ED4-2648-A4BD-16AAA662ED9C}"/>
                      </a:ext>
                    </a:extLst>
                  </p:cNvPr>
                  <p:cNvSpPr>
                    <a:spLocks/>
                  </p:cNvSpPr>
                  <p:nvPr/>
                </p:nvSpPr>
                <p:spPr bwMode="auto">
                  <a:xfrm>
                    <a:off x="1617" y="3704"/>
                    <a:ext cx="210" cy="35"/>
                  </a:xfrm>
                  <a:custGeom>
                    <a:avLst/>
                    <a:gdLst>
                      <a:gd name="T0" fmla="*/ 0 w 84"/>
                      <a:gd name="T1" fmla="*/ 0 h 13"/>
                      <a:gd name="T2" fmla="*/ 0 w 84"/>
                      <a:gd name="T3" fmla="*/ 253 h 13"/>
                      <a:gd name="T4" fmla="*/ 1220 w 84"/>
                      <a:gd name="T5" fmla="*/ 253 h 13"/>
                      <a:gd name="T6" fmla="*/ 1313 w 84"/>
                      <a:gd name="T7" fmla="*/ 116 h 13"/>
                      <a:gd name="T8" fmla="*/ 1220 w 84"/>
                      <a:gd name="T9" fmla="*/ 0 h 13"/>
                      <a:gd name="T10" fmla="*/ 0 w 84"/>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13">
                        <a:moveTo>
                          <a:pt x="0" y="0"/>
                        </a:moveTo>
                        <a:cubicBezTo>
                          <a:pt x="0" y="13"/>
                          <a:pt x="0" y="13"/>
                          <a:pt x="0" y="13"/>
                        </a:cubicBezTo>
                        <a:cubicBezTo>
                          <a:pt x="78" y="13"/>
                          <a:pt x="78" y="13"/>
                          <a:pt x="78" y="13"/>
                        </a:cubicBezTo>
                        <a:cubicBezTo>
                          <a:pt x="81" y="13"/>
                          <a:pt x="84" y="10"/>
                          <a:pt x="84" y="6"/>
                        </a:cubicBezTo>
                        <a:cubicBezTo>
                          <a:pt x="84" y="3"/>
                          <a:pt x="81" y="0"/>
                          <a:pt x="78" y="0"/>
                        </a:cubicBezTo>
                        <a:lnTo>
                          <a:pt x="0" y="0"/>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64" name="Freeform 142">
                    <a:extLst>
                      <a:ext uri="{FF2B5EF4-FFF2-40B4-BE49-F238E27FC236}">
                        <a16:creationId xmlns:a16="http://schemas.microsoft.com/office/drawing/2014/main" id="{6C6A4A4A-5688-DB4B-9AA6-6AE74CDE1484}"/>
                      </a:ext>
                    </a:extLst>
                  </p:cNvPr>
                  <p:cNvSpPr>
                    <a:spLocks/>
                  </p:cNvSpPr>
                  <p:nvPr/>
                </p:nvSpPr>
                <p:spPr bwMode="auto">
                  <a:xfrm>
                    <a:off x="1532" y="3771"/>
                    <a:ext cx="103" cy="32"/>
                  </a:xfrm>
                  <a:custGeom>
                    <a:avLst/>
                    <a:gdLst>
                      <a:gd name="T0" fmla="*/ 0 w 41"/>
                      <a:gd name="T1" fmla="*/ 0 h 12"/>
                      <a:gd name="T2" fmla="*/ 0 w 41"/>
                      <a:gd name="T3" fmla="*/ 227 h 12"/>
                      <a:gd name="T4" fmla="*/ 20 w 41"/>
                      <a:gd name="T5" fmla="*/ 227 h 12"/>
                      <a:gd name="T6" fmla="*/ 651 w 41"/>
                      <a:gd name="T7" fmla="*/ 0 h 12"/>
                      <a:gd name="T8" fmla="*/ 0 w 4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2">
                        <a:moveTo>
                          <a:pt x="0" y="0"/>
                        </a:moveTo>
                        <a:cubicBezTo>
                          <a:pt x="0" y="12"/>
                          <a:pt x="0" y="12"/>
                          <a:pt x="0" y="12"/>
                        </a:cubicBezTo>
                        <a:cubicBezTo>
                          <a:pt x="1" y="12"/>
                          <a:pt x="1" y="12"/>
                          <a:pt x="1" y="12"/>
                        </a:cubicBezTo>
                        <a:cubicBezTo>
                          <a:pt x="16" y="8"/>
                          <a:pt x="29" y="4"/>
                          <a:pt x="41"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65" name="Freeform 143">
                    <a:extLst>
                      <a:ext uri="{FF2B5EF4-FFF2-40B4-BE49-F238E27FC236}">
                        <a16:creationId xmlns:a16="http://schemas.microsoft.com/office/drawing/2014/main" id="{8084FDE5-36BE-444C-9255-21B1CE152294}"/>
                      </a:ext>
                    </a:extLst>
                  </p:cNvPr>
                  <p:cNvSpPr>
                    <a:spLocks/>
                  </p:cNvSpPr>
                  <p:nvPr/>
                </p:nvSpPr>
                <p:spPr bwMode="auto">
                  <a:xfrm>
                    <a:off x="1795" y="3573"/>
                    <a:ext cx="135" cy="35"/>
                  </a:xfrm>
                  <a:custGeom>
                    <a:avLst/>
                    <a:gdLst>
                      <a:gd name="T0" fmla="*/ 0 w 54"/>
                      <a:gd name="T1" fmla="*/ 253 h 13"/>
                      <a:gd name="T2" fmla="*/ 738 w 54"/>
                      <a:gd name="T3" fmla="*/ 253 h 13"/>
                      <a:gd name="T4" fmla="*/ 845 w 54"/>
                      <a:gd name="T5" fmla="*/ 137 h 13"/>
                      <a:gd name="T6" fmla="*/ 738 w 54"/>
                      <a:gd name="T7" fmla="*/ 0 h 13"/>
                      <a:gd name="T8" fmla="*/ 0 w 54"/>
                      <a:gd name="T9" fmla="*/ 0 h 13"/>
                      <a:gd name="T10" fmla="*/ 0 w 54"/>
                      <a:gd name="T11" fmla="*/ 253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3">
                        <a:moveTo>
                          <a:pt x="0" y="13"/>
                        </a:moveTo>
                        <a:cubicBezTo>
                          <a:pt x="47" y="13"/>
                          <a:pt x="47" y="13"/>
                          <a:pt x="47" y="13"/>
                        </a:cubicBezTo>
                        <a:cubicBezTo>
                          <a:pt x="51" y="13"/>
                          <a:pt x="54" y="10"/>
                          <a:pt x="54" y="7"/>
                        </a:cubicBezTo>
                        <a:cubicBezTo>
                          <a:pt x="54" y="3"/>
                          <a:pt x="51" y="0"/>
                          <a:pt x="47" y="0"/>
                        </a:cubicBezTo>
                        <a:cubicBezTo>
                          <a:pt x="0" y="0"/>
                          <a:pt x="0" y="0"/>
                          <a:pt x="0" y="0"/>
                        </a:cubicBezTo>
                        <a:lnTo>
                          <a:pt x="0" y="13"/>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66" name="Freeform 144">
                    <a:extLst>
                      <a:ext uri="{FF2B5EF4-FFF2-40B4-BE49-F238E27FC236}">
                        <a16:creationId xmlns:a16="http://schemas.microsoft.com/office/drawing/2014/main" id="{F2F498F4-486A-E440-AB45-13C0E8C6CA28}"/>
                      </a:ext>
                    </a:extLst>
                  </p:cNvPr>
                  <p:cNvSpPr>
                    <a:spLocks/>
                  </p:cNvSpPr>
                  <p:nvPr/>
                </p:nvSpPr>
                <p:spPr bwMode="auto">
                  <a:xfrm>
                    <a:off x="1405" y="3709"/>
                    <a:ext cx="370" cy="24"/>
                  </a:xfrm>
                  <a:custGeom>
                    <a:avLst/>
                    <a:gdLst>
                      <a:gd name="T0" fmla="*/ 113 w 148"/>
                      <a:gd name="T1" fmla="*/ 0 h 9"/>
                      <a:gd name="T2" fmla="*/ 2313 w 148"/>
                      <a:gd name="T3" fmla="*/ 0 h 9"/>
                      <a:gd name="T4" fmla="*/ 813 w 148"/>
                      <a:gd name="T5" fmla="*/ 56 h 9"/>
                      <a:gd name="T6" fmla="*/ 50 w 148"/>
                      <a:gd name="T7" fmla="*/ 136 h 9"/>
                      <a:gd name="T8" fmla="*/ 113 w 14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9">
                        <a:moveTo>
                          <a:pt x="7" y="0"/>
                        </a:moveTo>
                        <a:cubicBezTo>
                          <a:pt x="148" y="0"/>
                          <a:pt x="148" y="0"/>
                          <a:pt x="148" y="0"/>
                        </a:cubicBezTo>
                        <a:cubicBezTo>
                          <a:pt x="142" y="0"/>
                          <a:pt x="91" y="1"/>
                          <a:pt x="52" y="3"/>
                        </a:cubicBezTo>
                        <a:cubicBezTo>
                          <a:pt x="27" y="4"/>
                          <a:pt x="4" y="5"/>
                          <a:pt x="3" y="7"/>
                        </a:cubicBezTo>
                        <a:cubicBezTo>
                          <a:pt x="2" y="9"/>
                          <a:pt x="0"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67" name="Freeform 145">
                    <a:extLst>
                      <a:ext uri="{FF2B5EF4-FFF2-40B4-BE49-F238E27FC236}">
                        <a16:creationId xmlns:a16="http://schemas.microsoft.com/office/drawing/2014/main" id="{0EA919A7-5565-6442-852A-CA08EB40CDE5}"/>
                      </a:ext>
                    </a:extLst>
                  </p:cNvPr>
                  <p:cNvSpPr>
                    <a:spLocks/>
                  </p:cNvSpPr>
                  <p:nvPr/>
                </p:nvSpPr>
                <p:spPr bwMode="auto">
                  <a:xfrm>
                    <a:off x="1530" y="3645"/>
                    <a:ext cx="367" cy="24"/>
                  </a:xfrm>
                  <a:custGeom>
                    <a:avLst/>
                    <a:gdLst>
                      <a:gd name="T0" fmla="*/ 92 w 147"/>
                      <a:gd name="T1" fmla="*/ 0 h 9"/>
                      <a:gd name="T2" fmla="*/ 2287 w 147"/>
                      <a:gd name="T3" fmla="*/ 0 h 9"/>
                      <a:gd name="T4" fmla="*/ 791 w 147"/>
                      <a:gd name="T5" fmla="*/ 35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2"/>
                        </a:cubicBezTo>
                        <a:cubicBezTo>
                          <a:pt x="27" y="3"/>
                          <a:pt x="4"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68" name="Freeform 146">
                    <a:extLst>
                      <a:ext uri="{FF2B5EF4-FFF2-40B4-BE49-F238E27FC236}">
                        <a16:creationId xmlns:a16="http://schemas.microsoft.com/office/drawing/2014/main" id="{2AD1A658-0198-1041-A336-8D163F33F5A0}"/>
                      </a:ext>
                    </a:extLst>
                  </p:cNvPr>
                  <p:cNvSpPr>
                    <a:spLocks/>
                  </p:cNvSpPr>
                  <p:nvPr/>
                </p:nvSpPr>
                <p:spPr bwMode="auto">
                  <a:xfrm>
                    <a:off x="1415" y="3773"/>
                    <a:ext cx="195" cy="27"/>
                  </a:xfrm>
                  <a:custGeom>
                    <a:avLst/>
                    <a:gdLst>
                      <a:gd name="T0" fmla="*/ 95 w 78"/>
                      <a:gd name="T1" fmla="*/ 22 h 10"/>
                      <a:gd name="T2" fmla="*/ 1208 w 78"/>
                      <a:gd name="T3" fmla="*/ 22 h 10"/>
                      <a:gd name="T4" fmla="*/ 595 w 78"/>
                      <a:gd name="T5" fmla="*/ 38 h 10"/>
                      <a:gd name="T6" fmla="*/ 50 w 78"/>
                      <a:gd name="T7" fmla="*/ 159 h 10"/>
                      <a:gd name="T8" fmla="*/ 95 w 78"/>
                      <a:gd name="T9" fmla="*/ 22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0">
                        <a:moveTo>
                          <a:pt x="6" y="1"/>
                        </a:moveTo>
                        <a:cubicBezTo>
                          <a:pt x="77" y="1"/>
                          <a:pt x="77" y="1"/>
                          <a:pt x="77" y="1"/>
                        </a:cubicBezTo>
                        <a:cubicBezTo>
                          <a:pt x="71" y="0"/>
                          <a:pt x="78" y="1"/>
                          <a:pt x="38" y="2"/>
                        </a:cubicBezTo>
                        <a:cubicBezTo>
                          <a:pt x="13" y="3"/>
                          <a:pt x="3" y="5"/>
                          <a:pt x="3" y="8"/>
                        </a:cubicBezTo>
                        <a:cubicBezTo>
                          <a:pt x="2" y="10"/>
                          <a:pt x="0" y="1"/>
                          <a:pt x="6"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69" name="Freeform 147">
                    <a:extLst>
                      <a:ext uri="{FF2B5EF4-FFF2-40B4-BE49-F238E27FC236}">
                        <a16:creationId xmlns:a16="http://schemas.microsoft.com/office/drawing/2014/main" id="{46EE0FB0-CA21-EB42-B516-7A6E2841E660}"/>
                      </a:ext>
                    </a:extLst>
                  </p:cNvPr>
                  <p:cNvSpPr>
                    <a:spLocks/>
                  </p:cNvSpPr>
                  <p:nvPr/>
                </p:nvSpPr>
                <p:spPr bwMode="auto">
                  <a:xfrm>
                    <a:off x="1732" y="3579"/>
                    <a:ext cx="170" cy="10"/>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1" y="2"/>
                          <a:pt x="10"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70" name="Freeform 148">
                    <a:extLst>
                      <a:ext uri="{FF2B5EF4-FFF2-40B4-BE49-F238E27FC236}">
                        <a16:creationId xmlns:a16="http://schemas.microsoft.com/office/drawing/2014/main" id="{946D8D16-2318-4844-B6D5-276D45E0B84C}"/>
                      </a:ext>
                    </a:extLst>
                  </p:cNvPr>
                  <p:cNvSpPr>
                    <a:spLocks/>
                  </p:cNvSpPr>
                  <p:nvPr/>
                </p:nvSpPr>
                <p:spPr bwMode="auto">
                  <a:xfrm>
                    <a:off x="1405" y="3704"/>
                    <a:ext cx="422" cy="35"/>
                  </a:xfrm>
                  <a:custGeom>
                    <a:avLst/>
                    <a:gdLst>
                      <a:gd name="T0" fmla="*/ 1321 w 169"/>
                      <a:gd name="T1" fmla="*/ 0 h 13"/>
                      <a:gd name="T2" fmla="*/ 105 w 169"/>
                      <a:gd name="T3" fmla="*/ 0 h 13"/>
                      <a:gd name="T4" fmla="*/ 0 w 169"/>
                      <a:gd name="T5" fmla="*/ 116 h 13"/>
                      <a:gd name="T6" fmla="*/ 105 w 169"/>
                      <a:gd name="T7" fmla="*/ 253 h 13"/>
                      <a:gd name="T8" fmla="*/ 2537 w 169"/>
                      <a:gd name="T9" fmla="*/ 253 h 13"/>
                      <a:gd name="T10" fmla="*/ 2632 w 169"/>
                      <a:gd name="T11" fmla="*/ 116 h 13"/>
                      <a:gd name="T12" fmla="*/ 2537 w 169"/>
                      <a:gd name="T13" fmla="*/ 0 h 13"/>
                      <a:gd name="T14" fmla="*/ 1321 w 16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3">
                        <a:moveTo>
                          <a:pt x="85" y="0"/>
                        </a:moveTo>
                        <a:cubicBezTo>
                          <a:pt x="7" y="0"/>
                          <a:pt x="7" y="0"/>
                          <a:pt x="7" y="0"/>
                        </a:cubicBezTo>
                        <a:cubicBezTo>
                          <a:pt x="3" y="0"/>
                          <a:pt x="0" y="3"/>
                          <a:pt x="0" y="6"/>
                        </a:cubicBezTo>
                        <a:cubicBezTo>
                          <a:pt x="0" y="10"/>
                          <a:pt x="3" y="13"/>
                          <a:pt x="7" y="13"/>
                        </a:cubicBezTo>
                        <a:cubicBezTo>
                          <a:pt x="163" y="13"/>
                          <a:pt x="163" y="13"/>
                          <a:pt x="163" y="13"/>
                        </a:cubicBezTo>
                        <a:cubicBezTo>
                          <a:pt x="166" y="13"/>
                          <a:pt x="169" y="10"/>
                          <a:pt x="169" y="6"/>
                        </a:cubicBezTo>
                        <a:cubicBezTo>
                          <a:pt x="169" y="3"/>
                          <a:pt x="166" y="0"/>
                          <a:pt x="163" y="0"/>
                        </a:cubicBezTo>
                        <a:lnTo>
                          <a:pt x="85"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971" name="Freeform 149">
                    <a:extLst>
                      <a:ext uri="{FF2B5EF4-FFF2-40B4-BE49-F238E27FC236}">
                        <a16:creationId xmlns:a16="http://schemas.microsoft.com/office/drawing/2014/main" id="{66E50F70-B980-1449-9F03-64C426F498A1}"/>
                      </a:ext>
                    </a:extLst>
                  </p:cNvPr>
                  <p:cNvSpPr>
                    <a:spLocks/>
                  </p:cNvSpPr>
                  <p:nvPr/>
                </p:nvSpPr>
                <p:spPr bwMode="auto">
                  <a:xfrm>
                    <a:off x="1530" y="3640"/>
                    <a:ext cx="395" cy="35"/>
                  </a:xfrm>
                  <a:custGeom>
                    <a:avLst/>
                    <a:gdLst>
                      <a:gd name="T0" fmla="*/ 1238 w 158"/>
                      <a:gd name="T1" fmla="*/ 0 h 13"/>
                      <a:gd name="T2" fmla="*/ 95 w 158"/>
                      <a:gd name="T3" fmla="*/ 0 h 13"/>
                      <a:gd name="T4" fmla="*/ 0 w 158"/>
                      <a:gd name="T5" fmla="*/ 137 h 13"/>
                      <a:gd name="T6" fmla="*/ 95 w 158"/>
                      <a:gd name="T7" fmla="*/ 253 h 13"/>
                      <a:gd name="T8" fmla="*/ 2375 w 158"/>
                      <a:gd name="T9" fmla="*/ 253 h 13"/>
                      <a:gd name="T10" fmla="*/ 2470 w 158"/>
                      <a:gd name="T11" fmla="*/ 137 h 13"/>
                      <a:gd name="T12" fmla="*/ 2375 w 158"/>
                      <a:gd name="T13" fmla="*/ 0 h 13"/>
                      <a:gd name="T14" fmla="*/ 1238 w 158"/>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3">
                        <a:moveTo>
                          <a:pt x="79" y="0"/>
                        </a:moveTo>
                        <a:cubicBezTo>
                          <a:pt x="6" y="0"/>
                          <a:pt x="6" y="0"/>
                          <a:pt x="6" y="0"/>
                        </a:cubicBezTo>
                        <a:cubicBezTo>
                          <a:pt x="3" y="0"/>
                          <a:pt x="0" y="3"/>
                          <a:pt x="0" y="7"/>
                        </a:cubicBezTo>
                        <a:cubicBezTo>
                          <a:pt x="0" y="10"/>
                          <a:pt x="3" y="13"/>
                          <a:pt x="6" y="13"/>
                        </a:cubicBezTo>
                        <a:cubicBezTo>
                          <a:pt x="152" y="13"/>
                          <a:pt x="152" y="13"/>
                          <a:pt x="152" y="13"/>
                        </a:cubicBezTo>
                        <a:cubicBezTo>
                          <a:pt x="156" y="13"/>
                          <a:pt x="158" y="10"/>
                          <a:pt x="158" y="7"/>
                        </a:cubicBezTo>
                        <a:cubicBezTo>
                          <a:pt x="158" y="3"/>
                          <a:pt x="156" y="0"/>
                          <a:pt x="152" y="0"/>
                        </a:cubicBezTo>
                        <a:lnTo>
                          <a:pt x="79"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972" name="Freeform 150">
                    <a:extLst>
                      <a:ext uri="{FF2B5EF4-FFF2-40B4-BE49-F238E27FC236}">
                        <a16:creationId xmlns:a16="http://schemas.microsoft.com/office/drawing/2014/main" id="{8F476678-5AEA-DD46-AA8D-EF8B5E6DD7C5}"/>
                      </a:ext>
                    </a:extLst>
                  </p:cNvPr>
                  <p:cNvSpPr>
                    <a:spLocks/>
                  </p:cNvSpPr>
                  <p:nvPr/>
                </p:nvSpPr>
                <p:spPr bwMode="auto">
                  <a:xfrm>
                    <a:off x="1675" y="3573"/>
                    <a:ext cx="255" cy="35"/>
                  </a:xfrm>
                  <a:custGeom>
                    <a:avLst/>
                    <a:gdLst>
                      <a:gd name="T0" fmla="*/ 1488 w 102"/>
                      <a:gd name="T1" fmla="*/ 0 h 13"/>
                      <a:gd name="T2" fmla="*/ 738 w 102"/>
                      <a:gd name="T3" fmla="*/ 0 h 13"/>
                      <a:gd name="T4" fmla="*/ 208 w 102"/>
                      <a:gd name="T5" fmla="*/ 0 h 13"/>
                      <a:gd name="T6" fmla="*/ 0 w 102"/>
                      <a:gd name="T7" fmla="*/ 253 h 13"/>
                      <a:gd name="T8" fmla="*/ 1488 w 102"/>
                      <a:gd name="T9" fmla="*/ 253 h 13"/>
                      <a:gd name="T10" fmla="*/ 1595 w 102"/>
                      <a:gd name="T11" fmla="*/ 137 h 13"/>
                      <a:gd name="T12" fmla="*/ 1488 w 102"/>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3">
                        <a:moveTo>
                          <a:pt x="95" y="0"/>
                        </a:moveTo>
                        <a:cubicBezTo>
                          <a:pt x="47" y="0"/>
                          <a:pt x="47" y="0"/>
                          <a:pt x="47" y="0"/>
                        </a:cubicBezTo>
                        <a:cubicBezTo>
                          <a:pt x="13" y="0"/>
                          <a:pt x="13" y="0"/>
                          <a:pt x="13" y="0"/>
                        </a:cubicBezTo>
                        <a:cubicBezTo>
                          <a:pt x="8" y="4"/>
                          <a:pt x="3" y="9"/>
                          <a:pt x="0" y="13"/>
                        </a:cubicBezTo>
                        <a:cubicBezTo>
                          <a:pt x="95" y="13"/>
                          <a:pt x="95" y="13"/>
                          <a:pt x="95" y="13"/>
                        </a:cubicBezTo>
                        <a:cubicBezTo>
                          <a:pt x="99" y="13"/>
                          <a:pt x="102" y="10"/>
                          <a:pt x="102" y="7"/>
                        </a:cubicBezTo>
                        <a:cubicBezTo>
                          <a:pt x="102" y="3"/>
                          <a:pt x="99"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973" name="Freeform 151">
                    <a:extLst>
                      <a:ext uri="{FF2B5EF4-FFF2-40B4-BE49-F238E27FC236}">
                        <a16:creationId xmlns:a16="http://schemas.microsoft.com/office/drawing/2014/main" id="{B2368783-5040-DA47-BF8C-5AC5E648E323}"/>
                      </a:ext>
                    </a:extLst>
                  </p:cNvPr>
                  <p:cNvSpPr>
                    <a:spLocks/>
                  </p:cNvSpPr>
                  <p:nvPr/>
                </p:nvSpPr>
                <p:spPr bwMode="auto">
                  <a:xfrm>
                    <a:off x="1412" y="3771"/>
                    <a:ext cx="223" cy="32"/>
                  </a:xfrm>
                  <a:custGeom>
                    <a:avLst/>
                    <a:gdLst>
                      <a:gd name="T0" fmla="*/ 95 w 89"/>
                      <a:gd name="T1" fmla="*/ 227 h 12"/>
                      <a:gd name="T2" fmla="*/ 772 w 89"/>
                      <a:gd name="T3" fmla="*/ 227 h 12"/>
                      <a:gd name="T4" fmla="*/ 1401 w 89"/>
                      <a:gd name="T5" fmla="*/ 0 h 12"/>
                      <a:gd name="T6" fmla="*/ 930 w 89"/>
                      <a:gd name="T7" fmla="*/ 0 h 12"/>
                      <a:gd name="T8" fmla="*/ 95 w 89"/>
                      <a:gd name="T9" fmla="*/ 0 h 12"/>
                      <a:gd name="T10" fmla="*/ 0 w 89"/>
                      <a:gd name="T11" fmla="*/ 115 h 12"/>
                      <a:gd name="T12" fmla="*/ 95 w 89"/>
                      <a:gd name="T13" fmla="*/ 22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2">
                        <a:moveTo>
                          <a:pt x="6" y="12"/>
                        </a:moveTo>
                        <a:cubicBezTo>
                          <a:pt x="49" y="12"/>
                          <a:pt x="49" y="12"/>
                          <a:pt x="49" y="12"/>
                        </a:cubicBezTo>
                        <a:cubicBezTo>
                          <a:pt x="64" y="8"/>
                          <a:pt x="77" y="4"/>
                          <a:pt x="89" y="0"/>
                        </a:cubicBezTo>
                        <a:cubicBezTo>
                          <a:pt x="59" y="0"/>
                          <a:pt x="59" y="0"/>
                          <a:pt x="59" y="0"/>
                        </a:cubicBezTo>
                        <a:cubicBezTo>
                          <a:pt x="6" y="0"/>
                          <a:pt x="6" y="0"/>
                          <a:pt x="6" y="0"/>
                        </a:cubicBezTo>
                        <a:cubicBezTo>
                          <a:pt x="3" y="0"/>
                          <a:pt x="0" y="3"/>
                          <a:pt x="0" y="6"/>
                        </a:cubicBezTo>
                        <a:cubicBezTo>
                          <a:pt x="0" y="10"/>
                          <a:pt x="3" y="12"/>
                          <a:pt x="6" y="12"/>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974" name="Freeform 152">
                    <a:extLst>
                      <a:ext uri="{FF2B5EF4-FFF2-40B4-BE49-F238E27FC236}">
                        <a16:creationId xmlns:a16="http://schemas.microsoft.com/office/drawing/2014/main" id="{B334C517-C9A5-A546-A130-441AC2C463C9}"/>
                      </a:ext>
                    </a:extLst>
                  </p:cNvPr>
                  <p:cNvSpPr>
                    <a:spLocks/>
                  </p:cNvSpPr>
                  <p:nvPr/>
                </p:nvSpPr>
                <p:spPr bwMode="auto">
                  <a:xfrm>
                    <a:off x="1405" y="1163"/>
                    <a:ext cx="422" cy="32"/>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75" name="Freeform 153">
                    <a:extLst>
                      <a:ext uri="{FF2B5EF4-FFF2-40B4-BE49-F238E27FC236}">
                        <a16:creationId xmlns:a16="http://schemas.microsoft.com/office/drawing/2014/main" id="{D69F68CC-813D-8F41-AF4A-21EA9B272EE6}"/>
                      </a:ext>
                    </a:extLst>
                  </p:cNvPr>
                  <p:cNvSpPr>
                    <a:spLocks/>
                  </p:cNvSpPr>
                  <p:nvPr/>
                </p:nvSpPr>
                <p:spPr bwMode="auto">
                  <a:xfrm>
                    <a:off x="1530" y="1099"/>
                    <a:ext cx="395" cy="32"/>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76" name="Freeform 154">
                    <a:extLst>
                      <a:ext uri="{FF2B5EF4-FFF2-40B4-BE49-F238E27FC236}">
                        <a16:creationId xmlns:a16="http://schemas.microsoft.com/office/drawing/2014/main" id="{674489CD-8EC4-2F4E-9692-E5ABFB2C657A}"/>
                      </a:ext>
                    </a:extLst>
                  </p:cNvPr>
                  <p:cNvSpPr>
                    <a:spLocks/>
                  </p:cNvSpPr>
                  <p:nvPr/>
                </p:nvSpPr>
                <p:spPr bwMode="auto">
                  <a:xfrm>
                    <a:off x="1675" y="1032"/>
                    <a:ext cx="255" cy="32"/>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77" name="Freeform 155">
                    <a:extLst>
                      <a:ext uri="{FF2B5EF4-FFF2-40B4-BE49-F238E27FC236}">
                        <a16:creationId xmlns:a16="http://schemas.microsoft.com/office/drawing/2014/main" id="{3B84A19E-18D5-CC47-A40C-A7A6A8CEC931}"/>
                      </a:ext>
                    </a:extLst>
                  </p:cNvPr>
                  <p:cNvSpPr>
                    <a:spLocks/>
                  </p:cNvSpPr>
                  <p:nvPr/>
                </p:nvSpPr>
                <p:spPr bwMode="auto">
                  <a:xfrm>
                    <a:off x="1412" y="1227"/>
                    <a:ext cx="223" cy="34"/>
                  </a:xfrm>
                  <a:custGeom>
                    <a:avLst/>
                    <a:gdLst>
                      <a:gd name="T0" fmla="*/ 95 w 89"/>
                      <a:gd name="T1" fmla="*/ 233 h 13"/>
                      <a:gd name="T2" fmla="*/ 772 w 89"/>
                      <a:gd name="T3" fmla="*/ 233 h 13"/>
                      <a:gd name="T4" fmla="*/ 1401 w 89"/>
                      <a:gd name="T5" fmla="*/ 0 h 13"/>
                      <a:gd name="T6" fmla="*/ 930 w 89"/>
                      <a:gd name="T7" fmla="*/ 0 h 13"/>
                      <a:gd name="T8" fmla="*/ 95 w 89"/>
                      <a:gd name="T9" fmla="*/ 0 h 13"/>
                      <a:gd name="T10" fmla="*/ 0 w 89"/>
                      <a:gd name="T11" fmla="*/ 110 h 13"/>
                      <a:gd name="T12" fmla="*/ 95 w 89"/>
                      <a:gd name="T13" fmla="*/ 23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78" name="Freeform 156">
                    <a:extLst>
                      <a:ext uri="{FF2B5EF4-FFF2-40B4-BE49-F238E27FC236}">
                        <a16:creationId xmlns:a16="http://schemas.microsoft.com/office/drawing/2014/main" id="{D38EEBF9-18BB-D94C-ABE8-BA3141C9D941}"/>
                      </a:ext>
                    </a:extLst>
                  </p:cNvPr>
                  <p:cNvSpPr>
                    <a:spLocks/>
                  </p:cNvSpPr>
                  <p:nvPr/>
                </p:nvSpPr>
                <p:spPr bwMode="auto">
                  <a:xfrm>
                    <a:off x="1727" y="1099"/>
                    <a:ext cx="198" cy="32"/>
                  </a:xfrm>
                  <a:custGeom>
                    <a:avLst/>
                    <a:gdLst>
                      <a:gd name="T0" fmla="*/ 1150 w 79"/>
                      <a:gd name="T1" fmla="*/ 227 h 12"/>
                      <a:gd name="T2" fmla="*/ 1243 w 79"/>
                      <a:gd name="T3" fmla="*/ 115 h 12"/>
                      <a:gd name="T4" fmla="*/ 1150 w 79"/>
                      <a:gd name="T5" fmla="*/ 0 h 12"/>
                      <a:gd name="T6" fmla="*/ 0 w 79"/>
                      <a:gd name="T7" fmla="*/ 0 h 12"/>
                      <a:gd name="T8" fmla="*/ 0 w 79"/>
                      <a:gd name="T9" fmla="*/ 227 h 12"/>
                      <a:gd name="T10" fmla="*/ 1150 w 79"/>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2">
                        <a:moveTo>
                          <a:pt x="73" y="12"/>
                        </a:moveTo>
                        <a:cubicBezTo>
                          <a:pt x="77" y="12"/>
                          <a:pt x="79" y="9"/>
                          <a:pt x="79" y="6"/>
                        </a:cubicBezTo>
                        <a:cubicBezTo>
                          <a:pt x="79" y="3"/>
                          <a:pt x="77" y="0"/>
                          <a:pt x="73" y="0"/>
                        </a:cubicBezTo>
                        <a:cubicBezTo>
                          <a:pt x="0" y="0"/>
                          <a:pt x="0" y="0"/>
                          <a:pt x="0" y="0"/>
                        </a:cubicBezTo>
                        <a:cubicBezTo>
                          <a:pt x="0" y="12"/>
                          <a:pt x="0" y="12"/>
                          <a:pt x="0" y="12"/>
                        </a:cubicBezTo>
                        <a:lnTo>
                          <a:pt x="73" y="12"/>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79" name="Freeform 157">
                    <a:extLst>
                      <a:ext uri="{FF2B5EF4-FFF2-40B4-BE49-F238E27FC236}">
                        <a16:creationId xmlns:a16="http://schemas.microsoft.com/office/drawing/2014/main" id="{11C1BDBF-8293-A646-9B23-FFFE90802E77}"/>
                      </a:ext>
                    </a:extLst>
                  </p:cNvPr>
                  <p:cNvSpPr>
                    <a:spLocks/>
                  </p:cNvSpPr>
                  <p:nvPr/>
                </p:nvSpPr>
                <p:spPr bwMode="auto">
                  <a:xfrm>
                    <a:off x="1617" y="1163"/>
                    <a:ext cx="210" cy="32"/>
                  </a:xfrm>
                  <a:custGeom>
                    <a:avLst/>
                    <a:gdLst>
                      <a:gd name="T0" fmla="*/ 0 w 84"/>
                      <a:gd name="T1" fmla="*/ 0 h 12"/>
                      <a:gd name="T2" fmla="*/ 0 w 84"/>
                      <a:gd name="T3" fmla="*/ 227 h 12"/>
                      <a:gd name="T4" fmla="*/ 1220 w 84"/>
                      <a:gd name="T5" fmla="*/ 227 h 12"/>
                      <a:gd name="T6" fmla="*/ 1313 w 84"/>
                      <a:gd name="T7" fmla="*/ 115 h 12"/>
                      <a:gd name="T8" fmla="*/ 1220 w 84"/>
                      <a:gd name="T9" fmla="*/ 0 h 12"/>
                      <a:gd name="T10" fmla="*/ 0 w 8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12">
                        <a:moveTo>
                          <a:pt x="0" y="0"/>
                        </a:moveTo>
                        <a:cubicBezTo>
                          <a:pt x="0" y="12"/>
                          <a:pt x="0" y="12"/>
                          <a:pt x="0" y="12"/>
                        </a:cubicBezTo>
                        <a:cubicBezTo>
                          <a:pt x="78" y="12"/>
                          <a:pt x="78" y="12"/>
                          <a:pt x="78" y="12"/>
                        </a:cubicBezTo>
                        <a:cubicBezTo>
                          <a:pt x="81" y="12"/>
                          <a:pt x="84" y="9"/>
                          <a:pt x="84" y="6"/>
                        </a:cubicBezTo>
                        <a:cubicBezTo>
                          <a:pt x="84" y="2"/>
                          <a:pt x="81" y="0"/>
                          <a:pt x="78" y="0"/>
                        </a:cubicBezTo>
                        <a:lnTo>
                          <a:pt x="0" y="0"/>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80" name="Freeform 158">
                    <a:extLst>
                      <a:ext uri="{FF2B5EF4-FFF2-40B4-BE49-F238E27FC236}">
                        <a16:creationId xmlns:a16="http://schemas.microsoft.com/office/drawing/2014/main" id="{4EE0C9EA-4C7C-2941-BFC6-CFC0CE6B5647}"/>
                      </a:ext>
                    </a:extLst>
                  </p:cNvPr>
                  <p:cNvSpPr>
                    <a:spLocks/>
                  </p:cNvSpPr>
                  <p:nvPr/>
                </p:nvSpPr>
                <p:spPr bwMode="auto">
                  <a:xfrm>
                    <a:off x="1532" y="1227"/>
                    <a:ext cx="103" cy="34"/>
                  </a:xfrm>
                  <a:custGeom>
                    <a:avLst/>
                    <a:gdLst>
                      <a:gd name="T0" fmla="*/ 0 w 41"/>
                      <a:gd name="T1" fmla="*/ 0 h 13"/>
                      <a:gd name="T2" fmla="*/ 0 w 41"/>
                      <a:gd name="T3" fmla="*/ 233 h 13"/>
                      <a:gd name="T4" fmla="*/ 20 w 41"/>
                      <a:gd name="T5" fmla="*/ 233 h 13"/>
                      <a:gd name="T6" fmla="*/ 651 w 41"/>
                      <a:gd name="T7" fmla="*/ 0 h 13"/>
                      <a:gd name="T8" fmla="*/ 0 w 41"/>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3">
                        <a:moveTo>
                          <a:pt x="0" y="0"/>
                        </a:moveTo>
                        <a:cubicBezTo>
                          <a:pt x="0" y="13"/>
                          <a:pt x="0" y="13"/>
                          <a:pt x="0" y="13"/>
                        </a:cubicBezTo>
                        <a:cubicBezTo>
                          <a:pt x="1" y="13"/>
                          <a:pt x="1" y="13"/>
                          <a:pt x="1" y="13"/>
                        </a:cubicBezTo>
                        <a:cubicBezTo>
                          <a:pt x="16" y="8"/>
                          <a:pt x="29" y="4"/>
                          <a:pt x="41"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81" name="Freeform 159">
                    <a:extLst>
                      <a:ext uri="{FF2B5EF4-FFF2-40B4-BE49-F238E27FC236}">
                        <a16:creationId xmlns:a16="http://schemas.microsoft.com/office/drawing/2014/main" id="{416466F3-54D9-6E48-83CF-513765A399C1}"/>
                      </a:ext>
                    </a:extLst>
                  </p:cNvPr>
                  <p:cNvSpPr>
                    <a:spLocks/>
                  </p:cNvSpPr>
                  <p:nvPr/>
                </p:nvSpPr>
                <p:spPr bwMode="auto">
                  <a:xfrm>
                    <a:off x="1795" y="1032"/>
                    <a:ext cx="135" cy="32"/>
                  </a:xfrm>
                  <a:custGeom>
                    <a:avLst/>
                    <a:gdLst>
                      <a:gd name="T0" fmla="*/ 0 w 54"/>
                      <a:gd name="T1" fmla="*/ 227 h 12"/>
                      <a:gd name="T2" fmla="*/ 738 w 54"/>
                      <a:gd name="T3" fmla="*/ 227 h 12"/>
                      <a:gd name="T4" fmla="*/ 845 w 54"/>
                      <a:gd name="T5" fmla="*/ 115 h 12"/>
                      <a:gd name="T6" fmla="*/ 738 w 54"/>
                      <a:gd name="T7" fmla="*/ 0 h 12"/>
                      <a:gd name="T8" fmla="*/ 0 w 54"/>
                      <a:gd name="T9" fmla="*/ 0 h 12"/>
                      <a:gd name="T10" fmla="*/ 0 w 54"/>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2">
                        <a:moveTo>
                          <a:pt x="0" y="12"/>
                        </a:moveTo>
                        <a:cubicBezTo>
                          <a:pt x="47" y="12"/>
                          <a:pt x="47" y="12"/>
                          <a:pt x="47" y="12"/>
                        </a:cubicBezTo>
                        <a:cubicBezTo>
                          <a:pt x="51" y="12"/>
                          <a:pt x="54" y="9"/>
                          <a:pt x="54" y="6"/>
                        </a:cubicBezTo>
                        <a:cubicBezTo>
                          <a:pt x="54" y="3"/>
                          <a:pt x="51" y="0"/>
                          <a:pt x="47" y="0"/>
                        </a:cubicBezTo>
                        <a:cubicBezTo>
                          <a:pt x="0" y="0"/>
                          <a:pt x="0" y="0"/>
                          <a:pt x="0" y="0"/>
                        </a:cubicBezTo>
                        <a:lnTo>
                          <a:pt x="0" y="12"/>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82" name="Freeform 160">
                    <a:extLst>
                      <a:ext uri="{FF2B5EF4-FFF2-40B4-BE49-F238E27FC236}">
                        <a16:creationId xmlns:a16="http://schemas.microsoft.com/office/drawing/2014/main" id="{A06A1050-7E94-B645-975E-E0499FC661C7}"/>
                      </a:ext>
                    </a:extLst>
                  </p:cNvPr>
                  <p:cNvSpPr>
                    <a:spLocks/>
                  </p:cNvSpPr>
                  <p:nvPr/>
                </p:nvSpPr>
                <p:spPr bwMode="auto">
                  <a:xfrm>
                    <a:off x="1405" y="1165"/>
                    <a:ext cx="370" cy="27"/>
                  </a:xfrm>
                  <a:custGeom>
                    <a:avLst/>
                    <a:gdLst>
                      <a:gd name="T0" fmla="*/ 113 w 148"/>
                      <a:gd name="T1" fmla="*/ 22 h 10"/>
                      <a:gd name="T2" fmla="*/ 2313 w 148"/>
                      <a:gd name="T3" fmla="*/ 22 h 10"/>
                      <a:gd name="T4" fmla="*/ 813 w 148"/>
                      <a:gd name="T5" fmla="*/ 59 h 10"/>
                      <a:gd name="T6" fmla="*/ 50 w 148"/>
                      <a:gd name="T7" fmla="*/ 159 h 10"/>
                      <a:gd name="T8" fmla="*/ 113 w 148"/>
                      <a:gd name="T9" fmla="*/ 22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10">
                        <a:moveTo>
                          <a:pt x="7" y="1"/>
                        </a:moveTo>
                        <a:cubicBezTo>
                          <a:pt x="148" y="1"/>
                          <a:pt x="148" y="1"/>
                          <a:pt x="148" y="1"/>
                        </a:cubicBezTo>
                        <a:cubicBezTo>
                          <a:pt x="142" y="0"/>
                          <a:pt x="91" y="1"/>
                          <a:pt x="52" y="3"/>
                        </a:cubicBezTo>
                        <a:cubicBezTo>
                          <a:pt x="27" y="4"/>
                          <a:pt x="4" y="5"/>
                          <a:pt x="3" y="8"/>
                        </a:cubicBezTo>
                        <a:cubicBezTo>
                          <a:pt x="2" y="10"/>
                          <a:pt x="0" y="1"/>
                          <a:pt x="7"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83" name="Freeform 161">
                    <a:extLst>
                      <a:ext uri="{FF2B5EF4-FFF2-40B4-BE49-F238E27FC236}">
                        <a16:creationId xmlns:a16="http://schemas.microsoft.com/office/drawing/2014/main" id="{AEDBEDB0-74B4-3D4C-9735-C5502811C5DB}"/>
                      </a:ext>
                    </a:extLst>
                  </p:cNvPr>
                  <p:cNvSpPr>
                    <a:spLocks/>
                  </p:cNvSpPr>
                  <p:nvPr/>
                </p:nvSpPr>
                <p:spPr bwMode="auto">
                  <a:xfrm>
                    <a:off x="1530" y="1101"/>
                    <a:ext cx="367" cy="24"/>
                  </a:xfrm>
                  <a:custGeom>
                    <a:avLst/>
                    <a:gdLst>
                      <a:gd name="T0" fmla="*/ 92 w 147"/>
                      <a:gd name="T1" fmla="*/ 0 h 9"/>
                      <a:gd name="T2" fmla="*/ 2287 w 147"/>
                      <a:gd name="T3" fmla="*/ 0 h 9"/>
                      <a:gd name="T4" fmla="*/ 791 w 147"/>
                      <a:gd name="T5" fmla="*/ 56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3"/>
                        </a:cubicBezTo>
                        <a:cubicBezTo>
                          <a:pt x="27" y="4"/>
                          <a:pt x="4"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84" name="Freeform 162">
                    <a:extLst>
                      <a:ext uri="{FF2B5EF4-FFF2-40B4-BE49-F238E27FC236}">
                        <a16:creationId xmlns:a16="http://schemas.microsoft.com/office/drawing/2014/main" id="{5ECC4328-1AE2-3849-BF03-DF19B7A58283}"/>
                      </a:ext>
                    </a:extLst>
                  </p:cNvPr>
                  <p:cNvSpPr>
                    <a:spLocks/>
                  </p:cNvSpPr>
                  <p:nvPr/>
                </p:nvSpPr>
                <p:spPr bwMode="auto">
                  <a:xfrm>
                    <a:off x="1415" y="1232"/>
                    <a:ext cx="195" cy="24"/>
                  </a:xfrm>
                  <a:custGeom>
                    <a:avLst/>
                    <a:gdLst>
                      <a:gd name="T0" fmla="*/ 95 w 78"/>
                      <a:gd name="T1" fmla="*/ 0 h 9"/>
                      <a:gd name="T2" fmla="*/ 1208 w 78"/>
                      <a:gd name="T3" fmla="*/ 0 h 9"/>
                      <a:gd name="T4" fmla="*/ 595 w 78"/>
                      <a:gd name="T5" fmla="*/ 35 h 9"/>
                      <a:gd name="T6" fmla="*/ 50 w 78"/>
                      <a:gd name="T7" fmla="*/ 136 h 9"/>
                      <a:gd name="T8" fmla="*/ 95 w 7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0"/>
                        </a:moveTo>
                        <a:cubicBezTo>
                          <a:pt x="77" y="0"/>
                          <a:pt x="77" y="0"/>
                          <a:pt x="77" y="0"/>
                        </a:cubicBezTo>
                        <a:cubicBezTo>
                          <a:pt x="71" y="0"/>
                          <a:pt x="78" y="0"/>
                          <a:pt x="38" y="2"/>
                        </a:cubicBezTo>
                        <a:cubicBezTo>
                          <a:pt x="13" y="3"/>
                          <a:pt x="3"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85" name="Freeform 163">
                    <a:extLst>
                      <a:ext uri="{FF2B5EF4-FFF2-40B4-BE49-F238E27FC236}">
                        <a16:creationId xmlns:a16="http://schemas.microsoft.com/office/drawing/2014/main" id="{258F2814-2168-BF44-A5DF-BAC2A9B8942C}"/>
                      </a:ext>
                    </a:extLst>
                  </p:cNvPr>
                  <p:cNvSpPr>
                    <a:spLocks/>
                  </p:cNvSpPr>
                  <p:nvPr/>
                </p:nvSpPr>
                <p:spPr bwMode="auto">
                  <a:xfrm>
                    <a:off x="1732" y="1037"/>
                    <a:ext cx="170" cy="11"/>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1" y="1"/>
                          <a:pt x="10"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86" name="Freeform 164">
                    <a:extLst>
                      <a:ext uri="{FF2B5EF4-FFF2-40B4-BE49-F238E27FC236}">
                        <a16:creationId xmlns:a16="http://schemas.microsoft.com/office/drawing/2014/main" id="{9C18EA1D-BEA2-2B43-9EE2-10AD1573C44E}"/>
                      </a:ext>
                    </a:extLst>
                  </p:cNvPr>
                  <p:cNvSpPr>
                    <a:spLocks/>
                  </p:cNvSpPr>
                  <p:nvPr/>
                </p:nvSpPr>
                <p:spPr bwMode="auto">
                  <a:xfrm>
                    <a:off x="1405" y="1163"/>
                    <a:ext cx="422" cy="32"/>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987" name="Freeform 165">
                    <a:extLst>
                      <a:ext uri="{FF2B5EF4-FFF2-40B4-BE49-F238E27FC236}">
                        <a16:creationId xmlns:a16="http://schemas.microsoft.com/office/drawing/2014/main" id="{D8D238B5-4376-7C40-ABF1-4022B47513A9}"/>
                      </a:ext>
                    </a:extLst>
                  </p:cNvPr>
                  <p:cNvSpPr>
                    <a:spLocks/>
                  </p:cNvSpPr>
                  <p:nvPr/>
                </p:nvSpPr>
                <p:spPr bwMode="auto">
                  <a:xfrm>
                    <a:off x="1530" y="1099"/>
                    <a:ext cx="395" cy="32"/>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988" name="Freeform 166">
                    <a:extLst>
                      <a:ext uri="{FF2B5EF4-FFF2-40B4-BE49-F238E27FC236}">
                        <a16:creationId xmlns:a16="http://schemas.microsoft.com/office/drawing/2014/main" id="{FF85FD26-180C-B849-B93F-D0A003C0C3F4}"/>
                      </a:ext>
                    </a:extLst>
                  </p:cNvPr>
                  <p:cNvSpPr>
                    <a:spLocks/>
                  </p:cNvSpPr>
                  <p:nvPr/>
                </p:nvSpPr>
                <p:spPr bwMode="auto">
                  <a:xfrm>
                    <a:off x="1675" y="1032"/>
                    <a:ext cx="255" cy="32"/>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989" name="Freeform 167">
                    <a:extLst>
                      <a:ext uri="{FF2B5EF4-FFF2-40B4-BE49-F238E27FC236}">
                        <a16:creationId xmlns:a16="http://schemas.microsoft.com/office/drawing/2014/main" id="{1ABFC9B2-4DFA-7D42-8A13-74AC38A6EC09}"/>
                      </a:ext>
                    </a:extLst>
                  </p:cNvPr>
                  <p:cNvSpPr>
                    <a:spLocks/>
                  </p:cNvSpPr>
                  <p:nvPr/>
                </p:nvSpPr>
                <p:spPr bwMode="auto">
                  <a:xfrm>
                    <a:off x="1412" y="1227"/>
                    <a:ext cx="223" cy="34"/>
                  </a:xfrm>
                  <a:custGeom>
                    <a:avLst/>
                    <a:gdLst>
                      <a:gd name="T0" fmla="*/ 95 w 89"/>
                      <a:gd name="T1" fmla="*/ 233 h 13"/>
                      <a:gd name="T2" fmla="*/ 772 w 89"/>
                      <a:gd name="T3" fmla="*/ 233 h 13"/>
                      <a:gd name="T4" fmla="*/ 1401 w 89"/>
                      <a:gd name="T5" fmla="*/ 0 h 13"/>
                      <a:gd name="T6" fmla="*/ 930 w 89"/>
                      <a:gd name="T7" fmla="*/ 0 h 13"/>
                      <a:gd name="T8" fmla="*/ 95 w 89"/>
                      <a:gd name="T9" fmla="*/ 0 h 13"/>
                      <a:gd name="T10" fmla="*/ 0 w 89"/>
                      <a:gd name="T11" fmla="*/ 110 h 13"/>
                      <a:gd name="T12" fmla="*/ 95 w 89"/>
                      <a:gd name="T13" fmla="*/ 23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990" name="Freeform 168">
                    <a:extLst>
                      <a:ext uri="{FF2B5EF4-FFF2-40B4-BE49-F238E27FC236}">
                        <a16:creationId xmlns:a16="http://schemas.microsoft.com/office/drawing/2014/main" id="{A9991E83-EF08-3F44-B338-297871A12919}"/>
                      </a:ext>
                    </a:extLst>
                  </p:cNvPr>
                  <p:cNvSpPr>
                    <a:spLocks/>
                  </p:cNvSpPr>
                  <p:nvPr/>
                </p:nvSpPr>
                <p:spPr bwMode="auto">
                  <a:xfrm>
                    <a:off x="1515" y="1496"/>
                    <a:ext cx="423" cy="35"/>
                  </a:xfrm>
                  <a:custGeom>
                    <a:avLst/>
                    <a:gdLst>
                      <a:gd name="T0" fmla="*/ 1317 w 169"/>
                      <a:gd name="T1" fmla="*/ 0 h 13"/>
                      <a:gd name="T2" fmla="*/ 95 w 169"/>
                      <a:gd name="T3" fmla="*/ 0 h 13"/>
                      <a:gd name="T4" fmla="*/ 0 w 169"/>
                      <a:gd name="T5" fmla="*/ 116 h 13"/>
                      <a:gd name="T6" fmla="*/ 95 w 169"/>
                      <a:gd name="T7" fmla="*/ 253 h 13"/>
                      <a:gd name="T8" fmla="*/ 2556 w 169"/>
                      <a:gd name="T9" fmla="*/ 253 h 13"/>
                      <a:gd name="T10" fmla="*/ 2651 w 169"/>
                      <a:gd name="T11" fmla="*/ 116 h 13"/>
                      <a:gd name="T12" fmla="*/ 2556 w 169"/>
                      <a:gd name="T13" fmla="*/ 0 h 13"/>
                      <a:gd name="T14" fmla="*/ 1317 w 16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3">
                        <a:moveTo>
                          <a:pt x="84" y="0"/>
                        </a:moveTo>
                        <a:cubicBezTo>
                          <a:pt x="6" y="0"/>
                          <a:pt x="6" y="0"/>
                          <a:pt x="6" y="0"/>
                        </a:cubicBezTo>
                        <a:cubicBezTo>
                          <a:pt x="3" y="0"/>
                          <a:pt x="0" y="3"/>
                          <a:pt x="0" y="6"/>
                        </a:cubicBezTo>
                        <a:cubicBezTo>
                          <a:pt x="0" y="10"/>
                          <a:pt x="3" y="13"/>
                          <a:pt x="6" y="13"/>
                        </a:cubicBezTo>
                        <a:cubicBezTo>
                          <a:pt x="163" y="13"/>
                          <a:pt x="163" y="13"/>
                          <a:pt x="163" y="13"/>
                        </a:cubicBezTo>
                        <a:cubicBezTo>
                          <a:pt x="166" y="13"/>
                          <a:pt x="169" y="10"/>
                          <a:pt x="169" y="6"/>
                        </a:cubicBezTo>
                        <a:cubicBezTo>
                          <a:pt x="169" y="3"/>
                          <a:pt x="166" y="0"/>
                          <a:pt x="163" y="0"/>
                        </a:cubicBezTo>
                        <a:lnTo>
                          <a:pt x="84" y="0"/>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91" name="Freeform 169">
                    <a:extLst>
                      <a:ext uri="{FF2B5EF4-FFF2-40B4-BE49-F238E27FC236}">
                        <a16:creationId xmlns:a16="http://schemas.microsoft.com/office/drawing/2014/main" id="{90EB9769-3B30-3C42-906C-A912503E4E25}"/>
                      </a:ext>
                    </a:extLst>
                  </p:cNvPr>
                  <p:cNvSpPr>
                    <a:spLocks/>
                  </p:cNvSpPr>
                  <p:nvPr/>
                </p:nvSpPr>
                <p:spPr bwMode="auto">
                  <a:xfrm>
                    <a:off x="1417" y="1432"/>
                    <a:ext cx="398" cy="35"/>
                  </a:xfrm>
                  <a:custGeom>
                    <a:avLst/>
                    <a:gdLst>
                      <a:gd name="T0" fmla="*/ 1254 w 159"/>
                      <a:gd name="T1" fmla="*/ 0 h 13"/>
                      <a:gd name="T2" fmla="*/ 113 w 159"/>
                      <a:gd name="T3" fmla="*/ 0 h 13"/>
                      <a:gd name="T4" fmla="*/ 0 w 159"/>
                      <a:gd name="T5" fmla="*/ 137 h 13"/>
                      <a:gd name="T6" fmla="*/ 113 w 159"/>
                      <a:gd name="T7" fmla="*/ 253 h 13"/>
                      <a:gd name="T8" fmla="*/ 2401 w 159"/>
                      <a:gd name="T9" fmla="*/ 253 h 13"/>
                      <a:gd name="T10" fmla="*/ 2493 w 159"/>
                      <a:gd name="T11" fmla="*/ 137 h 13"/>
                      <a:gd name="T12" fmla="*/ 2401 w 159"/>
                      <a:gd name="T13" fmla="*/ 0 h 13"/>
                      <a:gd name="T14" fmla="*/ 1254 w 15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13">
                        <a:moveTo>
                          <a:pt x="80" y="0"/>
                        </a:moveTo>
                        <a:cubicBezTo>
                          <a:pt x="7" y="0"/>
                          <a:pt x="7" y="0"/>
                          <a:pt x="7" y="0"/>
                        </a:cubicBezTo>
                        <a:cubicBezTo>
                          <a:pt x="3" y="0"/>
                          <a:pt x="0" y="3"/>
                          <a:pt x="0" y="7"/>
                        </a:cubicBezTo>
                        <a:cubicBezTo>
                          <a:pt x="0" y="10"/>
                          <a:pt x="3" y="13"/>
                          <a:pt x="7" y="13"/>
                        </a:cubicBezTo>
                        <a:cubicBezTo>
                          <a:pt x="153" y="13"/>
                          <a:pt x="153" y="13"/>
                          <a:pt x="153" y="13"/>
                        </a:cubicBezTo>
                        <a:cubicBezTo>
                          <a:pt x="156" y="13"/>
                          <a:pt x="159" y="10"/>
                          <a:pt x="159" y="7"/>
                        </a:cubicBezTo>
                        <a:cubicBezTo>
                          <a:pt x="159" y="3"/>
                          <a:pt x="156" y="0"/>
                          <a:pt x="153" y="0"/>
                        </a:cubicBezTo>
                        <a:lnTo>
                          <a:pt x="80" y="0"/>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92" name="Freeform 170">
                    <a:extLst>
                      <a:ext uri="{FF2B5EF4-FFF2-40B4-BE49-F238E27FC236}">
                        <a16:creationId xmlns:a16="http://schemas.microsoft.com/office/drawing/2014/main" id="{470EF024-BD87-DF44-A584-47F529485928}"/>
                      </a:ext>
                    </a:extLst>
                  </p:cNvPr>
                  <p:cNvSpPr>
                    <a:spLocks/>
                  </p:cNvSpPr>
                  <p:nvPr/>
                </p:nvSpPr>
                <p:spPr bwMode="auto">
                  <a:xfrm>
                    <a:off x="1402" y="1365"/>
                    <a:ext cx="253" cy="35"/>
                  </a:xfrm>
                  <a:custGeom>
                    <a:avLst/>
                    <a:gdLst>
                      <a:gd name="T0" fmla="*/ 1493 w 101"/>
                      <a:gd name="T1" fmla="*/ 0 h 13"/>
                      <a:gd name="T2" fmla="*/ 741 w 101"/>
                      <a:gd name="T3" fmla="*/ 0 h 13"/>
                      <a:gd name="T4" fmla="*/ 188 w 101"/>
                      <a:gd name="T5" fmla="*/ 0 h 13"/>
                      <a:gd name="T6" fmla="*/ 0 w 101"/>
                      <a:gd name="T7" fmla="*/ 253 h 13"/>
                      <a:gd name="T8" fmla="*/ 1493 w 101"/>
                      <a:gd name="T9" fmla="*/ 253 h 13"/>
                      <a:gd name="T10" fmla="*/ 1588 w 101"/>
                      <a:gd name="T11" fmla="*/ 137 h 13"/>
                      <a:gd name="T12" fmla="*/ 1493 w 101"/>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13">
                        <a:moveTo>
                          <a:pt x="95" y="0"/>
                        </a:moveTo>
                        <a:cubicBezTo>
                          <a:pt x="47" y="0"/>
                          <a:pt x="47" y="0"/>
                          <a:pt x="47" y="0"/>
                        </a:cubicBezTo>
                        <a:cubicBezTo>
                          <a:pt x="12" y="0"/>
                          <a:pt x="12" y="0"/>
                          <a:pt x="12" y="0"/>
                        </a:cubicBezTo>
                        <a:cubicBezTo>
                          <a:pt x="7" y="4"/>
                          <a:pt x="3" y="9"/>
                          <a:pt x="0" y="13"/>
                        </a:cubicBezTo>
                        <a:cubicBezTo>
                          <a:pt x="95" y="13"/>
                          <a:pt x="95" y="13"/>
                          <a:pt x="95" y="13"/>
                        </a:cubicBezTo>
                        <a:cubicBezTo>
                          <a:pt x="98" y="13"/>
                          <a:pt x="101" y="10"/>
                          <a:pt x="101" y="7"/>
                        </a:cubicBezTo>
                        <a:cubicBezTo>
                          <a:pt x="101" y="3"/>
                          <a:pt x="98" y="0"/>
                          <a:pt x="95" y="0"/>
                        </a:cubicBez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93" name="Freeform 171">
                    <a:extLst>
                      <a:ext uri="{FF2B5EF4-FFF2-40B4-BE49-F238E27FC236}">
                        <a16:creationId xmlns:a16="http://schemas.microsoft.com/office/drawing/2014/main" id="{FD36C9E1-8C31-8C42-A4AB-2BC0BE953978}"/>
                      </a:ext>
                    </a:extLst>
                  </p:cNvPr>
                  <p:cNvSpPr>
                    <a:spLocks/>
                  </p:cNvSpPr>
                  <p:nvPr/>
                </p:nvSpPr>
                <p:spPr bwMode="auto">
                  <a:xfrm>
                    <a:off x="1480" y="1307"/>
                    <a:ext cx="60" cy="29"/>
                  </a:xfrm>
                  <a:custGeom>
                    <a:avLst/>
                    <a:gdLst>
                      <a:gd name="T0" fmla="*/ 0 w 24"/>
                      <a:gd name="T1" fmla="*/ 200 h 11"/>
                      <a:gd name="T2" fmla="*/ 270 w 24"/>
                      <a:gd name="T3" fmla="*/ 200 h 11"/>
                      <a:gd name="T4" fmla="*/ 375 w 24"/>
                      <a:gd name="T5" fmla="*/ 90 h 11"/>
                      <a:gd name="T6" fmla="*/ 345 w 24"/>
                      <a:gd name="T7" fmla="*/ 0 h 11"/>
                      <a:gd name="T8" fmla="*/ 0 w 24"/>
                      <a:gd name="T9" fmla="*/ 20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1">
                        <a:moveTo>
                          <a:pt x="0" y="11"/>
                        </a:moveTo>
                        <a:cubicBezTo>
                          <a:pt x="17" y="11"/>
                          <a:pt x="17" y="11"/>
                          <a:pt x="17" y="11"/>
                        </a:cubicBezTo>
                        <a:cubicBezTo>
                          <a:pt x="21" y="11"/>
                          <a:pt x="24" y="8"/>
                          <a:pt x="24" y="5"/>
                        </a:cubicBezTo>
                        <a:cubicBezTo>
                          <a:pt x="24" y="3"/>
                          <a:pt x="23" y="1"/>
                          <a:pt x="22" y="0"/>
                        </a:cubicBezTo>
                        <a:cubicBezTo>
                          <a:pt x="14" y="4"/>
                          <a:pt x="7" y="7"/>
                          <a:pt x="0" y="11"/>
                        </a:cubicBez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94" name="Freeform 172">
                    <a:extLst>
                      <a:ext uri="{FF2B5EF4-FFF2-40B4-BE49-F238E27FC236}">
                        <a16:creationId xmlns:a16="http://schemas.microsoft.com/office/drawing/2014/main" id="{191881CF-0E7E-264A-92DF-D6F0E4924329}"/>
                      </a:ext>
                    </a:extLst>
                  </p:cNvPr>
                  <p:cNvSpPr>
                    <a:spLocks/>
                  </p:cNvSpPr>
                  <p:nvPr/>
                </p:nvSpPr>
                <p:spPr bwMode="auto">
                  <a:xfrm>
                    <a:off x="1650" y="1563"/>
                    <a:ext cx="222" cy="32"/>
                  </a:xfrm>
                  <a:custGeom>
                    <a:avLst/>
                    <a:gdLst>
                      <a:gd name="T0" fmla="*/ 92 w 89"/>
                      <a:gd name="T1" fmla="*/ 227 h 12"/>
                      <a:gd name="T2" fmla="*/ 758 w 89"/>
                      <a:gd name="T3" fmla="*/ 227 h 12"/>
                      <a:gd name="T4" fmla="*/ 1382 w 89"/>
                      <a:gd name="T5" fmla="*/ 0 h 12"/>
                      <a:gd name="T6" fmla="*/ 915 w 89"/>
                      <a:gd name="T7" fmla="*/ 0 h 12"/>
                      <a:gd name="T8" fmla="*/ 92 w 89"/>
                      <a:gd name="T9" fmla="*/ 0 h 12"/>
                      <a:gd name="T10" fmla="*/ 0 w 89"/>
                      <a:gd name="T11" fmla="*/ 115 h 12"/>
                      <a:gd name="T12" fmla="*/ 92 w 89"/>
                      <a:gd name="T13" fmla="*/ 22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2">
                        <a:moveTo>
                          <a:pt x="6" y="12"/>
                        </a:moveTo>
                        <a:cubicBezTo>
                          <a:pt x="49" y="12"/>
                          <a:pt x="49" y="12"/>
                          <a:pt x="49" y="12"/>
                        </a:cubicBezTo>
                        <a:cubicBezTo>
                          <a:pt x="64" y="8"/>
                          <a:pt x="77" y="4"/>
                          <a:pt x="89" y="0"/>
                        </a:cubicBezTo>
                        <a:cubicBezTo>
                          <a:pt x="59" y="0"/>
                          <a:pt x="59" y="0"/>
                          <a:pt x="59" y="0"/>
                        </a:cubicBezTo>
                        <a:cubicBezTo>
                          <a:pt x="6" y="0"/>
                          <a:pt x="6" y="0"/>
                          <a:pt x="6" y="0"/>
                        </a:cubicBezTo>
                        <a:cubicBezTo>
                          <a:pt x="3" y="0"/>
                          <a:pt x="0" y="3"/>
                          <a:pt x="0" y="6"/>
                        </a:cubicBezTo>
                        <a:cubicBezTo>
                          <a:pt x="0" y="9"/>
                          <a:pt x="3" y="12"/>
                          <a:pt x="6" y="12"/>
                        </a:cubicBez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95" name="Freeform 173">
                    <a:extLst>
                      <a:ext uri="{FF2B5EF4-FFF2-40B4-BE49-F238E27FC236}">
                        <a16:creationId xmlns:a16="http://schemas.microsoft.com/office/drawing/2014/main" id="{2F3FF227-AB01-7547-89DC-567EDA50A49F}"/>
                      </a:ext>
                    </a:extLst>
                  </p:cNvPr>
                  <p:cNvSpPr>
                    <a:spLocks/>
                  </p:cNvSpPr>
                  <p:nvPr/>
                </p:nvSpPr>
                <p:spPr bwMode="auto">
                  <a:xfrm>
                    <a:off x="1617" y="1432"/>
                    <a:ext cx="198" cy="35"/>
                  </a:xfrm>
                  <a:custGeom>
                    <a:avLst/>
                    <a:gdLst>
                      <a:gd name="T0" fmla="*/ 1150 w 79"/>
                      <a:gd name="T1" fmla="*/ 253 h 13"/>
                      <a:gd name="T2" fmla="*/ 1243 w 79"/>
                      <a:gd name="T3" fmla="*/ 137 h 13"/>
                      <a:gd name="T4" fmla="*/ 1150 w 79"/>
                      <a:gd name="T5" fmla="*/ 0 h 13"/>
                      <a:gd name="T6" fmla="*/ 0 w 79"/>
                      <a:gd name="T7" fmla="*/ 0 h 13"/>
                      <a:gd name="T8" fmla="*/ 0 w 79"/>
                      <a:gd name="T9" fmla="*/ 253 h 13"/>
                      <a:gd name="T10" fmla="*/ 1150 w 79"/>
                      <a:gd name="T11" fmla="*/ 253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3">
                        <a:moveTo>
                          <a:pt x="73" y="13"/>
                        </a:moveTo>
                        <a:cubicBezTo>
                          <a:pt x="76" y="13"/>
                          <a:pt x="79" y="10"/>
                          <a:pt x="79" y="7"/>
                        </a:cubicBezTo>
                        <a:cubicBezTo>
                          <a:pt x="79" y="3"/>
                          <a:pt x="76" y="0"/>
                          <a:pt x="73" y="0"/>
                        </a:cubicBezTo>
                        <a:cubicBezTo>
                          <a:pt x="0" y="0"/>
                          <a:pt x="0" y="0"/>
                          <a:pt x="0" y="0"/>
                        </a:cubicBezTo>
                        <a:cubicBezTo>
                          <a:pt x="0" y="13"/>
                          <a:pt x="0" y="13"/>
                          <a:pt x="0" y="13"/>
                        </a:cubicBezTo>
                        <a:lnTo>
                          <a:pt x="73" y="13"/>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96" name="Freeform 174">
                    <a:extLst>
                      <a:ext uri="{FF2B5EF4-FFF2-40B4-BE49-F238E27FC236}">
                        <a16:creationId xmlns:a16="http://schemas.microsoft.com/office/drawing/2014/main" id="{1205A6AD-54E9-CA47-96E0-349047ABC7C5}"/>
                      </a:ext>
                    </a:extLst>
                  </p:cNvPr>
                  <p:cNvSpPr>
                    <a:spLocks/>
                  </p:cNvSpPr>
                  <p:nvPr/>
                </p:nvSpPr>
                <p:spPr bwMode="auto">
                  <a:xfrm>
                    <a:off x="1725" y="1496"/>
                    <a:ext cx="213" cy="35"/>
                  </a:xfrm>
                  <a:custGeom>
                    <a:avLst/>
                    <a:gdLst>
                      <a:gd name="T0" fmla="*/ 0 w 85"/>
                      <a:gd name="T1" fmla="*/ 0 h 13"/>
                      <a:gd name="T2" fmla="*/ 0 w 85"/>
                      <a:gd name="T3" fmla="*/ 253 h 13"/>
                      <a:gd name="T4" fmla="*/ 1243 w 85"/>
                      <a:gd name="T5" fmla="*/ 253 h 13"/>
                      <a:gd name="T6" fmla="*/ 1338 w 85"/>
                      <a:gd name="T7" fmla="*/ 116 h 13"/>
                      <a:gd name="T8" fmla="*/ 1243 w 85"/>
                      <a:gd name="T9" fmla="*/ 0 h 13"/>
                      <a:gd name="T10" fmla="*/ 0 w 85"/>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 h="13">
                        <a:moveTo>
                          <a:pt x="0" y="0"/>
                        </a:moveTo>
                        <a:cubicBezTo>
                          <a:pt x="0" y="13"/>
                          <a:pt x="0" y="13"/>
                          <a:pt x="0" y="13"/>
                        </a:cubicBezTo>
                        <a:cubicBezTo>
                          <a:pt x="79" y="13"/>
                          <a:pt x="79" y="13"/>
                          <a:pt x="79" y="13"/>
                        </a:cubicBezTo>
                        <a:cubicBezTo>
                          <a:pt x="82" y="13"/>
                          <a:pt x="85" y="10"/>
                          <a:pt x="85" y="6"/>
                        </a:cubicBezTo>
                        <a:cubicBezTo>
                          <a:pt x="85" y="3"/>
                          <a:pt x="82" y="0"/>
                          <a:pt x="79"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97" name="Freeform 175">
                    <a:extLst>
                      <a:ext uri="{FF2B5EF4-FFF2-40B4-BE49-F238E27FC236}">
                        <a16:creationId xmlns:a16="http://schemas.microsoft.com/office/drawing/2014/main" id="{1146609E-57FB-6F49-AEE6-1B295E2AAF62}"/>
                      </a:ext>
                    </a:extLst>
                  </p:cNvPr>
                  <p:cNvSpPr>
                    <a:spLocks/>
                  </p:cNvSpPr>
                  <p:nvPr/>
                </p:nvSpPr>
                <p:spPr bwMode="auto">
                  <a:xfrm>
                    <a:off x="1770" y="1563"/>
                    <a:ext cx="102" cy="32"/>
                  </a:xfrm>
                  <a:custGeom>
                    <a:avLst/>
                    <a:gdLst>
                      <a:gd name="T0" fmla="*/ 0 w 41"/>
                      <a:gd name="T1" fmla="*/ 0 h 12"/>
                      <a:gd name="T2" fmla="*/ 0 w 41"/>
                      <a:gd name="T3" fmla="*/ 227 h 12"/>
                      <a:gd name="T4" fmla="*/ 12 w 41"/>
                      <a:gd name="T5" fmla="*/ 227 h 12"/>
                      <a:gd name="T6" fmla="*/ 632 w 41"/>
                      <a:gd name="T7" fmla="*/ 0 h 12"/>
                      <a:gd name="T8" fmla="*/ 0 w 4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2">
                        <a:moveTo>
                          <a:pt x="0" y="0"/>
                        </a:moveTo>
                        <a:cubicBezTo>
                          <a:pt x="0" y="12"/>
                          <a:pt x="0" y="12"/>
                          <a:pt x="0" y="12"/>
                        </a:cubicBezTo>
                        <a:cubicBezTo>
                          <a:pt x="1" y="12"/>
                          <a:pt x="1" y="12"/>
                          <a:pt x="1" y="12"/>
                        </a:cubicBezTo>
                        <a:cubicBezTo>
                          <a:pt x="16" y="8"/>
                          <a:pt x="29" y="4"/>
                          <a:pt x="41" y="0"/>
                        </a:cubicBezTo>
                        <a:lnTo>
                          <a:pt x="0" y="0"/>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98" name="Freeform 176">
                    <a:extLst>
                      <a:ext uri="{FF2B5EF4-FFF2-40B4-BE49-F238E27FC236}">
                        <a16:creationId xmlns:a16="http://schemas.microsoft.com/office/drawing/2014/main" id="{6B2E38B7-BD92-9B43-93CC-F342CC27FC48}"/>
                      </a:ext>
                    </a:extLst>
                  </p:cNvPr>
                  <p:cNvSpPr>
                    <a:spLocks/>
                  </p:cNvSpPr>
                  <p:nvPr/>
                </p:nvSpPr>
                <p:spPr bwMode="auto">
                  <a:xfrm>
                    <a:off x="1520" y="1365"/>
                    <a:ext cx="135" cy="35"/>
                  </a:xfrm>
                  <a:custGeom>
                    <a:avLst/>
                    <a:gdLst>
                      <a:gd name="T0" fmla="*/ 0 w 54"/>
                      <a:gd name="T1" fmla="*/ 253 h 13"/>
                      <a:gd name="T2" fmla="*/ 750 w 54"/>
                      <a:gd name="T3" fmla="*/ 253 h 13"/>
                      <a:gd name="T4" fmla="*/ 845 w 54"/>
                      <a:gd name="T5" fmla="*/ 137 h 13"/>
                      <a:gd name="T6" fmla="*/ 750 w 54"/>
                      <a:gd name="T7" fmla="*/ 0 h 13"/>
                      <a:gd name="T8" fmla="*/ 0 w 54"/>
                      <a:gd name="T9" fmla="*/ 0 h 13"/>
                      <a:gd name="T10" fmla="*/ 0 w 54"/>
                      <a:gd name="T11" fmla="*/ 253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3">
                        <a:moveTo>
                          <a:pt x="0" y="13"/>
                        </a:moveTo>
                        <a:cubicBezTo>
                          <a:pt x="48" y="13"/>
                          <a:pt x="48" y="13"/>
                          <a:pt x="48" y="13"/>
                        </a:cubicBezTo>
                        <a:cubicBezTo>
                          <a:pt x="51" y="13"/>
                          <a:pt x="54" y="10"/>
                          <a:pt x="54" y="7"/>
                        </a:cubicBezTo>
                        <a:cubicBezTo>
                          <a:pt x="54" y="3"/>
                          <a:pt x="51" y="0"/>
                          <a:pt x="48" y="0"/>
                        </a:cubicBezTo>
                        <a:cubicBezTo>
                          <a:pt x="0" y="0"/>
                          <a:pt x="0" y="0"/>
                          <a:pt x="0" y="0"/>
                        </a:cubicBezTo>
                        <a:lnTo>
                          <a:pt x="0" y="13"/>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99" name="Freeform 177">
                    <a:extLst>
                      <a:ext uri="{FF2B5EF4-FFF2-40B4-BE49-F238E27FC236}">
                        <a16:creationId xmlns:a16="http://schemas.microsoft.com/office/drawing/2014/main" id="{273BBE45-BD36-8346-B334-CD561BC62ED5}"/>
                      </a:ext>
                    </a:extLst>
                  </p:cNvPr>
                  <p:cNvSpPr>
                    <a:spLocks/>
                  </p:cNvSpPr>
                  <p:nvPr/>
                </p:nvSpPr>
                <p:spPr bwMode="auto">
                  <a:xfrm>
                    <a:off x="1515" y="1501"/>
                    <a:ext cx="367" cy="24"/>
                  </a:xfrm>
                  <a:custGeom>
                    <a:avLst/>
                    <a:gdLst>
                      <a:gd name="T0" fmla="*/ 92 w 147"/>
                      <a:gd name="T1" fmla="*/ 0 h 9"/>
                      <a:gd name="T2" fmla="*/ 2287 w 147"/>
                      <a:gd name="T3" fmla="*/ 0 h 9"/>
                      <a:gd name="T4" fmla="*/ 791 w 147"/>
                      <a:gd name="T5" fmla="*/ 56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3"/>
                        </a:cubicBezTo>
                        <a:cubicBezTo>
                          <a:pt x="27" y="3"/>
                          <a:pt x="4"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00" name="Freeform 178">
                    <a:extLst>
                      <a:ext uri="{FF2B5EF4-FFF2-40B4-BE49-F238E27FC236}">
                        <a16:creationId xmlns:a16="http://schemas.microsoft.com/office/drawing/2014/main" id="{22CBD7DF-8A66-D94A-99E8-57404EED6865}"/>
                      </a:ext>
                    </a:extLst>
                  </p:cNvPr>
                  <p:cNvSpPr>
                    <a:spLocks/>
                  </p:cNvSpPr>
                  <p:nvPr/>
                </p:nvSpPr>
                <p:spPr bwMode="auto">
                  <a:xfrm>
                    <a:off x="1417" y="1437"/>
                    <a:ext cx="370" cy="24"/>
                  </a:xfrm>
                  <a:custGeom>
                    <a:avLst/>
                    <a:gdLst>
                      <a:gd name="T0" fmla="*/ 113 w 148"/>
                      <a:gd name="T1" fmla="*/ 0 h 9"/>
                      <a:gd name="T2" fmla="*/ 2313 w 148"/>
                      <a:gd name="T3" fmla="*/ 0 h 9"/>
                      <a:gd name="T4" fmla="*/ 813 w 148"/>
                      <a:gd name="T5" fmla="*/ 35 h 9"/>
                      <a:gd name="T6" fmla="*/ 63 w 148"/>
                      <a:gd name="T7" fmla="*/ 136 h 9"/>
                      <a:gd name="T8" fmla="*/ 113 w 14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9">
                        <a:moveTo>
                          <a:pt x="7" y="0"/>
                        </a:moveTo>
                        <a:cubicBezTo>
                          <a:pt x="148" y="0"/>
                          <a:pt x="148" y="0"/>
                          <a:pt x="148" y="0"/>
                        </a:cubicBezTo>
                        <a:cubicBezTo>
                          <a:pt x="142" y="0"/>
                          <a:pt x="92" y="1"/>
                          <a:pt x="52" y="2"/>
                        </a:cubicBezTo>
                        <a:cubicBezTo>
                          <a:pt x="27" y="3"/>
                          <a:pt x="4" y="5"/>
                          <a:pt x="4" y="7"/>
                        </a:cubicBezTo>
                        <a:cubicBezTo>
                          <a:pt x="2" y="9"/>
                          <a:pt x="0"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01" name="Freeform 179">
                    <a:extLst>
                      <a:ext uri="{FF2B5EF4-FFF2-40B4-BE49-F238E27FC236}">
                        <a16:creationId xmlns:a16="http://schemas.microsoft.com/office/drawing/2014/main" id="{340DE00C-0919-DE41-8D31-0FBB3CB8A265}"/>
                      </a:ext>
                    </a:extLst>
                  </p:cNvPr>
                  <p:cNvSpPr>
                    <a:spLocks/>
                  </p:cNvSpPr>
                  <p:nvPr/>
                </p:nvSpPr>
                <p:spPr bwMode="auto">
                  <a:xfrm>
                    <a:off x="1652" y="1565"/>
                    <a:ext cx="195" cy="24"/>
                  </a:xfrm>
                  <a:custGeom>
                    <a:avLst/>
                    <a:gdLst>
                      <a:gd name="T0" fmla="*/ 95 w 78"/>
                      <a:gd name="T1" fmla="*/ 21 h 9"/>
                      <a:gd name="T2" fmla="*/ 1208 w 78"/>
                      <a:gd name="T3" fmla="*/ 21 h 9"/>
                      <a:gd name="T4" fmla="*/ 595 w 78"/>
                      <a:gd name="T5" fmla="*/ 35 h 9"/>
                      <a:gd name="T6" fmla="*/ 50 w 78"/>
                      <a:gd name="T7" fmla="*/ 149 h 9"/>
                      <a:gd name="T8" fmla="*/ 95 w 78"/>
                      <a:gd name="T9" fmla="*/ 21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1"/>
                        </a:moveTo>
                        <a:cubicBezTo>
                          <a:pt x="77" y="1"/>
                          <a:pt x="77" y="1"/>
                          <a:pt x="77" y="1"/>
                        </a:cubicBezTo>
                        <a:cubicBezTo>
                          <a:pt x="71" y="0"/>
                          <a:pt x="78" y="1"/>
                          <a:pt x="38" y="2"/>
                        </a:cubicBezTo>
                        <a:cubicBezTo>
                          <a:pt x="13" y="3"/>
                          <a:pt x="3" y="5"/>
                          <a:pt x="3" y="8"/>
                        </a:cubicBezTo>
                        <a:cubicBezTo>
                          <a:pt x="2" y="9"/>
                          <a:pt x="0" y="1"/>
                          <a:pt x="6"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02" name="Freeform 180">
                    <a:extLst>
                      <a:ext uri="{FF2B5EF4-FFF2-40B4-BE49-F238E27FC236}">
                        <a16:creationId xmlns:a16="http://schemas.microsoft.com/office/drawing/2014/main" id="{905545E8-C073-CB46-8E43-4DA4203C22B6}"/>
                      </a:ext>
                    </a:extLst>
                  </p:cNvPr>
                  <p:cNvSpPr>
                    <a:spLocks/>
                  </p:cNvSpPr>
                  <p:nvPr/>
                </p:nvSpPr>
                <p:spPr bwMode="auto">
                  <a:xfrm>
                    <a:off x="1460" y="1371"/>
                    <a:ext cx="170" cy="10"/>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0" y="2"/>
                          <a:pt x="9"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03" name="Freeform 181">
                    <a:extLst>
                      <a:ext uri="{FF2B5EF4-FFF2-40B4-BE49-F238E27FC236}">
                        <a16:creationId xmlns:a16="http://schemas.microsoft.com/office/drawing/2014/main" id="{C456EE49-CFA0-3D4A-BD17-ABF108856CE7}"/>
                      </a:ext>
                    </a:extLst>
                  </p:cNvPr>
                  <p:cNvSpPr>
                    <a:spLocks/>
                  </p:cNvSpPr>
                  <p:nvPr/>
                </p:nvSpPr>
                <p:spPr bwMode="auto">
                  <a:xfrm>
                    <a:off x="1515" y="1496"/>
                    <a:ext cx="423" cy="35"/>
                  </a:xfrm>
                  <a:custGeom>
                    <a:avLst/>
                    <a:gdLst>
                      <a:gd name="T0" fmla="*/ 1317 w 169"/>
                      <a:gd name="T1" fmla="*/ 0 h 13"/>
                      <a:gd name="T2" fmla="*/ 95 w 169"/>
                      <a:gd name="T3" fmla="*/ 0 h 13"/>
                      <a:gd name="T4" fmla="*/ 0 w 169"/>
                      <a:gd name="T5" fmla="*/ 116 h 13"/>
                      <a:gd name="T6" fmla="*/ 95 w 169"/>
                      <a:gd name="T7" fmla="*/ 253 h 13"/>
                      <a:gd name="T8" fmla="*/ 2556 w 169"/>
                      <a:gd name="T9" fmla="*/ 253 h 13"/>
                      <a:gd name="T10" fmla="*/ 2651 w 169"/>
                      <a:gd name="T11" fmla="*/ 116 h 13"/>
                      <a:gd name="T12" fmla="*/ 2556 w 169"/>
                      <a:gd name="T13" fmla="*/ 0 h 13"/>
                      <a:gd name="T14" fmla="*/ 1317 w 16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3">
                        <a:moveTo>
                          <a:pt x="84" y="0"/>
                        </a:moveTo>
                        <a:cubicBezTo>
                          <a:pt x="6" y="0"/>
                          <a:pt x="6" y="0"/>
                          <a:pt x="6" y="0"/>
                        </a:cubicBezTo>
                        <a:cubicBezTo>
                          <a:pt x="3" y="0"/>
                          <a:pt x="0" y="3"/>
                          <a:pt x="0" y="6"/>
                        </a:cubicBezTo>
                        <a:cubicBezTo>
                          <a:pt x="0" y="10"/>
                          <a:pt x="3" y="13"/>
                          <a:pt x="6" y="13"/>
                        </a:cubicBezTo>
                        <a:cubicBezTo>
                          <a:pt x="163" y="13"/>
                          <a:pt x="163" y="13"/>
                          <a:pt x="163" y="13"/>
                        </a:cubicBezTo>
                        <a:cubicBezTo>
                          <a:pt x="166" y="13"/>
                          <a:pt x="169" y="10"/>
                          <a:pt x="169" y="6"/>
                        </a:cubicBezTo>
                        <a:cubicBezTo>
                          <a:pt x="169" y="3"/>
                          <a:pt x="166" y="0"/>
                          <a:pt x="163" y="0"/>
                        </a:cubicBezTo>
                        <a:lnTo>
                          <a:pt x="84"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004" name="Freeform 182">
                    <a:extLst>
                      <a:ext uri="{FF2B5EF4-FFF2-40B4-BE49-F238E27FC236}">
                        <a16:creationId xmlns:a16="http://schemas.microsoft.com/office/drawing/2014/main" id="{42601814-26B5-A14B-A9E4-6F6A9E052BE6}"/>
                      </a:ext>
                    </a:extLst>
                  </p:cNvPr>
                  <p:cNvSpPr>
                    <a:spLocks/>
                  </p:cNvSpPr>
                  <p:nvPr/>
                </p:nvSpPr>
                <p:spPr bwMode="auto">
                  <a:xfrm>
                    <a:off x="1417" y="1432"/>
                    <a:ext cx="398" cy="35"/>
                  </a:xfrm>
                  <a:custGeom>
                    <a:avLst/>
                    <a:gdLst>
                      <a:gd name="T0" fmla="*/ 1254 w 159"/>
                      <a:gd name="T1" fmla="*/ 0 h 13"/>
                      <a:gd name="T2" fmla="*/ 113 w 159"/>
                      <a:gd name="T3" fmla="*/ 0 h 13"/>
                      <a:gd name="T4" fmla="*/ 0 w 159"/>
                      <a:gd name="T5" fmla="*/ 137 h 13"/>
                      <a:gd name="T6" fmla="*/ 113 w 159"/>
                      <a:gd name="T7" fmla="*/ 253 h 13"/>
                      <a:gd name="T8" fmla="*/ 2401 w 159"/>
                      <a:gd name="T9" fmla="*/ 253 h 13"/>
                      <a:gd name="T10" fmla="*/ 2493 w 159"/>
                      <a:gd name="T11" fmla="*/ 137 h 13"/>
                      <a:gd name="T12" fmla="*/ 2401 w 159"/>
                      <a:gd name="T13" fmla="*/ 0 h 13"/>
                      <a:gd name="T14" fmla="*/ 1254 w 15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13">
                        <a:moveTo>
                          <a:pt x="80" y="0"/>
                        </a:moveTo>
                        <a:cubicBezTo>
                          <a:pt x="7" y="0"/>
                          <a:pt x="7" y="0"/>
                          <a:pt x="7" y="0"/>
                        </a:cubicBezTo>
                        <a:cubicBezTo>
                          <a:pt x="3" y="0"/>
                          <a:pt x="0" y="3"/>
                          <a:pt x="0" y="7"/>
                        </a:cubicBezTo>
                        <a:cubicBezTo>
                          <a:pt x="0" y="10"/>
                          <a:pt x="3" y="13"/>
                          <a:pt x="7" y="13"/>
                        </a:cubicBezTo>
                        <a:cubicBezTo>
                          <a:pt x="153" y="13"/>
                          <a:pt x="153" y="13"/>
                          <a:pt x="153" y="13"/>
                        </a:cubicBezTo>
                        <a:cubicBezTo>
                          <a:pt x="156" y="13"/>
                          <a:pt x="159" y="10"/>
                          <a:pt x="159" y="7"/>
                        </a:cubicBezTo>
                        <a:cubicBezTo>
                          <a:pt x="159" y="3"/>
                          <a:pt x="156" y="0"/>
                          <a:pt x="153" y="0"/>
                        </a:cubicBezTo>
                        <a:lnTo>
                          <a:pt x="80"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005" name="Freeform 183">
                    <a:extLst>
                      <a:ext uri="{FF2B5EF4-FFF2-40B4-BE49-F238E27FC236}">
                        <a16:creationId xmlns:a16="http://schemas.microsoft.com/office/drawing/2014/main" id="{001FF641-86B9-0342-B401-2BC95D80B92C}"/>
                      </a:ext>
                    </a:extLst>
                  </p:cNvPr>
                  <p:cNvSpPr>
                    <a:spLocks/>
                  </p:cNvSpPr>
                  <p:nvPr/>
                </p:nvSpPr>
                <p:spPr bwMode="auto">
                  <a:xfrm>
                    <a:off x="1402" y="1365"/>
                    <a:ext cx="253" cy="35"/>
                  </a:xfrm>
                  <a:custGeom>
                    <a:avLst/>
                    <a:gdLst>
                      <a:gd name="T0" fmla="*/ 1493 w 101"/>
                      <a:gd name="T1" fmla="*/ 0 h 13"/>
                      <a:gd name="T2" fmla="*/ 741 w 101"/>
                      <a:gd name="T3" fmla="*/ 0 h 13"/>
                      <a:gd name="T4" fmla="*/ 188 w 101"/>
                      <a:gd name="T5" fmla="*/ 0 h 13"/>
                      <a:gd name="T6" fmla="*/ 0 w 101"/>
                      <a:gd name="T7" fmla="*/ 253 h 13"/>
                      <a:gd name="T8" fmla="*/ 1493 w 101"/>
                      <a:gd name="T9" fmla="*/ 253 h 13"/>
                      <a:gd name="T10" fmla="*/ 1588 w 101"/>
                      <a:gd name="T11" fmla="*/ 137 h 13"/>
                      <a:gd name="T12" fmla="*/ 1493 w 101"/>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13">
                        <a:moveTo>
                          <a:pt x="95" y="0"/>
                        </a:moveTo>
                        <a:cubicBezTo>
                          <a:pt x="47" y="0"/>
                          <a:pt x="47" y="0"/>
                          <a:pt x="47" y="0"/>
                        </a:cubicBezTo>
                        <a:cubicBezTo>
                          <a:pt x="12" y="0"/>
                          <a:pt x="12" y="0"/>
                          <a:pt x="12" y="0"/>
                        </a:cubicBezTo>
                        <a:cubicBezTo>
                          <a:pt x="7" y="4"/>
                          <a:pt x="3" y="9"/>
                          <a:pt x="0" y="13"/>
                        </a:cubicBezTo>
                        <a:cubicBezTo>
                          <a:pt x="95" y="13"/>
                          <a:pt x="95" y="13"/>
                          <a:pt x="95" y="13"/>
                        </a:cubicBezTo>
                        <a:cubicBezTo>
                          <a:pt x="98" y="13"/>
                          <a:pt x="101" y="10"/>
                          <a:pt x="101" y="7"/>
                        </a:cubicBezTo>
                        <a:cubicBezTo>
                          <a:pt x="101" y="3"/>
                          <a:pt x="98"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006" name="Freeform 184">
                    <a:extLst>
                      <a:ext uri="{FF2B5EF4-FFF2-40B4-BE49-F238E27FC236}">
                        <a16:creationId xmlns:a16="http://schemas.microsoft.com/office/drawing/2014/main" id="{3EE52997-94D2-C342-8062-C589AA1B032D}"/>
                      </a:ext>
                    </a:extLst>
                  </p:cNvPr>
                  <p:cNvSpPr>
                    <a:spLocks/>
                  </p:cNvSpPr>
                  <p:nvPr/>
                </p:nvSpPr>
                <p:spPr bwMode="auto">
                  <a:xfrm>
                    <a:off x="1480" y="1307"/>
                    <a:ext cx="60" cy="29"/>
                  </a:xfrm>
                  <a:custGeom>
                    <a:avLst/>
                    <a:gdLst>
                      <a:gd name="T0" fmla="*/ 0 w 24"/>
                      <a:gd name="T1" fmla="*/ 200 h 11"/>
                      <a:gd name="T2" fmla="*/ 270 w 24"/>
                      <a:gd name="T3" fmla="*/ 200 h 11"/>
                      <a:gd name="T4" fmla="*/ 375 w 24"/>
                      <a:gd name="T5" fmla="*/ 90 h 11"/>
                      <a:gd name="T6" fmla="*/ 345 w 24"/>
                      <a:gd name="T7" fmla="*/ 0 h 11"/>
                      <a:gd name="T8" fmla="*/ 0 w 24"/>
                      <a:gd name="T9" fmla="*/ 20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1">
                        <a:moveTo>
                          <a:pt x="0" y="11"/>
                        </a:moveTo>
                        <a:cubicBezTo>
                          <a:pt x="17" y="11"/>
                          <a:pt x="17" y="11"/>
                          <a:pt x="17" y="11"/>
                        </a:cubicBezTo>
                        <a:cubicBezTo>
                          <a:pt x="21" y="11"/>
                          <a:pt x="24" y="8"/>
                          <a:pt x="24" y="5"/>
                        </a:cubicBezTo>
                        <a:cubicBezTo>
                          <a:pt x="24" y="3"/>
                          <a:pt x="23" y="1"/>
                          <a:pt x="22" y="0"/>
                        </a:cubicBezTo>
                        <a:cubicBezTo>
                          <a:pt x="14" y="4"/>
                          <a:pt x="7" y="7"/>
                          <a:pt x="0" y="11"/>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007" name="Freeform 185">
                    <a:extLst>
                      <a:ext uri="{FF2B5EF4-FFF2-40B4-BE49-F238E27FC236}">
                        <a16:creationId xmlns:a16="http://schemas.microsoft.com/office/drawing/2014/main" id="{DDBA8B15-5612-CB4C-8B0B-FA509C420E1E}"/>
                      </a:ext>
                    </a:extLst>
                  </p:cNvPr>
                  <p:cNvSpPr>
                    <a:spLocks/>
                  </p:cNvSpPr>
                  <p:nvPr/>
                </p:nvSpPr>
                <p:spPr bwMode="auto">
                  <a:xfrm>
                    <a:off x="1650" y="1563"/>
                    <a:ext cx="222" cy="32"/>
                  </a:xfrm>
                  <a:custGeom>
                    <a:avLst/>
                    <a:gdLst>
                      <a:gd name="T0" fmla="*/ 92 w 89"/>
                      <a:gd name="T1" fmla="*/ 227 h 12"/>
                      <a:gd name="T2" fmla="*/ 758 w 89"/>
                      <a:gd name="T3" fmla="*/ 227 h 12"/>
                      <a:gd name="T4" fmla="*/ 1382 w 89"/>
                      <a:gd name="T5" fmla="*/ 0 h 12"/>
                      <a:gd name="T6" fmla="*/ 915 w 89"/>
                      <a:gd name="T7" fmla="*/ 0 h 12"/>
                      <a:gd name="T8" fmla="*/ 92 w 89"/>
                      <a:gd name="T9" fmla="*/ 0 h 12"/>
                      <a:gd name="T10" fmla="*/ 0 w 89"/>
                      <a:gd name="T11" fmla="*/ 115 h 12"/>
                      <a:gd name="T12" fmla="*/ 92 w 89"/>
                      <a:gd name="T13" fmla="*/ 22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2">
                        <a:moveTo>
                          <a:pt x="6" y="12"/>
                        </a:moveTo>
                        <a:cubicBezTo>
                          <a:pt x="49" y="12"/>
                          <a:pt x="49" y="12"/>
                          <a:pt x="49" y="12"/>
                        </a:cubicBezTo>
                        <a:cubicBezTo>
                          <a:pt x="64" y="8"/>
                          <a:pt x="77" y="4"/>
                          <a:pt x="89" y="0"/>
                        </a:cubicBezTo>
                        <a:cubicBezTo>
                          <a:pt x="59" y="0"/>
                          <a:pt x="59" y="0"/>
                          <a:pt x="59" y="0"/>
                        </a:cubicBezTo>
                        <a:cubicBezTo>
                          <a:pt x="6" y="0"/>
                          <a:pt x="6" y="0"/>
                          <a:pt x="6" y="0"/>
                        </a:cubicBezTo>
                        <a:cubicBezTo>
                          <a:pt x="3" y="0"/>
                          <a:pt x="0" y="3"/>
                          <a:pt x="0" y="6"/>
                        </a:cubicBezTo>
                        <a:cubicBezTo>
                          <a:pt x="0" y="9"/>
                          <a:pt x="3" y="12"/>
                          <a:pt x="6" y="12"/>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008" name="Freeform 186">
                    <a:extLst>
                      <a:ext uri="{FF2B5EF4-FFF2-40B4-BE49-F238E27FC236}">
                        <a16:creationId xmlns:a16="http://schemas.microsoft.com/office/drawing/2014/main" id="{C153DD83-050B-084E-A26C-C33FD30FC372}"/>
                      </a:ext>
                    </a:extLst>
                  </p:cNvPr>
                  <p:cNvSpPr>
                    <a:spLocks/>
                  </p:cNvSpPr>
                  <p:nvPr/>
                </p:nvSpPr>
                <p:spPr bwMode="auto">
                  <a:xfrm>
                    <a:off x="1515" y="3419"/>
                    <a:ext cx="423" cy="34"/>
                  </a:xfrm>
                  <a:custGeom>
                    <a:avLst/>
                    <a:gdLst>
                      <a:gd name="T0" fmla="*/ 1317 w 169"/>
                      <a:gd name="T1" fmla="*/ 0 h 13"/>
                      <a:gd name="T2" fmla="*/ 95 w 169"/>
                      <a:gd name="T3" fmla="*/ 0 h 13"/>
                      <a:gd name="T4" fmla="*/ 0 w 169"/>
                      <a:gd name="T5" fmla="*/ 110 h 13"/>
                      <a:gd name="T6" fmla="*/ 95 w 169"/>
                      <a:gd name="T7" fmla="*/ 233 h 13"/>
                      <a:gd name="T8" fmla="*/ 2556 w 169"/>
                      <a:gd name="T9" fmla="*/ 233 h 13"/>
                      <a:gd name="T10" fmla="*/ 2651 w 169"/>
                      <a:gd name="T11" fmla="*/ 110 h 13"/>
                      <a:gd name="T12" fmla="*/ 2556 w 169"/>
                      <a:gd name="T13" fmla="*/ 0 h 13"/>
                      <a:gd name="T14" fmla="*/ 1317 w 16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3">
                        <a:moveTo>
                          <a:pt x="84" y="0"/>
                        </a:moveTo>
                        <a:cubicBezTo>
                          <a:pt x="6" y="0"/>
                          <a:pt x="6" y="0"/>
                          <a:pt x="6" y="0"/>
                        </a:cubicBezTo>
                        <a:cubicBezTo>
                          <a:pt x="3" y="0"/>
                          <a:pt x="0" y="3"/>
                          <a:pt x="0" y="6"/>
                        </a:cubicBezTo>
                        <a:cubicBezTo>
                          <a:pt x="0" y="10"/>
                          <a:pt x="3" y="13"/>
                          <a:pt x="6" y="13"/>
                        </a:cubicBezTo>
                        <a:cubicBezTo>
                          <a:pt x="163" y="13"/>
                          <a:pt x="163" y="13"/>
                          <a:pt x="163" y="13"/>
                        </a:cubicBezTo>
                        <a:cubicBezTo>
                          <a:pt x="166" y="13"/>
                          <a:pt x="169" y="10"/>
                          <a:pt x="169" y="6"/>
                        </a:cubicBezTo>
                        <a:cubicBezTo>
                          <a:pt x="169" y="3"/>
                          <a:pt x="166" y="0"/>
                          <a:pt x="163" y="0"/>
                        </a:cubicBezTo>
                        <a:lnTo>
                          <a:pt x="84"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09" name="Freeform 187">
                    <a:extLst>
                      <a:ext uri="{FF2B5EF4-FFF2-40B4-BE49-F238E27FC236}">
                        <a16:creationId xmlns:a16="http://schemas.microsoft.com/office/drawing/2014/main" id="{DA9C552E-7431-AA4D-A532-108FB478699C}"/>
                      </a:ext>
                    </a:extLst>
                  </p:cNvPr>
                  <p:cNvSpPr>
                    <a:spLocks/>
                  </p:cNvSpPr>
                  <p:nvPr/>
                </p:nvSpPr>
                <p:spPr bwMode="auto">
                  <a:xfrm>
                    <a:off x="1417" y="3355"/>
                    <a:ext cx="398" cy="34"/>
                  </a:xfrm>
                  <a:custGeom>
                    <a:avLst/>
                    <a:gdLst>
                      <a:gd name="T0" fmla="*/ 1254 w 159"/>
                      <a:gd name="T1" fmla="*/ 0 h 13"/>
                      <a:gd name="T2" fmla="*/ 113 w 159"/>
                      <a:gd name="T3" fmla="*/ 0 h 13"/>
                      <a:gd name="T4" fmla="*/ 0 w 159"/>
                      <a:gd name="T5" fmla="*/ 123 h 13"/>
                      <a:gd name="T6" fmla="*/ 113 w 159"/>
                      <a:gd name="T7" fmla="*/ 233 h 13"/>
                      <a:gd name="T8" fmla="*/ 2401 w 159"/>
                      <a:gd name="T9" fmla="*/ 233 h 13"/>
                      <a:gd name="T10" fmla="*/ 2493 w 159"/>
                      <a:gd name="T11" fmla="*/ 123 h 13"/>
                      <a:gd name="T12" fmla="*/ 2401 w 159"/>
                      <a:gd name="T13" fmla="*/ 0 h 13"/>
                      <a:gd name="T14" fmla="*/ 1254 w 15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13">
                        <a:moveTo>
                          <a:pt x="80" y="0"/>
                        </a:moveTo>
                        <a:cubicBezTo>
                          <a:pt x="7" y="0"/>
                          <a:pt x="7" y="0"/>
                          <a:pt x="7" y="0"/>
                        </a:cubicBezTo>
                        <a:cubicBezTo>
                          <a:pt x="3" y="0"/>
                          <a:pt x="0" y="3"/>
                          <a:pt x="0" y="7"/>
                        </a:cubicBezTo>
                        <a:cubicBezTo>
                          <a:pt x="0" y="10"/>
                          <a:pt x="3" y="13"/>
                          <a:pt x="7" y="13"/>
                        </a:cubicBezTo>
                        <a:cubicBezTo>
                          <a:pt x="153" y="13"/>
                          <a:pt x="153" y="13"/>
                          <a:pt x="153" y="13"/>
                        </a:cubicBezTo>
                        <a:cubicBezTo>
                          <a:pt x="156" y="13"/>
                          <a:pt x="159" y="10"/>
                          <a:pt x="159" y="7"/>
                        </a:cubicBezTo>
                        <a:cubicBezTo>
                          <a:pt x="159" y="3"/>
                          <a:pt x="156" y="0"/>
                          <a:pt x="153" y="0"/>
                        </a:cubicBezTo>
                        <a:lnTo>
                          <a:pt x="80" y="0"/>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10" name="Freeform 188">
                    <a:extLst>
                      <a:ext uri="{FF2B5EF4-FFF2-40B4-BE49-F238E27FC236}">
                        <a16:creationId xmlns:a16="http://schemas.microsoft.com/office/drawing/2014/main" id="{4567C5BC-FFF5-6041-B4B4-D5BB596D3570}"/>
                      </a:ext>
                    </a:extLst>
                  </p:cNvPr>
                  <p:cNvSpPr>
                    <a:spLocks/>
                  </p:cNvSpPr>
                  <p:nvPr/>
                </p:nvSpPr>
                <p:spPr bwMode="auto">
                  <a:xfrm>
                    <a:off x="1402" y="3288"/>
                    <a:ext cx="253" cy="35"/>
                  </a:xfrm>
                  <a:custGeom>
                    <a:avLst/>
                    <a:gdLst>
                      <a:gd name="T0" fmla="*/ 1493 w 101"/>
                      <a:gd name="T1" fmla="*/ 0 h 13"/>
                      <a:gd name="T2" fmla="*/ 741 w 101"/>
                      <a:gd name="T3" fmla="*/ 0 h 13"/>
                      <a:gd name="T4" fmla="*/ 188 w 101"/>
                      <a:gd name="T5" fmla="*/ 0 h 13"/>
                      <a:gd name="T6" fmla="*/ 0 w 101"/>
                      <a:gd name="T7" fmla="*/ 253 h 13"/>
                      <a:gd name="T8" fmla="*/ 1493 w 101"/>
                      <a:gd name="T9" fmla="*/ 253 h 13"/>
                      <a:gd name="T10" fmla="*/ 1588 w 101"/>
                      <a:gd name="T11" fmla="*/ 137 h 13"/>
                      <a:gd name="T12" fmla="*/ 1493 w 101"/>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13">
                        <a:moveTo>
                          <a:pt x="95" y="0"/>
                        </a:moveTo>
                        <a:cubicBezTo>
                          <a:pt x="47" y="0"/>
                          <a:pt x="47" y="0"/>
                          <a:pt x="47" y="0"/>
                        </a:cubicBezTo>
                        <a:cubicBezTo>
                          <a:pt x="12" y="0"/>
                          <a:pt x="12" y="0"/>
                          <a:pt x="12" y="0"/>
                        </a:cubicBezTo>
                        <a:cubicBezTo>
                          <a:pt x="7" y="4"/>
                          <a:pt x="3" y="9"/>
                          <a:pt x="0" y="13"/>
                        </a:cubicBezTo>
                        <a:cubicBezTo>
                          <a:pt x="95" y="13"/>
                          <a:pt x="95" y="13"/>
                          <a:pt x="95" y="13"/>
                        </a:cubicBezTo>
                        <a:cubicBezTo>
                          <a:pt x="98" y="13"/>
                          <a:pt x="101" y="10"/>
                          <a:pt x="101" y="7"/>
                        </a:cubicBezTo>
                        <a:cubicBezTo>
                          <a:pt x="101" y="3"/>
                          <a:pt x="98" y="0"/>
                          <a:pt x="95" y="0"/>
                        </a:cubicBez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11" name="Freeform 189">
                    <a:extLst>
                      <a:ext uri="{FF2B5EF4-FFF2-40B4-BE49-F238E27FC236}">
                        <a16:creationId xmlns:a16="http://schemas.microsoft.com/office/drawing/2014/main" id="{055D2C79-07EE-4446-89AA-74563F8FB779}"/>
                      </a:ext>
                    </a:extLst>
                  </p:cNvPr>
                  <p:cNvSpPr>
                    <a:spLocks/>
                  </p:cNvSpPr>
                  <p:nvPr/>
                </p:nvSpPr>
                <p:spPr bwMode="auto">
                  <a:xfrm>
                    <a:off x="1480" y="3229"/>
                    <a:ext cx="60" cy="30"/>
                  </a:xfrm>
                  <a:custGeom>
                    <a:avLst/>
                    <a:gdLst>
                      <a:gd name="T0" fmla="*/ 0 w 24"/>
                      <a:gd name="T1" fmla="*/ 224 h 11"/>
                      <a:gd name="T2" fmla="*/ 270 w 24"/>
                      <a:gd name="T3" fmla="*/ 224 h 11"/>
                      <a:gd name="T4" fmla="*/ 375 w 24"/>
                      <a:gd name="T5" fmla="*/ 82 h 11"/>
                      <a:gd name="T6" fmla="*/ 345 w 24"/>
                      <a:gd name="T7" fmla="*/ 0 h 11"/>
                      <a:gd name="T8" fmla="*/ 0 w 24"/>
                      <a:gd name="T9" fmla="*/ 224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1">
                        <a:moveTo>
                          <a:pt x="0" y="11"/>
                        </a:moveTo>
                        <a:cubicBezTo>
                          <a:pt x="17" y="11"/>
                          <a:pt x="17" y="11"/>
                          <a:pt x="17" y="11"/>
                        </a:cubicBezTo>
                        <a:cubicBezTo>
                          <a:pt x="21" y="11"/>
                          <a:pt x="24" y="8"/>
                          <a:pt x="24" y="4"/>
                        </a:cubicBezTo>
                        <a:cubicBezTo>
                          <a:pt x="24" y="3"/>
                          <a:pt x="23" y="1"/>
                          <a:pt x="22" y="0"/>
                        </a:cubicBezTo>
                        <a:cubicBezTo>
                          <a:pt x="14" y="4"/>
                          <a:pt x="7" y="7"/>
                          <a:pt x="0" y="11"/>
                        </a:cubicBez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12" name="Freeform 190">
                    <a:extLst>
                      <a:ext uri="{FF2B5EF4-FFF2-40B4-BE49-F238E27FC236}">
                        <a16:creationId xmlns:a16="http://schemas.microsoft.com/office/drawing/2014/main" id="{8219E5D8-1899-404E-B797-BC9BC55BE006}"/>
                      </a:ext>
                    </a:extLst>
                  </p:cNvPr>
                  <p:cNvSpPr>
                    <a:spLocks/>
                  </p:cNvSpPr>
                  <p:nvPr/>
                </p:nvSpPr>
                <p:spPr bwMode="auto">
                  <a:xfrm>
                    <a:off x="1650" y="3485"/>
                    <a:ext cx="222" cy="32"/>
                  </a:xfrm>
                  <a:custGeom>
                    <a:avLst/>
                    <a:gdLst>
                      <a:gd name="T0" fmla="*/ 92 w 89"/>
                      <a:gd name="T1" fmla="*/ 227 h 12"/>
                      <a:gd name="T2" fmla="*/ 758 w 89"/>
                      <a:gd name="T3" fmla="*/ 227 h 12"/>
                      <a:gd name="T4" fmla="*/ 1382 w 89"/>
                      <a:gd name="T5" fmla="*/ 0 h 12"/>
                      <a:gd name="T6" fmla="*/ 915 w 89"/>
                      <a:gd name="T7" fmla="*/ 0 h 12"/>
                      <a:gd name="T8" fmla="*/ 92 w 89"/>
                      <a:gd name="T9" fmla="*/ 0 h 12"/>
                      <a:gd name="T10" fmla="*/ 0 w 89"/>
                      <a:gd name="T11" fmla="*/ 115 h 12"/>
                      <a:gd name="T12" fmla="*/ 92 w 89"/>
                      <a:gd name="T13" fmla="*/ 22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2">
                        <a:moveTo>
                          <a:pt x="6" y="12"/>
                        </a:moveTo>
                        <a:cubicBezTo>
                          <a:pt x="49" y="12"/>
                          <a:pt x="49" y="12"/>
                          <a:pt x="49" y="12"/>
                        </a:cubicBezTo>
                        <a:cubicBezTo>
                          <a:pt x="64" y="8"/>
                          <a:pt x="77" y="4"/>
                          <a:pt x="89" y="0"/>
                        </a:cubicBezTo>
                        <a:cubicBezTo>
                          <a:pt x="59" y="0"/>
                          <a:pt x="59" y="0"/>
                          <a:pt x="59" y="0"/>
                        </a:cubicBezTo>
                        <a:cubicBezTo>
                          <a:pt x="6" y="0"/>
                          <a:pt x="6" y="0"/>
                          <a:pt x="6" y="0"/>
                        </a:cubicBezTo>
                        <a:cubicBezTo>
                          <a:pt x="3" y="0"/>
                          <a:pt x="0" y="3"/>
                          <a:pt x="0" y="6"/>
                        </a:cubicBezTo>
                        <a:cubicBezTo>
                          <a:pt x="0" y="9"/>
                          <a:pt x="3" y="12"/>
                          <a:pt x="6" y="12"/>
                        </a:cubicBez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13" name="Freeform 191">
                    <a:extLst>
                      <a:ext uri="{FF2B5EF4-FFF2-40B4-BE49-F238E27FC236}">
                        <a16:creationId xmlns:a16="http://schemas.microsoft.com/office/drawing/2014/main" id="{588ECC96-4E72-064D-8FFB-95DD8206B050}"/>
                      </a:ext>
                    </a:extLst>
                  </p:cNvPr>
                  <p:cNvSpPr>
                    <a:spLocks/>
                  </p:cNvSpPr>
                  <p:nvPr/>
                </p:nvSpPr>
                <p:spPr bwMode="auto">
                  <a:xfrm>
                    <a:off x="1617" y="3355"/>
                    <a:ext cx="198" cy="34"/>
                  </a:xfrm>
                  <a:custGeom>
                    <a:avLst/>
                    <a:gdLst>
                      <a:gd name="T0" fmla="*/ 1150 w 79"/>
                      <a:gd name="T1" fmla="*/ 233 h 13"/>
                      <a:gd name="T2" fmla="*/ 1243 w 79"/>
                      <a:gd name="T3" fmla="*/ 123 h 13"/>
                      <a:gd name="T4" fmla="*/ 1150 w 79"/>
                      <a:gd name="T5" fmla="*/ 0 h 13"/>
                      <a:gd name="T6" fmla="*/ 0 w 79"/>
                      <a:gd name="T7" fmla="*/ 0 h 13"/>
                      <a:gd name="T8" fmla="*/ 0 w 79"/>
                      <a:gd name="T9" fmla="*/ 233 h 13"/>
                      <a:gd name="T10" fmla="*/ 1150 w 79"/>
                      <a:gd name="T11" fmla="*/ 233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3">
                        <a:moveTo>
                          <a:pt x="73" y="13"/>
                        </a:moveTo>
                        <a:cubicBezTo>
                          <a:pt x="76" y="13"/>
                          <a:pt x="79" y="10"/>
                          <a:pt x="79" y="7"/>
                        </a:cubicBezTo>
                        <a:cubicBezTo>
                          <a:pt x="79" y="3"/>
                          <a:pt x="76" y="0"/>
                          <a:pt x="73" y="0"/>
                        </a:cubicBezTo>
                        <a:cubicBezTo>
                          <a:pt x="0" y="0"/>
                          <a:pt x="0" y="0"/>
                          <a:pt x="0" y="0"/>
                        </a:cubicBezTo>
                        <a:cubicBezTo>
                          <a:pt x="0" y="13"/>
                          <a:pt x="0" y="13"/>
                          <a:pt x="0" y="13"/>
                        </a:cubicBezTo>
                        <a:lnTo>
                          <a:pt x="73" y="13"/>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14" name="Freeform 192">
                    <a:extLst>
                      <a:ext uri="{FF2B5EF4-FFF2-40B4-BE49-F238E27FC236}">
                        <a16:creationId xmlns:a16="http://schemas.microsoft.com/office/drawing/2014/main" id="{F4120C99-77E4-9148-8064-28D693748BD7}"/>
                      </a:ext>
                    </a:extLst>
                  </p:cNvPr>
                  <p:cNvSpPr>
                    <a:spLocks/>
                  </p:cNvSpPr>
                  <p:nvPr/>
                </p:nvSpPr>
                <p:spPr bwMode="auto">
                  <a:xfrm>
                    <a:off x="1725" y="3419"/>
                    <a:ext cx="213" cy="34"/>
                  </a:xfrm>
                  <a:custGeom>
                    <a:avLst/>
                    <a:gdLst>
                      <a:gd name="T0" fmla="*/ 0 w 85"/>
                      <a:gd name="T1" fmla="*/ 0 h 13"/>
                      <a:gd name="T2" fmla="*/ 0 w 85"/>
                      <a:gd name="T3" fmla="*/ 233 h 13"/>
                      <a:gd name="T4" fmla="*/ 1243 w 85"/>
                      <a:gd name="T5" fmla="*/ 233 h 13"/>
                      <a:gd name="T6" fmla="*/ 1338 w 85"/>
                      <a:gd name="T7" fmla="*/ 110 h 13"/>
                      <a:gd name="T8" fmla="*/ 1243 w 85"/>
                      <a:gd name="T9" fmla="*/ 0 h 13"/>
                      <a:gd name="T10" fmla="*/ 0 w 85"/>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 h="13">
                        <a:moveTo>
                          <a:pt x="0" y="0"/>
                        </a:moveTo>
                        <a:cubicBezTo>
                          <a:pt x="0" y="13"/>
                          <a:pt x="0" y="13"/>
                          <a:pt x="0" y="13"/>
                        </a:cubicBezTo>
                        <a:cubicBezTo>
                          <a:pt x="79" y="13"/>
                          <a:pt x="79" y="13"/>
                          <a:pt x="79" y="13"/>
                        </a:cubicBezTo>
                        <a:cubicBezTo>
                          <a:pt x="82" y="13"/>
                          <a:pt x="85" y="10"/>
                          <a:pt x="85" y="6"/>
                        </a:cubicBezTo>
                        <a:cubicBezTo>
                          <a:pt x="85" y="3"/>
                          <a:pt x="82" y="0"/>
                          <a:pt x="79" y="0"/>
                        </a:cubicBezTo>
                        <a:lnTo>
                          <a:pt x="0" y="0"/>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15" name="Freeform 193">
                    <a:extLst>
                      <a:ext uri="{FF2B5EF4-FFF2-40B4-BE49-F238E27FC236}">
                        <a16:creationId xmlns:a16="http://schemas.microsoft.com/office/drawing/2014/main" id="{93F3AA50-4C77-5B4A-B2F2-D1E100B993E9}"/>
                      </a:ext>
                    </a:extLst>
                  </p:cNvPr>
                  <p:cNvSpPr>
                    <a:spLocks/>
                  </p:cNvSpPr>
                  <p:nvPr/>
                </p:nvSpPr>
                <p:spPr bwMode="auto">
                  <a:xfrm>
                    <a:off x="1770" y="3485"/>
                    <a:ext cx="102" cy="32"/>
                  </a:xfrm>
                  <a:custGeom>
                    <a:avLst/>
                    <a:gdLst>
                      <a:gd name="T0" fmla="*/ 0 w 41"/>
                      <a:gd name="T1" fmla="*/ 0 h 12"/>
                      <a:gd name="T2" fmla="*/ 0 w 41"/>
                      <a:gd name="T3" fmla="*/ 227 h 12"/>
                      <a:gd name="T4" fmla="*/ 12 w 41"/>
                      <a:gd name="T5" fmla="*/ 227 h 12"/>
                      <a:gd name="T6" fmla="*/ 632 w 41"/>
                      <a:gd name="T7" fmla="*/ 0 h 12"/>
                      <a:gd name="T8" fmla="*/ 0 w 4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2">
                        <a:moveTo>
                          <a:pt x="0" y="0"/>
                        </a:moveTo>
                        <a:cubicBezTo>
                          <a:pt x="0" y="12"/>
                          <a:pt x="0" y="12"/>
                          <a:pt x="0" y="12"/>
                        </a:cubicBezTo>
                        <a:cubicBezTo>
                          <a:pt x="1" y="12"/>
                          <a:pt x="1" y="12"/>
                          <a:pt x="1" y="12"/>
                        </a:cubicBezTo>
                        <a:cubicBezTo>
                          <a:pt x="16" y="8"/>
                          <a:pt x="29" y="4"/>
                          <a:pt x="41" y="0"/>
                        </a:cubicBezTo>
                        <a:lnTo>
                          <a:pt x="0" y="0"/>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16" name="Freeform 194">
                    <a:extLst>
                      <a:ext uri="{FF2B5EF4-FFF2-40B4-BE49-F238E27FC236}">
                        <a16:creationId xmlns:a16="http://schemas.microsoft.com/office/drawing/2014/main" id="{051F3AE8-DB2F-CF43-87FE-B391627BDCFA}"/>
                      </a:ext>
                    </a:extLst>
                  </p:cNvPr>
                  <p:cNvSpPr>
                    <a:spLocks/>
                  </p:cNvSpPr>
                  <p:nvPr/>
                </p:nvSpPr>
                <p:spPr bwMode="auto">
                  <a:xfrm>
                    <a:off x="1520" y="3288"/>
                    <a:ext cx="135" cy="35"/>
                  </a:xfrm>
                  <a:custGeom>
                    <a:avLst/>
                    <a:gdLst>
                      <a:gd name="T0" fmla="*/ 0 w 54"/>
                      <a:gd name="T1" fmla="*/ 253 h 13"/>
                      <a:gd name="T2" fmla="*/ 750 w 54"/>
                      <a:gd name="T3" fmla="*/ 253 h 13"/>
                      <a:gd name="T4" fmla="*/ 845 w 54"/>
                      <a:gd name="T5" fmla="*/ 137 h 13"/>
                      <a:gd name="T6" fmla="*/ 750 w 54"/>
                      <a:gd name="T7" fmla="*/ 0 h 13"/>
                      <a:gd name="T8" fmla="*/ 0 w 54"/>
                      <a:gd name="T9" fmla="*/ 0 h 13"/>
                      <a:gd name="T10" fmla="*/ 0 w 54"/>
                      <a:gd name="T11" fmla="*/ 253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3">
                        <a:moveTo>
                          <a:pt x="0" y="13"/>
                        </a:moveTo>
                        <a:cubicBezTo>
                          <a:pt x="48" y="13"/>
                          <a:pt x="48" y="13"/>
                          <a:pt x="48" y="13"/>
                        </a:cubicBezTo>
                        <a:cubicBezTo>
                          <a:pt x="51" y="13"/>
                          <a:pt x="54" y="10"/>
                          <a:pt x="54" y="7"/>
                        </a:cubicBezTo>
                        <a:cubicBezTo>
                          <a:pt x="54" y="3"/>
                          <a:pt x="51" y="0"/>
                          <a:pt x="48" y="0"/>
                        </a:cubicBezTo>
                        <a:cubicBezTo>
                          <a:pt x="0" y="0"/>
                          <a:pt x="0" y="0"/>
                          <a:pt x="0" y="0"/>
                        </a:cubicBezTo>
                        <a:lnTo>
                          <a:pt x="0" y="13"/>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17" name="Freeform 195">
                    <a:extLst>
                      <a:ext uri="{FF2B5EF4-FFF2-40B4-BE49-F238E27FC236}">
                        <a16:creationId xmlns:a16="http://schemas.microsoft.com/office/drawing/2014/main" id="{2407D541-2C7F-C74A-9979-AC73702AFF40}"/>
                      </a:ext>
                    </a:extLst>
                  </p:cNvPr>
                  <p:cNvSpPr>
                    <a:spLocks/>
                  </p:cNvSpPr>
                  <p:nvPr/>
                </p:nvSpPr>
                <p:spPr bwMode="auto">
                  <a:xfrm>
                    <a:off x="1515" y="3424"/>
                    <a:ext cx="367" cy="24"/>
                  </a:xfrm>
                  <a:custGeom>
                    <a:avLst/>
                    <a:gdLst>
                      <a:gd name="T0" fmla="*/ 92 w 147"/>
                      <a:gd name="T1" fmla="*/ 0 h 9"/>
                      <a:gd name="T2" fmla="*/ 2287 w 147"/>
                      <a:gd name="T3" fmla="*/ 0 h 9"/>
                      <a:gd name="T4" fmla="*/ 791 w 147"/>
                      <a:gd name="T5" fmla="*/ 56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3"/>
                        </a:cubicBezTo>
                        <a:cubicBezTo>
                          <a:pt x="27" y="3"/>
                          <a:pt x="4"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18" name="Freeform 196">
                    <a:extLst>
                      <a:ext uri="{FF2B5EF4-FFF2-40B4-BE49-F238E27FC236}">
                        <a16:creationId xmlns:a16="http://schemas.microsoft.com/office/drawing/2014/main" id="{C09250D9-6C75-7645-A2AE-791CE9B8E335}"/>
                      </a:ext>
                    </a:extLst>
                  </p:cNvPr>
                  <p:cNvSpPr>
                    <a:spLocks/>
                  </p:cNvSpPr>
                  <p:nvPr/>
                </p:nvSpPr>
                <p:spPr bwMode="auto">
                  <a:xfrm>
                    <a:off x="1417" y="3360"/>
                    <a:ext cx="370" cy="24"/>
                  </a:xfrm>
                  <a:custGeom>
                    <a:avLst/>
                    <a:gdLst>
                      <a:gd name="T0" fmla="*/ 113 w 148"/>
                      <a:gd name="T1" fmla="*/ 0 h 9"/>
                      <a:gd name="T2" fmla="*/ 2313 w 148"/>
                      <a:gd name="T3" fmla="*/ 0 h 9"/>
                      <a:gd name="T4" fmla="*/ 813 w 148"/>
                      <a:gd name="T5" fmla="*/ 35 h 9"/>
                      <a:gd name="T6" fmla="*/ 63 w 148"/>
                      <a:gd name="T7" fmla="*/ 136 h 9"/>
                      <a:gd name="T8" fmla="*/ 113 w 14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9">
                        <a:moveTo>
                          <a:pt x="7" y="0"/>
                        </a:moveTo>
                        <a:cubicBezTo>
                          <a:pt x="148" y="0"/>
                          <a:pt x="148" y="0"/>
                          <a:pt x="148" y="0"/>
                        </a:cubicBezTo>
                        <a:cubicBezTo>
                          <a:pt x="142" y="0"/>
                          <a:pt x="92" y="1"/>
                          <a:pt x="52" y="2"/>
                        </a:cubicBezTo>
                        <a:cubicBezTo>
                          <a:pt x="27" y="3"/>
                          <a:pt x="4" y="5"/>
                          <a:pt x="4" y="7"/>
                        </a:cubicBezTo>
                        <a:cubicBezTo>
                          <a:pt x="2" y="9"/>
                          <a:pt x="0"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19" name="Freeform 197">
                    <a:extLst>
                      <a:ext uri="{FF2B5EF4-FFF2-40B4-BE49-F238E27FC236}">
                        <a16:creationId xmlns:a16="http://schemas.microsoft.com/office/drawing/2014/main" id="{4AC4F8C8-6455-5142-9E22-8056AD59D693}"/>
                      </a:ext>
                    </a:extLst>
                  </p:cNvPr>
                  <p:cNvSpPr>
                    <a:spLocks/>
                  </p:cNvSpPr>
                  <p:nvPr/>
                </p:nvSpPr>
                <p:spPr bwMode="auto">
                  <a:xfrm>
                    <a:off x="1652" y="3488"/>
                    <a:ext cx="195" cy="24"/>
                  </a:xfrm>
                  <a:custGeom>
                    <a:avLst/>
                    <a:gdLst>
                      <a:gd name="T0" fmla="*/ 95 w 78"/>
                      <a:gd name="T1" fmla="*/ 21 h 9"/>
                      <a:gd name="T2" fmla="*/ 1208 w 78"/>
                      <a:gd name="T3" fmla="*/ 21 h 9"/>
                      <a:gd name="T4" fmla="*/ 595 w 78"/>
                      <a:gd name="T5" fmla="*/ 35 h 9"/>
                      <a:gd name="T6" fmla="*/ 50 w 78"/>
                      <a:gd name="T7" fmla="*/ 149 h 9"/>
                      <a:gd name="T8" fmla="*/ 95 w 78"/>
                      <a:gd name="T9" fmla="*/ 21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1"/>
                        </a:moveTo>
                        <a:cubicBezTo>
                          <a:pt x="77" y="1"/>
                          <a:pt x="77" y="1"/>
                          <a:pt x="77" y="1"/>
                        </a:cubicBezTo>
                        <a:cubicBezTo>
                          <a:pt x="71" y="0"/>
                          <a:pt x="78" y="1"/>
                          <a:pt x="38" y="2"/>
                        </a:cubicBezTo>
                        <a:cubicBezTo>
                          <a:pt x="13" y="3"/>
                          <a:pt x="3" y="5"/>
                          <a:pt x="3" y="8"/>
                        </a:cubicBezTo>
                        <a:cubicBezTo>
                          <a:pt x="2" y="9"/>
                          <a:pt x="0" y="1"/>
                          <a:pt x="6"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20" name="Freeform 198">
                    <a:extLst>
                      <a:ext uri="{FF2B5EF4-FFF2-40B4-BE49-F238E27FC236}">
                        <a16:creationId xmlns:a16="http://schemas.microsoft.com/office/drawing/2014/main" id="{2D3A9429-8C3C-854E-BF70-AC0D731C2867}"/>
                      </a:ext>
                    </a:extLst>
                  </p:cNvPr>
                  <p:cNvSpPr>
                    <a:spLocks/>
                  </p:cNvSpPr>
                  <p:nvPr/>
                </p:nvSpPr>
                <p:spPr bwMode="auto">
                  <a:xfrm>
                    <a:off x="1460" y="3293"/>
                    <a:ext cx="170" cy="11"/>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0" y="2"/>
                          <a:pt x="9"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21" name="Freeform 199">
                    <a:extLst>
                      <a:ext uri="{FF2B5EF4-FFF2-40B4-BE49-F238E27FC236}">
                        <a16:creationId xmlns:a16="http://schemas.microsoft.com/office/drawing/2014/main" id="{F82D0D7C-20C1-2142-AD51-CC5CA5DB6648}"/>
                      </a:ext>
                    </a:extLst>
                  </p:cNvPr>
                  <p:cNvSpPr>
                    <a:spLocks/>
                  </p:cNvSpPr>
                  <p:nvPr/>
                </p:nvSpPr>
                <p:spPr bwMode="auto">
                  <a:xfrm>
                    <a:off x="1515" y="3419"/>
                    <a:ext cx="423" cy="34"/>
                  </a:xfrm>
                  <a:custGeom>
                    <a:avLst/>
                    <a:gdLst>
                      <a:gd name="T0" fmla="*/ 1317 w 169"/>
                      <a:gd name="T1" fmla="*/ 0 h 13"/>
                      <a:gd name="T2" fmla="*/ 95 w 169"/>
                      <a:gd name="T3" fmla="*/ 0 h 13"/>
                      <a:gd name="T4" fmla="*/ 0 w 169"/>
                      <a:gd name="T5" fmla="*/ 110 h 13"/>
                      <a:gd name="T6" fmla="*/ 95 w 169"/>
                      <a:gd name="T7" fmla="*/ 233 h 13"/>
                      <a:gd name="T8" fmla="*/ 2556 w 169"/>
                      <a:gd name="T9" fmla="*/ 233 h 13"/>
                      <a:gd name="T10" fmla="*/ 2651 w 169"/>
                      <a:gd name="T11" fmla="*/ 110 h 13"/>
                      <a:gd name="T12" fmla="*/ 2556 w 169"/>
                      <a:gd name="T13" fmla="*/ 0 h 13"/>
                      <a:gd name="T14" fmla="*/ 1317 w 16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3">
                        <a:moveTo>
                          <a:pt x="84" y="0"/>
                        </a:moveTo>
                        <a:cubicBezTo>
                          <a:pt x="6" y="0"/>
                          <a:pt x="6" y="0"/>
                          <a:pt x="6" y="0"/>
                        </a:cubicBezTo>
                        <a:cubicBezTo>
                          <a:pt x="3" y="0"/>
                          <a:pt x="0" y="3"/>
                          <a:pt x="0" y="6"/>
                        </a:cubicBezTo>
                        <a:cubicBezTo>
                          <a:pt x="0" y="10"/>
                          <a:pt x="3" y="13"/>
                          <a:pt x="6" y="13"/>
                        </a:cubicBezTo>
                        <a:cubicBezTo>
                          <a:pt x="163" y="13"/>
                          <a:pt x="163" y="13"/>
                          <a:pt x="163" y="13"/>
                        </a:cubicBezTo>
                        <a:cubicBezTo>
                          <a:pt x="166" y="13"/>
                          <a:pt x="169" y="10"/>
                          <a:pt x="169" y="6"/>
                        </a:cubicBezTo>
                        <a:cubicBezTo>
                          <a:pt x="169" y="3"/>
                          <a:pt x="166" y="0"/>
                          <a:pt x="163" y="0"/>
                        </a:cubicBezTo>
                        <a:lnTo>
                          <a:pt x="84"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022" name="Freeform 200">
                    <a:extLst>
                      <a:ext uri="{FF2B5EF4-FFF2-40B4-BE49-F238E27FC236}">
                        <a16:creationId xmlns:a16="http://schemas.microsoft.com/office/drawing/2014/main" id="{91F5C661-0E5C-844D-B6B1-1324B4152C31}"/>
                      </a:ext>
                    </a:extLst>
                  </p:cNvPr>
                  <p:cNvSpPr>
                    <a:spLocks/>
                  </p:cNvSpPr>
                  <p:nvPr/>
                </p:nvSpPr>
                <p:spPr bwMode="auto">
                  <a:xfrm>
                    <a:off x="1417" y="3355"/>
                    <a:ext cx="398" cy="34"/>
                  </a:xfrm>
                  <a:custGeom>
                    <a:avLst/>
                    <a:gdLst>
                      <a:gd name="T0" fmla="*/ 1254 w 159"/>
                      <a:gd name="T1" fmla="*/ 0 h 13"/>
                      <a:gd name="T2" fmla="*/ 113 w 159"/>
                      <a:gd name="T3" fmla="*/ 0 h 13"/>
                      <a:gd name="T4" fmla="*/ 0 w 159"/>
                      <a:gd name="T5" fmla="*/ 123 h 13"/>
                      <a:gd name="T6" fmla="*/ 113 w 159"/>
                      <a:gd name="T7" fmla="*/ 233 h 13"/>
                      <a:gd name="T8" fmla="*/ 2401 w 159"/>
                      <a:gd name="T9" fmla="*/ 233 h 13"/>
                      <a:gd name="T10" fmla="*/ 2493 w 159"/>
                      <a:gd name="T11" fmla="*/ 123 h 13"/>
                      <a:gd name="T12" fmla="*/ 2401 w 159"/>
                      <a:gd name="T13" fmla="*/ 0 h 13"/>
                      <a:gd name="T14" fmla="*/ 1254 w 15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13">
                        <a:moveTo>
                          <a:pt x="80" y="0"/>
                        </a:moveTo>
                        <a:cubicBezTo>
                          <a:pt x="7" y="0"/>
                          <a:pt x="7" y="0"/>
                          <a:pt x="7" y="0"/>
                        </a:cubicBezTo>
                        <a:cubicBezTo>
                          <a:pt x="3" y="0"/>
                          <a:pt x="0" y="3"/>
                          <a:pt x="0" y="7"/>
                        </a:cubicBezTo>
                        <a:cubicBezTo>
                          <a:pt x="0" y="10"/>
                          <a:pt x="3" y="13"/>
                          <a:pt x="7" y="13"/>
                        </a:cubicBezTo>
                        <a:cubicBezTo>
                          <a:pt x="153" y="13"/>
                          <a:pt x="153" y="13"/>
                          <a:pt x="153" y="13"/>
                        </a:cubicBezTo>
                        <a:cubicBezTo>
                          <a:pt x="156" y="13"/>
                          <a:pt x="159" y="10"/>
                          <a:pt x="159" y="7"/>
                        </a:cubicBezTo>
                        <a:cubicBezTo>
                          <a:pt x="159" y="3"/>
                          <a:pt x="156" y="0"/>
                          <a:pt x="153" y="0"/>
                        </a:cubicBezTo>
                        <a:lnTo>
                          <a:pt x="80"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023" name="Freeform 201">
                    <a:extLst>
                      <a:ext uri="{FF2B5EF4-FFF2-40B4-BE49-F238E27FC236}">
                        <a16:creationId xmlns:a16="http://schemas.microsoft.com/office/drawing/2014/main" id="{D60D2164-373D-494F-9526-66593AB79627}"/>
                      </a:ext>
                    </a:extLst>
                  </p:cNvPr>
                  <p:cNvSpPr>
                    <a:spLocks/>
                  </p:cNvSpPr>
                  <p:nvPr/>
                </p:nvSpPr>
                <p:spPr bwMode="auto">
                  <a:xfrm>
                    <a:off x="1402" y="3288"/>
                    <a:ext cx="253" cy="35"/>
                  </a:xfrm>
                  <a:custGeom>
                    <a:avLst/>
                    <a:gdLst>
                      <a:gd name="T0" fmla="*/ 1493 w 101"/>
                      <a:gd name="T1" fmla="*/ 0 h 13"/>
                      <a:gd name="T2" fmla="*/ 741 w 101"/>
                      <a:gd name="T3" fmla="*/ 0 h 13"/>
                      <a:gd name="T4" fmla="*/ 188 w 101"/>
                      <a:gd name="T5" fmla="*/ 0 h 13"/>
                      <a:gd name="T6" fmla="*/ 0 w 101"/>
                      <a:gd name="T7" fmla="*/ 253 h 13"/>
                      <a:gd name="T8" fmla="*/ 1493 w 101"/>
                      <a:gd name="T9" fmla="*/ 253 h 13"/>
                      <a:gd name="T10" fmla="*/ 1588 w 101"/>
                      <a:gd name="T11" fmla="*/ 137 h 13"/>
                      <a:gd name="T12" fmla="*/ 1493 w 101"/>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13">
                        <a:moveTo>
                          <a:pt x="95" y="0"/>
                        </a:moveTo>
                        <a:cubicBezTo>
                          <a:pt x="47" y="0"/>
                          <a:pt x="47" y="0"/>
                          <a:pt x="47" y="0"/>
                        </a:cubicBezTo>
                        <a:cubicBezTo>
                          <a:pt x="12" y="0"/>
                          <a:pt x="12" y="0"/>
                          <a:pt x="12" y="0"/>
                        </a:cubicBezTo>
                        <a:cubicBezTo>
                          <a:pt x="7" y="4"/>
                          <a:pt x="3" y="9"/>
                          <a:pt x="0" y="13"/>
                        </a:cubicBezTo>
                        <a:cubicBezTo>
                          <a:pt x="95" y="13"/>
                          <a:pt x="95" y="13"/>
                          <a:pt x="95" y="13"/>
                        </a:cubicBezTo>
                        <a:cubicBezTo>
                          <a:pt x="98" y="13"/>
                          <a:pt x="101" y="10"/>
                          <a:pt x="101" y="7"/>
                        </a:cubicBezTo>
                        <a:cubicBezTo>
                          <a:pt x="101" y="3"/>
                          <a:pt x="98"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024" name="Freeform 202">
                    <a:extLst>
                      <a:ext uri="{FF2B5EF4-FFF2-40B4-BE49-F238E27FC236}">
                        <a16:creationId xmlns:a16="http://schemas.microsoft.com/office/drawing/2014/main" id="{CAF2726D-B244-D04E-AA51-1F61DC7C7FDD}"/>
                      </a:ext>
                    </a:extLst>
                  </p:cNvPr>
                  <p:cNvSpPr>
                    <a:spLocks/>
                  </p:cNvSpPr>
                  <p:nvPr/>
                </p:nvSpPr>
                <p:spPr bwMode="auto">
                  <a:xfrm>
                    <a:off x="1480" y="3229"/>
                    <a:ext cx="60" cy="30"/>
                  </a:xfrm>
                  <a:custGeom>
                    <a:avLst/>
                    <a:gdLst>
                      <a:gd name="T0" fmla="*/ 0 w 24"/>
                      <a:gd name="T1" fmla="*/ 224 h 11"/>
                      <a:gd name="T2" fmla="*/ 270 w 24"/>
                      <a:gd name="T3" fmla="*/ 224 h 11"/>
                      <a:gd name="T4" fmla="*/ 375 w 24"/>
                      <a:gd name="T5" fmla="*/ 82 h 11"/>
                      <a:gd name="T6" fmla="*/ 345 w 24"/>
                      <a:gd name="T7" fmla="*/ 0 h 11"/>
                      <a:gd name="T8" fmla="*/ 0 w 24"/>
                      <a:gd name="T9" fmla="*/ 224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1">
                        <a:moveTo>
                          <a:pt x="0" y="11"/>
                        </a:moveTo>
                        <a:cubicBezTo>
                          <a:pt x="17" y="11"/>
                          <a:pt x="17" y="11"/>
                          <a:pt x="17" y="11"/>
                        </a:cubicBezTo>
                        <a:cubicBezTo>
                          <a:pt x="21" y="11"/>
                          <a:pt x="24" y="8"/>
                          <a:pt x="24" y="4"/>
                        </a:cubicBezTo>
                        <a:cubicBezTo>
                          <a:pt x="24" y="3"/>
                          <a:pt x="23" y="1"/>
                          <a:pt x="22" y="0"/>
                        </a:cubicBezTo>
                        <a:cubicBezTo>
                          <a:pt x="14" y="4"/>
                          <a:pt x="7" y="7"/>
                          <a:pt x="0" y="11"/>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025" name="Freeform 203">
                    <a:extLst>
                      <a:ext uri="{FF2B5EF4-FFF2-40B4-BE49-F238E27FC236}">
                        <a16:creationId xmlns:a16="http://schemas.microsoft.com/office/drawing/2014/main" id="{BAF6C72F-C627-C449-9BD7-6D13BB225F8F}"/>
                      </a:ext>
                    </a:extLst>
                  </p:cNvPr>
                  <p:cNvSpPr>
                    <a:spLocks/>
                  </p:cNvSpPr>
                  <p:nvPr/>
                </p:nvSpPr>
                <p:spPr bwMode="auto">
                  <a:xfrm>
                    <a:off x="1650" y="3485"/>
                    <a:ext cx="222" cy="32"/>
                  </a:xfrm>
                  <a:custGeom>
                    <a:avLst/>
                    <a:gdLst>
                      <a:gd name="T0" fmla="*/ 92 w 89"/>
                      <a:gd name="T1" fmla="*/ 227 h 12"/>
                      <a:gd name="T2" fmla="*/ 758 w 89"/>
                      <a:gd name="T3" fmla="*/ 227 h 12"/>
                      <a:gd name="T4" fmla="*/ 1382 w 89"/>
                      <a:gd name="T5" fmla="*/ 0 h 12"/>
                      <a:gd name="T6" fmla="*/ 915 w 89"/>
                      <a:gd name="T7" fmla="*/ 0 h 12"/>
                      <a:gd name="T8" fmla="*/ 92 w 89"/>
                      <a:gd name="T9" fmla="*/ 0 h 12"/>
                      <a:gd name="T10" fmla="*/ 0 w 89"/>
                      <a:gd name="T11" fmla="*/ 115 h 12"/>
                      <a:gd name="T12" fmla="*/ 92 w 89"/>
                      <a:gd name="T13" fmla="*/ 22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2">
                        <a:moveTo>
                          <a:pt x="6" y="12"/>
                        </a:moveTo>
                        <a:cubicBezTo>
                          <a:pt x="49" y="12"/>
                          <a:pt x="49" y="12"/>
                          <a:pt x="49" y="12"/>
                        </a:cubicBezTo>
                        <a:cubicBezTo>
                          <a:pt x="64" y="8"/>
                          <a:pt x="77" y="4"/>
                          <a:pt x="89" y="0"/>
                        </a:cubicBezTo>
                        <a:cubicBezTo>
                          <a:pt x="59" y="0"/>
                          <a:pt x="59" y="0"/>
                          <a:pt x="59" y="0"/>
                        </a:cubicBezTo>
                        <a:cubicBezTo>
                          <a:pt x="6" y="0"/>
                          <a:pt x="6" y="0"/>
                          <a:pt x="6" y="0"/>
                        </a:cubicBezTo>
                        <a:cubicBezTo>
                          <a:pt x="3" y="0"/>
                          <a:pt x="0" y="3"/>
                          <a:pt x="0" y="6"/>
                        </a:cubicBezTo>
                        <a:cubicBezTo>
                          <a:pt x="0" y="9"/>
                          <a:pt x="3" y="12"/>
                          <a:pt x="6" y="12"/>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026" name="Freeform 204">
                    <a:extLst>
                      <a:ext uri="{FF2B5EF4-FFF2-40B4-BE49-F238E27FC236}">
                        <a16:creationId xmlns:a16="http://schemas.microsoft.com/office/drawing/2014/main" id="{AB6F3D0D-0BC5-B54B-914B-A34F3086D3EC}"/>
                      </a:ext>
                    </a:extLst>
                  </p:cNvPr>
                  <p:cNvSpPr>
                    <a:spLocks/>
                  </p:cNvSpPr>
                  <p:nvPr/>
                </p:nvSpPr>
                <p:spPr bwMode="auto">
                  <a:xfrm>
                    <a:off x="1392" y="2136"/>
                    <a:ext cx="563" cy="397"/>
                  </a:xfrm>
                  <a:custGeom>
                    <a:avLst/>
                    <a:gdLst>
                      <a:gd name="T0" fmla="*/ 0 w 225"/>
                      <a:gd name="T1" fmla="*/ 2819 h 149"/>
                      <a:gd name="T2" fmla="*/ 1897 w 225"/>
                      <a:gd name="T3" fmla="*/ 1492 h 149"/>
                      <a:gd name="T4" fmla="*/ 3526 w 225"/>
                      <a:gd name="T5" fmla="*/ 589 h 149"/>
                      <a:gd name="T6" fmla="*/ 3526 w 225"/>
                      <a:gd name="T7" fmla="*/ 0 h 149"/>
                      <a:gd name="T8" fmla="*/ 1897 w 225"/>
                      <a:gd name="T9" fmla="*/ 909 h 149"/>
                      <a:gd name="T10" fmla="*/ 0 w 225"/>
                      <a:gd name="T11" fmla="*/ 2230 h 149"/>
                      <a:gd name="T12" fmla="*/ 0 w 225"/>
                      <a:gd name="T13" fmla="*/ 281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8"/>
                          <a:pt x="121" y="79"/>
                        </a:cubicBezTo>
                        <a:cubicBezTo>
                          <a:pt x="176" y="59"/>
                          <a:pt x="225" y="52"/>
                          <a:pt x="225" y="31"/>
                        </a:cubicBezTo>
                        <a:cubicBezTo>
                          <a:pt x="225" y="0"/>
                          <a:pt x="225" y="0"/>
                          <a:pt x="225" y="0"/>
                        </a:cubicBezTo>
                        <a:cubicBezTo>
                          <a:pt x="225" y="21"/>
                          <a:pt x="176" y="28"/>
                          <a:pt x="121" y="48"/>
                        </a:cubicBezTo>
                        <a:cubicBezTo>
                          <a:pt x="67" y="67"/>
                          <a:pt x="0" y="90"/>
                          <a:pt x="0" y="118"/>
                        </a:cubicBezTo>
                        <a:lnTo>
                          <a:pt x="0" y="149"/>
                        </a:lnTo>
                        <a:close/>
                      </a:path>
                    </a:pathLst>
                  </a:custGeom>
                  <a:solidFill>
                    <a:srgbClr val="84CB7E"/>
                  </a:solidFill>
                  <a:ln w="7938" cap="rnd">
                    <a:solidFill>
                      <a:srgbClr val="333333"/>
                    </a:solidFill>
                    <a:prstDash val="solid"/>
                    <a:round/>
                    <a:headEnd/>
                    <a:tailEnd/>
                  </a:ln>
                </p:spPr>
                <p:txBody>
                  <a:bodyPr/>
                  <a:lstStyle/>
                  <a:p>
                    <a:endParaRPr lang="en-US" sz="1350"/>
                  </a:p>
                </p:txBody>
              </p:sp>
            </p:grpSp>
            <p:sp>
              <p:nvSpPr>
                <p:cNvPr id="1526" name="Freeform 205">
                  <a:extLst>
                    <a:ext uri="{FF2B5EF4-FFF2-40B4-BE49-F238E27FC236}">
                      <a16:creationId xmlns:a16="http://schemas.microsoft.com/office/drawing/2014/main" id="{FD23C939-D5DB-1C4F-8F2C-A37797802CD1}"/>
                    </a:ext>
                  </a:extLst>
                </p:cNvPr>
                <p:cNvSpPr>
                  <a:spLocks/>
                </p:cNvSpPr>
                <p:nvPr/>
              </p:nvSpPr>
              <p:spPr bwMode="auto">
                <a:xfrm>
                  <a:off x="1392" y="1496"/>
                  <a:ext cx="563" cy="395"/>
                </a:xfrm>
                <a:custGeom>
                  <a:avLst/>
                  <a:gdLst>
                    <a:gd name="T0" fmla="*/ 0 w 225"/>
                    <a:gd name="T1" fmla="*/ 2813 h 148"/>
                    <a:gd name="T2" fmla="*/ 1897 w 225"/>
                    <a:gd name="T3" fmla="*/ 1481 h 148"/>
                    <a:gd name="T4" fmla="*/ 3526 w 225"/>
                    <a:gd name="T5" fmla="*/ 593 h 148"/>
                    <a:gd name="T6" fmla="*/ 3526 w 225"/>
                    <a:gd name="T7" fmla="*/ 0 h 148"/>
                    <a:gd name="T8" fmla="*/ 1897 w 225"/>
                    <a:gd name="T9" fmla="*/ 891 h 148"/>
                    <a:gd name="T10" fmla="*/ 0 w 225"/>
                    <a:gd name="T11" fmla="*/ 2223 h 148"/>
                    <a:gd name="T12" fmla="*/ 0 w 225"/>
                    <a:gd name="T13" fmla="*/ 2813 h 1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8">
                      <a:moveTo>
                        <a:pt x="0" y="148"/>
                      </a:moveTo>
                      <a:cubicBezTo>
                        <a:pt x="0" y="120"/>
                        <a:pt x="67" y="97"/>
                        <a:pt x="121" y="78"/>
                      </a:cubicBezTo>
                      <a:cubicBezTo>
                        <a:pt x="176" y="59"/>
                        <a:pt x="225" y="51"/>
                        <a:pt x="225" y="31"/>
                      </a:cubicBezTo>
                      <a:cubicBezTo>
                        <a:pt x="225" y="0"/>
                        <a:pt x="225" y="0"/>
                        <a:pt x="225" y="0"/>
                      </a:cubicBezTo>
                      <a:cubicBezTo>
                        <a:pt x="225" y="21"/>
                        <a:pt x="176" y="28"/>
                        <a:pt x="121" y="47"/>
                      </a:cubicBezTo>
                      <a:cubicBezTo>
                        <a:pt x="67" y="66"/>
                        <a:pt x="0" y="89"/>
                        <a:pt x="0" y="117"/>
                      </a:cubicBezTo>
                      <a:lnTo>
                        <a:pt x="0" y="148"/>
                      </a:lnTo>
                      <a:close/>
                    </a:path>
                  </a:pathLst>
                </a:custGeom>
                <a:solidFill>
                  <a:srgbClr val="84CB7E"/>
                </a:solidFill>
                <a:ln w="7938" cap="rnd">
                  <a:solidFill>
                    <a:srgbClr val="333333"/>
                  </a:solidFill>
                  <a:prstDash val="solid"/>
                  <a:round/>
                  <a:headEnd/>
                  <a:tailEnd/>
                </a:ln>
              </p:spPr>
              <p:txBody>
                <a:bodyPr/>
                <a:lstStyle/>
                <a:p>
                  <a:endParaRPr lang="en-US" sz="1350"/>
                </a:p>
              </p:txBody>
            </p:sp>
            <p:sp>
              <p:nvSpPr>
                <p:cNvPr id="1567" name="Freeform 206">
                  <a:extLst>
                    <a:ext uri="{FF2B5EF4-FFF2-40B4-BE49-F238E27FC236}">
                      <a16:creationId xmlns:a16="http://schemas.microsoft.com/office/drawing/2014/main" id="{46862308-9924-624B-8078-BFDA52995E3F}"/>
                    </a:ext>
                  </a:extLst>
                </p:cNvPr>
                <p:cNvSpPr>
                  <a:spLocks/>
                </p:cNvSpPr>
                <p:nvPr/>
              </p:nvSpPr>
              <p:spPr bwMode="auto">
                <a:xfrm>
                  <a:off x="1392" y="2776"/>
                  <a:ext cx="563" cy="397"/>
                </a:xfrm>
                <a:custGeom>
                  <a:avLst/>
                  <a:gdLst>
                    <a:gd name="T0" fmla="*/ 0 w 225"/>
                    <a:gd name="T1" fmla="*/ 2819 h 149"/>
                    <a:gd name="T2" fmla="*/ 1897 w 225"/>
                    <a:gd name="T3" fmla="*/ 1492 h 149"/>
                    <a:gd name="T4" fmla="*/ 3526 w 225"/>
                    <a:gd name="T5" fmla="*/ 589 h 149"/>
                    <a:gd name="T6" fmla="*/ 3526 w 225"/>
                    <a:gd name="T7" fmla="*/ 0 h 149"/>
                    <a:gd name="T8" fmla="*/ 1897 w 225"/>
                    <a:gd name="T9" fmla="*/ 909 h 149"/>
                    <a:gd name="T10" fmla="*/ 0 w 225"/>
                    <a:gd name="T11" fmla="*/ 2230 h 149"/>
                    <a:gd name="T12" fmla="*/ 0 w 225"/>
                    <a:gd name="T13" fmla="*/ 281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8"/>
                        <a:pt x="121" y="79"/>
                      </a:cubicBezTo>
                      <a:cubicBezTo>
                        <a:pt x="176" y="59"/>
                        <a:pt x="225" y="52"/>
                        <a:pt x="225" y="31"/>
                      </a:cubicBezTo>
                      <a:cubicBezTo>
                        <a:pt x="225" y="0"/>
                        <a:pt x="225" y="0"/>
                        <a:pt x="225" y="0"/>
                      </a:cubicBezTo>
                      <a:cubicBezTo>
                        <a:pt x="225" y="21"/>
                        <a:pt x="176" y="28"/>
                        <a:pt x="121" y="48"/>
                      </a:cubicBezTo>
                      <a:cubicBezTo>
                        <a:pt x="67" y="67"/>
                        <a:pt x="0" y="90"/>
                        <a:pt x="0" y="118"/>
                      </a:cubicBezTo>
                      <a:lnTo>
                        <a:pt x="0" y="149"/>
                      </a:lnTo>
                      <a:close/>
                    </a:path>
                  </a:pathLst>
                </a:custGeom>
                <a:solidFill>
                  <a:srgbClr val="84CB7E"/>
                </a:solidFill>
                <a:ln w="7938" cap="rnd">
                  <a:solidFill>
                    <a:srgbClr val="333333"/>
                  </a:solidFill>
                  <a:prstDash val="solid"/>
                  <a:round/>
                  <a:headEnd/>
                  <a:tailEnd/>
                </a:ln>
              </p:spPr>
              <p:txBody>
                <a:bodyPr/>
                <a:lstStyle/>
                <a:p>
                  <a:endParaRPr lang="en-US" sz="1350"/>
                </a:p>
              </p:txBody>
            </p:sp>
            <p:sp>
              <p:nvSpPr>
                <p:cNvPr id="1568" name="Freeform 207">
                  <a:extLst>
                    <a:ext uri="{FF2B5EF4-FFF2-40B4-BE49-F238E27FC236}">
                      <a16:creationId xmlns:a16="http://schemas.microsoft.com/office/drawing/2014/main" id="{BDE9E967-CD98-6542-AB0C-D7CB8E1BDE92}"/>
                    </a:ext>
                  </a:extLst>
                </p:cNvPr>
                <p:cNvSpPr>
                  <a:spLocks/>
                </p:cNvSpPr>
                <p:nvPr/>
              </p:nvSpPr>
              <p:spPr bwMode="auto">
                <a:xfrm>
                  <a:off x="1392" y="2957"/>
                  <a:ext cx="563" cy="395"/>
                </a:xfrm>
                <a:custGeom>
                  <a:avLst/>
                  <a:gdLst>
                    <a:gd name="T0" fmla="*/ 0 w 225"/>
                    <a:gd name="T1" fmla="*/ 2813 h 148"/>
                    <a:gd name="T2" fmla="*/ 1897 w 225"/>
                    <a:gd name="T3" fmla="*/ 1481 h 148"/>
                    <a:gd name="T4" fmla="*/ 3526 w 225"/>
                    <a:gd name="T5" fmla="*/ 593 h 148"/>
                    <a:gd name="T6" fmla="*/ 3526 w 225"/>
                    <a:gd name="T7" fmla="*/ 0 h 148"/>
                    <a:gd name="T8" fmla="*/ 1897 w 225"/>
                    <a:gd name="T9" fmla="*/ 891 h 148"/>
                    <a:gd name="T10" fmla="*/ 0 w 225"/>
                    <a:gd name="T11" fmla="*/ 2223 h 148"/>
                    <a:gd name="T12" fmla="*/ 0 w 225"/>
                    <a:gd name="T13" fmla="*/ 2813 h 1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8">
                      <a:moveTo>
                        <a:pt x="0" y="148"/>
                      </a:moveTo>
                      <a:cubicBezTo>
                        <a:pt x="0" y="120"/>
                        <a:pt x="67" y="97"/>
                        <a:pt x="121" y="78"/>
                      </a:cubicBezTo>
                      <a:cubicBezTo>
                        <a:pt x="176" y="59"/>
                        <a:pt x="225" y="52"/>
                        <a:pt x="225" y="31"/>
                      </a:cubicBezTo>
                      <a:cubicBezTo>
                        <a:pt x="225" y="0"/>
                        <a:pt x="225" y="0"/>
                        <a:pt x="225" y="0"/>
                      </a:cubicBezTo>
                      <a:cubicBezTo>
                        <a:pt x="225" y="21"/>
                        <a:pt x="176" y="28"/>
                        <a:pt x="121" y="47"/>
                      </a:cubicBezTo>
                      <a:cubicBezTo>
                        <a:pt x="67" y="66"/>
                        <a:pt x="0" y="90"/>
                        <a:pt x="0" y="117"/>
                      </a:cubicBezTo>
                      <a:lnTo>
                        <a:pt x="0" y="148"/>
                      </a:lnTo>
                      <a:close/>
                    </a:path>
                  </a:pathLst>
                </a:custGeom>
                <a:solidFill>
                  <a:srgbClr val="84CB7E"/>
                </a:solidFill>
                <a:ln w="7938" cap="rnd">
                  <a:solidFill>
                    <a:srgbClr val="333333"/>
                  </a:solidFill>
                  <a:prstDash val="solid"/>
                  <a:round/>
                  <a:headEnd/>
                  <a:tailEnd/>
                </a:ln>
              </p:spPr>
              <p:txBody>
                <a:bodyPr/>
                <a:lstStyle/>
                <a:p>
                  <a:endParaRPr lang="en-US" sz="1350"/>
                </a:p>
              </p:txBody>
            </p:sp>
            <p:sp>
              <p:nvSpPr>
                <p:cNvPr id="1569" name="Freeform 208">
                  <a:extLst>
                    <a:ext uri="{FF2B5EF4-FFF2-40B4-BE49-F238E27FC236}">
                      <a16:creationId xmlns:a16="http://schemas.microsoft.com/office/drawing/2014/main" id="{55D57E0D-ADE8-1A4E-952C-321A1995C28F}"/>
                    </a:ext>
                  </a:extLst>
                </p:cNvPr>
                <p:cNvSpPr>
                  <a:spLocks/>
                </p:cNvSpPr>
                <p:nvPr/>
              </p:nvSpPr>
              <p:spPr bwMode="auto">
                <a:xfrm>
                  <a:off x="1392" y="1675"/>
                  <a:ext cx="563" cy="397"/>
                </a:xfrm>
                <a:custGeom>
                  <a:avLst/>
                  <a:gdLst>
                    <a:gd name="T0" fmla="*/ 0 w 225"/>
                    <a:gd name="T1" fmla="*/ 2819 h 149"/>
                    <a:gd name="T2" fmla="*/ 1897 w 225"/>
                    <a:gd name="T3" fmla="*/ 1492 h 149"/>
                    <a:gd name="T4" fmla="*/ 3526 w 225"/>
                    <a:gd name="T5" fmla="*/ 589 h 149"/>
                    <a:gd name="T6" fmla="*/ 3526 w 225"/>
                    <a:gd name="T7" fmla="*/ 0 h 149"/>
                    <a:gd name="T8" fmla="*/ 1897 w 225"/>
                    <a:gd name="T9" fmla="*/ 909 h 149"/>
                    <a:gd name="T10" fmla="*/ 0 w 225"/>
                    <a:gd name="T11" fmla="*/ 2230 h 149"/>
                    <a:gd name="T12" fmla="*/ 0 w 225"/>
                    <a:gd name="T13" fmla="*/ 281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8"/>
                        <a:pt x="121" y="79"/>
                      </a:cubicBezTo>
                      <a:cubicBezTo>
                        <a:pt x="176" y="59"/>
                        <a:pt x="225" y="52"/>
                        <a:pt x="225" y="31"/>
                      </a:cubicBezTo>
                      <a:cubicBezTo>
                        <a:pt x="225" y="0"/>
                        <a:pt x="225" y="0"/>
                        <a:pt x="225" y="0"/>
                      </a:cubicBezTo>
                      <a:cubicBezTo>
                        <a:pt x="225" y="21"/>
                        <a:pt x="176" y="28"/>
                        <a:pt x="121" y="48"/>
                      </a:cubicBezTo>
                      <a:cubicBezTo>
                        <a:pt x="67" y="67"/>
                        <a:pt x="0" y="90"/>
                        <a:pt x="0" y="118"/>
                      </a:cubicBezTo>
                      <a:lnTo>
                        <a:pt x="0" y="149"/>
                      </a:lnTo>
                      <a:close/>
                    </a:path>
                  </a:pathLst>
                </a:custGeom>
                <a:solidFill>
                  <a:srgbClr val="84CB7E"/>
                </a:solidFill>
                <a:ln w="7938" cap="rnd">
                  <a:solidFill>
                    <a:srgbClr val="333333"/>
                  </a:solidFill>
                  <a:prstDash val="solid"/>
                  <a:round/>
                  <a:headEnd/>
                  <a:tailEnd/>
                </a:ln>
              </p:spPr>
              <p:txBody>
                <a:bodyPr/>
                <a:lstStyle/>
                <a:p>
                  <a:endParaRPr lang="en-US" sz="1350"/>
                </a:p>
              </p:txBody>
            </p:sp>
            <p:sp>
              <p:nvSpPr>
                <p:cNvPr id="1570" name="Freeform 209">
                  <a:extLst>
                    <a:ext uri="{FF2B5EF4-FFF2-40B4-BE49-F238E27FC236}">
                      <a16:creationId xmlns:a16="http://schemas.microsoft.com/office/drawing/2014/main" id="{57F8D24A-8FAA-7F41-81E0-95660E997872}"/>
                    </a:ext>
                  </a:extLst>
                </p:cNvPr>
                <p:cNvSpPr>
                  <a:spLocks/>
                </p:cNvSpPr>
                <p:nvPr/>
              </p:nvSpPr>
              <p:spPr bwMode="auto">
                <a:xfrm>
                  <a:off x="1392" y="861"/>
                  <a:ext cx="563" cy="398"/>
                </a:xfrm>
                <a:custGeom>
                  <a:avLst/>
                  <a:gdLst>
                    <a:gd name="T0" fmla="*/ 0 w 225"/>
                    <a:gd name="T1" fmla="*/ 2839 h 149"/>
                    <a:gd name="T2" fmla="*/ 1897 w 225"/>
                    <a:gd name="T3" fmla="*/ 1507 h 149"/>
                    <a:gd name="T4" fmla="*/ 3526 w 225"/>
                    <a:gd name="T5" fmla="*/ 593 h 149"/>
                    <a:gd name="T6" fmla="*/ 3526 w 225"/>
                    <a:gd name="T7" fmla="*/ 0 h 149"/>
                    <a:gd name="T8" fmla="*/ 1897 w 225"/>
                    <a:gd name="T9" fmla="*/ 914 h 149"/>
                    <a:gd name="T10" fmla="*/ 0 w 225"/>
                    <a:gd name="T11" fmla="*/ 2246 h 149"/>
                    <a:gd name="T12" fmla="*/ 0 w 225"/>
                    <a:gd name="T13" fmla="*/ 283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8"/>
                        <a:pt x="121" y="79"/>
                      </a:cubicBezTo>
                      <a:cubicBezTo>
                        <a:pt x="176" y="59"/>
                        <a:pt x="225" y="52"/>
                        <a:pt x="225" y="31"/>
                      </a:cubicBezTo>
                      <a:cubicBezTo>
                        <a:pt x="225" y="0"/>
                        <a:pt x="225" y="0"/>
                        <a:pt x="225" y="0"/>
                      </a:cubicBezTo>
                      <a:cubicBezTo>
                        <a:pt x="225" y="21"/>
                        <a:pt x="176" y="28"/>
                        <a:pt x="121" y="48"/>
                      </a:cubicBezTo>
                      <a:cubicBezTo>
                        <a:pt x="67" y="67"/>
                        <a:pt x="0" y="90"/>
                        <a:pt x="0" y="118"/>
                      </a:cubicBezTo>
                      <a:lnTo>
                        <a:pt x="0" y="149"/>
                      </a:lnTo>
                      <a:close/>
                    </a:path>
                  </a:pathLst>
                </a:custGeom>
                <a:solidFill>
                  <a:srgbClr val="84CB7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71" name="Freeform 210">
                  <a:extLst>
                    <a:ext uri="{FF2B5EF4-FFF2-40B4-BE49-F238E27FC236}">
                      <a16:creationId xmlns:a16="http://schemas.microsoft.com/office/drawing/2014/main" id="{1B4CA190-BB97-0F45-9207-020CC7309343}"/>
                    </a:ext>
                  </a:extLst>
                </p:cNvPr>
                <p:cNvSpPr>
                  <a:spLocks/>
                </p:cNvSpPr>
                <p:nvPr/>
              </p:nvSpPr>
              <p:spPr bwMode="auto">
                <a:xfrm>
                  <a:off x="1392" y="1043"/>
                  <a:ext cx="563" cy="397"/>
                </a:xfrm>
                <a:custGeom>
                  <a:avLst/>
                  <a:gdLst>
                    <a:gd name="T0" fmla="*/ 0 w 225"/>
                    <a:gd name="T1" fmla="*/ 2819 h 149"/>
                    <a:gd name="T2" fmla="*/ 1897 w 225"/>
                    <a:gd name="T3" fmla="*/ 1492 h 149"/>
                    <a:gd name="T4" fmla="*/ 3526 w 225"/>
                    <a:gd name="T5" fmla="*/ 589 h 149"/>
                    <a:gd name="T6" fmla="*/ 3526 w 225"/>
                    <a:gd name="T7" fmla="*/ 0 h 149"/>
                    <a:gd name="T8" fmla="*/ 1897 w 225"/>
                    <a:gd name="T9" fmla="*/ 909 h 149"/>
                    <a:gd name="T10" fmla="*/ 0 w 225"/>
                    <a:gd name="T11" fmla="*/ 2230 h 149"/>
                    <a:gd name="T12" fmla="*/ 0 w 225"/>
                    <a:gd name="T13" fmla="*/ 281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8"/>
                        <a:pt x="121" y="79"/>
                      </a:cubicBezTo>
                      <a:cubicBezTo>
                        <a:pt x="176" y="59"/>
                        <a:pt x="225" y="52"/>
                        <a:pt x="225" y="31"/>
                      </a:cubicBezTo>
                      <a:cubicBezTo>
                        <a:pt x="225" y="0"/>
                        <a:pt x="225" y="0"/>
                        <a:pt x="225" y="0"/>
                      </a:cubicBezTo>
                      <a:cubicBezTo>
                        <a:pt x="225" y="21"/>
                        <a:pt x="176" y="28"/>
                        <a:pt x="121" y="48"/>
                      </a:cubicBezTo>
                      <a:cubicBezTo>
                        <a:pt x="67" y="67"/>
                        <a:pt x="0" y="90"/>
                        <a:pt x="0" y="118"/>
                      </a:cubicBezTo>
                      <a:lnTo>
                        <a:pt x="0" y="149"/>
                      </a:lnTo>
                      <a:close/>
                    </a:path>
                  </a:pathLst>
                </a:custGeom>
                <a:solidFill>
                  <a:srgbClr val="84CB7E"/>
                </a:solidFill>
                <a:ln w="7938" cap="rnd">
                  <a:solidFill>
                    <a:srgbClr val="333333"/>
                  </a:solidFill>
                  <a:prstDash val="solid"/>
                  <a:round/>
                  <a:headEnd/>
                  <a:tailEnd/>
                </a:ln>
              </p:spPr>
              <p:txBody>
                <a:bodyPr/>
                <a:lstStyle/>
                <a:p>
                  <a:endParaRPr lang="en-US" sz="1350"/>
                </a:p>
              </p:txBody>
            </p:sp>
            <p:sp>
              <p:nvSpPr>
                <p:cNvPr id="1572" name="Freeform 211">
                  <a:extLst>
                    <a:ext uri="{FF2B5EF4-FFF2-40B4-BE49-F238E27FC236}">
                      <a16:creationId xmlns:a16="http://schemas.microsoft.com/office/drawing/2014/main" id="{7D16DC73-53D4-9840-94BE-6B8BFE4AB942}"/>
                    </a:ext>
                  </a:extLst>
                </p:cNvPr>
                <p:cNvSpPr>
                  <a:spLocks/>
                </p:cNvSpPr>
                <p:nvPr/>
              </p:nvSpPr>
              <p:spPr bwMode="auto">
                <a:xfrm>
                  <a:off x="1392" y="2317"/>
                  <a:ext cx="563" cy="395"/>
                </a:xfrm>
                <a:custGeom>
                  <a:avLst/>
                  <a:gdLst>
                    <a:gd name="T0" fmla="*/ 0 w 225"/>
                    <a:gd name="T1" fmla="*/ 2813 h 148"/>
                    <a:gd name="T2" fmla="*/ 1897 w 225"/>
                    <a:gd name="T3" fmla="*/ 1481 h 148"/>
                    <a:gd name="T4" fmla="*/ 3526 w 225"/>
                    <a:gd name="T5" fmla="*/ 593 h 148"/>
                    <a:gd name="T6" fmla="*/ 3526 w 225"/>
                    <a:gd name="T7" fmla="*/ 0 h 148"/>
                    <a:gd name="T8" fmla="*/ 1897 w 225"/>
                    <a:gd name="T9" fmla="*/ 891 h 148"/>
                    <a:gd name="T10" fmla="*/ 0 w 225"/>
                    <a:gd name="T11" fmla="*/ 2223 h 148"/>
                    <a:gd name="T12" fmla="*/ 0 w 225"/>
                    <a:gd name="T13" fmla="*/ 2813 h 1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8">
                      <a:moveTo>
                        <a:pt x="0" y="148"/>
                      </a:moveTo>
                      <a:cubicBezTo>
                        <a:pt x="0" y="120"/>
                        <a:pt x="67" y="97"/>
                        <a:pt x="121" y="78"/>
                      </a:cubicBezTo>
                      <a:cubicBezTo>
                        <a:pt x="176" y="59"/>
                        <a:pt x="225" y="51"/>
                        <a:pt x="225" y="31"/>
                      </a:cubicBezTo>
                      <a:cubicBezTo>
                        <a:pt x="225" y="0"/>
                        <a:pt x="225" y="0"/>
                        <a:pt x="225" y="0"/>
                      </a:cubicBezTo>
                      <a:cubicBezTo>
                        <a:pt x="225" y="20"/>
                        <a:pt x="176" y="28"/>
                        <a:pt x="121" y="47"/>
                      </a:cubicBezTo>
                      <a:cubicBezTo>
                        <a:pt x="67" y="66"/>
                        <a:pt x="0" y="89"/>
                        <a:pt x="0" y="117"/>
                      </a:cubicBezTo>
                      <a:lnTo>
                        <a:pt x="0" y="148"/>
                      </a:lnTo>
                      <a:close/>
                    </a:path>
                  </a:pathLst>
                </a:custGeom>
                <a:solidFill>
                  <a:srgbClr val="84CB7E"/>
                </a:solidFill>
                <a:ln w="7938" cap="rnd">
                  <a:solidFill>
                    <a:srgbClr val="333333"/>
                  </a:solidFill>
                  <a:prstDash val="solid"/>
                  <a:round/>
                  <a:headEnd/>
                  <a:tailEnd/>
                </a:ln>
              </p:spPr>
              <p:txBody>
                <a:bodyPr/>
                <a:lstStyle/>
                <a:p>
                  <a:endParaRPr lang="en-US" sz="1350"/>
                </a:p>
              </p:txBody>
            </p:sp>
            <p:sp>
              <p:nvSpPr>
                <p:cNvPr id="1573" name="Freeform 212">
                  <a:extLst>
                    <a:ext uri="{FF2B5EF4-FFF2-40B4-BE49-F238E27FC236}">
                      <a16:creationId xmlns:a16="http://schemas.microsoft.com/office/drawing/2014/main" id="{246AE3F6-6BA1-CD45-ABEA-FE609F37B4B6}"/>
                    </a:ext>
                  </a:extLst>
                </p:cNvPr>
                <p:cNvSpPr>
                  <a:spLocks/>
                </p:cNvSpPr>
                <p:nvPr/>
              </p:nvSpPr>
              <p:spPr bwMode="auto">
                <a:xfrm>
                  <a:off x="1392" y="3419"/>
                  <a:ext cx="563" cy="394"/>
                </a:xfrm>
                <a:custGeom>
                  <a:avLst/>
                  <a:gdLst>
                    <a:gd name="T0" fmla="*/ 0 w 225"/>
                    <a:gd name="T1" fmla="*/ 2793 h 148"/>
                    <a:gd name="T2" fmla="*/ 1897 w 225"/>
                    <a:gd name="T3" fmla="*/ 1475 h 148"/>
                    <a:gd name="T4" fmla="*/ 3526 w 225"/>
                    <a:gd name="T5" fmla="*/ 567 h 148"/>
                    <a:gd name="T6" fmla="*/ 3526 w 225"/>
                    <a:gd name="T7" fmla="*/ 0 h 148"/>
                    <a:gd name="T8" fmla="*/ 1897 w 225"/>
                    <a:gd name="T9" fmla="*/ 887 h 148"/>
                    <a:gd name="T10" fmla="*/ 0 w 225"/>
                    <a:gd name="T11" fmla="*/ 2204 h 148"/>
                    <a:gd name="T12" fmla="*/ 0 w 225"/>
                    <a:gd name="T13" fmla="*/ 2793 h 1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8">
                      <a:moveTo>
                        <a:pt x="0" y="148"/>
                      </a:moveTo>
                      <a:cubicBezTo>
                        <a:pt x="0" y="120"/>
                        <a:pt x="67" y="97"/>
                        <a:pt x="121" y="78"/>
                      </a:cubicBezTo>
                      <a:cubicBezTo>
                        <a:pt x="176" y="58"/>
                        <a:pt x="225" y="51"/>
                        <a:pt x="225" y="30"/>
                      </a:cubicBezTo>
                      <a:cubicBezTo>
                        <a:pt x="225" y="0"/>
                        <a:pt x="225" y="0"/>
                        <a:pt x="225" y="0"/>
                      </a:cubicBezTo>
                      <a:cubicBezTo>
                        <a:pt x="225" y="20"/>
                        <a:pt x="176" y="27"/>
                        <a:pt x="121" y="47"/>
                      </a:cubicBezTo>
                      <a:cubicBezTo>
                        <a:pt x="67" y="66"/>
                        <a:pt x="0" y="89"/>
                        <a:pt x="0" y="117"/>
                      </a:cubicBezTo>
                      <a:lnTo>
                        <a:pt x="0" y="148"/>
                      </a:lnTo>
                      <a:close/>
                    </a:path>
                  </a:pathLst>
                </a:custGeom>
                <a:solidFill>
                  <a:srgbClr val="84CB7E"/>
                </a:solidFill>
                <a:ln w="7938" cap="rnd">
                  <a:solidFill>
                    <a:srgbClr val="333333"/>
                  </a:solidFill>
                  <a:prstDash val="solid"/>
                  <a:round/>
                  <a:headEnd/>
                  <a:tailEnd/>
                </a:ln>
              </p:spPr>
              <p:txBody>
                <a:bodyPr/>
                <a:lstStyle/>
                <a:p>
                  <a:endParaRPr lang="en-US" sz="1350"/>
                </a:p>
              </p:txBody>
            </p:sp>
            <p:sp>
              <p:nvSpPr>
                <p:cNvPr id="1574" name="Freeform 213">
                  <a:extLst>
                    <a:ext uri="{FF2B5EF4-FFF2-40B4-BE49-F238E27FC236}">
                      <a16:creationId xmlns:a16="http://schemas.microsoft.com/office/drawing/2014/main" id="{798D83E1-D48F-8C4D-B1C9-0CFF055996F0}"/>
                    </a:ext>
                  </a:extLst>
                </p:cNvPr>
                <p:cNvSpPr>
                  <a:spLocks/>
                </p:cNvSpPr>
                <p:nvPr/>
              </p:nvSpPr>
              <p:spPr bwMode="auto">
                <a:xfrm>
                  <a:off x="1410" y="3461"/>
                  <a:ext cx="530" cy="240"/>
                </a:xfrm>
                <a:custGeom>
                  <a:avLst/>
                  <a:gdLst>
                    <a:gd name="T0" fmla="*/ 3313 w 212"/>
                    <a:gd name="T1" fmla="*/ 0 h 90"/>
                    <a:gd name="T2" fmla="*/ 1783 w 212"/>
                    <a:gd name="T3" fmla="*/ 739 h 90"/>
                    <a:gd name="T4" fmla="*/ 0 w 212"/>
                    <a:gd name="T5" fmla="*/ 1707 h 90"/>
                    <a:gd name="T6" fmla="*/ 1783 w 212"/>
                    <a:gd name="T7" fmla="*/ 683 h 90"/>
                    <a:gd name="T8" fmla="*/ 3313 w 212"/>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0">
                      <a:moveTo>
                        <a:pt x="212" y="0"/>
                      </a:moveTo>
                      <a:cubicBezTo>
                        <a:pt x="197" y="13"/>
                        <a:pt x="157" y="24"/>
                        <a:pt x="114" y="39"/>
                      </a:cubicBezTo>
                      <a:cubicBezTo>
                        <a:pt x="70" y="55"/>
                        <a:pt x="18" y="69"/>
                        <a:pt x="0" y="90"/>
                      </a:cubicBezTo>
                      <a:cubicBezTo>
                        <a:pt x="18" y="69"/>
                        <a:pt x="70" y="51"/>
                        <a:pt x="114" y="36"/>
                      </a:cubicBezTo>
                      <a:cubicBezTo>
                        <a:pt x="157" y="20"/>
                        <a:pt x="197" y="13"/>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75" name="Freeform 214">
                  <a:extLst>
                    <a:ext uri="{FF2B5EF4-FFF2-40B4-BE49-F238E27FC236}">
                      <a16:creationId xmlns:a16="http://schemas.microsoft.com/office/drawing/2014/main" id="{8F7421A8-CBC8-564F-8DB1-ECCC63724129}"/>
                    </a:ext>
                  </a:extLst>
                </p:cNvPr>
                <p:cNvSpPr>
                  <a:spLocks/>
                </p:cNvSpPr>
                <p:nvPr/>
              </p:nvSpPr>
              <p:spPr bwMode="auto">
                <a:xfrm>
                  <a:off x="1392" y="3597"/>
                  <a:ext cx="563" cy="398"/>
                </a:xfrm>
                <a:custGeom>
                  <a:avLst/>
                  <a:gdLst>
                    <a:gd name="T0" fmla="*/ 0 w 225"/>
                    <a:gd name="T1" fmla="*/ 2839 h 149"/>
                    <a:gd name="T2" fmla="*/ 1897 w 225"/>
                    <a:gd name="T3" fmla="*/ 1485 h 149"/>
                    <a:gd name="T4" fmla="*/ 3526 w 225"/>
                    <a:gd name="T5" fmla="*/ 593 h 149"/>
                    <a:gd name="T6" fmla="*/ 3526 w 225"/>
                    <a:gd name="T7" fmla="*/ 0 h 149"/>
                    <a:gd name="T8" fmla="*/ 1897 w 225"/>
                    <a:gd name="T9" fmla="*/ 914 h 149"/>
                    <a:gd name="T10" fmla="*/ 0 w 225"/>
                    <a:gd name="T11" fmla="*/ 2246 h 149"/>
                    <a:gd name="T12" fmla="*/ 0 w 225"/>
                    <a:gd name="T13" fmla="*/ 283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7"/>
                        <a:pt x="121" y="78"/>
                      </a:cubicBezTo>
                      <a:cubicBezTo>
                        <a:pt x="176" y="59"/>
                        <a:pt x="225" y="52"/>
                        <a:pt x="225" y="31"/>
                      </a:cubicBezTo>
                      <a:cubicBezTo>
                        <a:pt x="225" y="0"/>
                        <a:pt x="225" y="0"/>
                        <a:pt x="225" y="0"/>
                      </a:cubicBezTo>
                      <a:cubicBezTo>
                        <a:pt x="225" y="21"/>
                        <a:pt x="176" y="28"/>
                        <a:pt x="121" y="48"/>
                      </a:cubicBezTo>
                      <a:cubicBezTo>
                        <a:pt x="67" y="66"/>
                        <a:pt x="0" y="90"/>
                        <a:pt x="0" y="118"/>
                      </a:cubicBezTo>
                      <a:lnTo>
                        <a:pt x="0" y="149"/>
                      </a:lnTo>
                      <a:close/>
                    </a:path>
                  </a:pathLst>
                </a:custGeom>
                <a:solidFill>
                  <a:srgbClr val="84CB7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76" name="Freeform 215">
                  <a:extLst>
                    <a:ext uri="{FF2B5EF4-FFF2-40B4-BE49-F238E27FC236}">
                      <a16:creationId xmlns:a16="http://schemas.microsoft.com/office/drawing/2014/main" id="{D5FE3847-716A-374E-A2AE-61519F70C856}"/>
                    </a:ext>
                  </a:extLst>
                </p:cNvPr>
                <p:cNvSpPr>
                  <a:spLocks noEditPoints="1"/>
                </p:cNvSpPr>
                <p:nvPr/>
              </p:nvSpPr>
              <p:spPr bwMode="auto">
                <a:xfrm>
                  <a:off x="1390" y="3597"/>
                  <a:ext cx="568" cy="398"/>
                </a:xfrm>
                <a:custGeom>
                  <a:avLst/>
                  <a:gdLst>
                    <a:gd name="T0" fmla="*/ 3526 w 227"/>
                    <a:gd name="T1" fmla="*/ 0 h 149"/>
                    <a:gd name="T2" fmla="*/ 2567 w 227"/>
                    <a:gd name="T3" fmla="*/ 628 h 149"/>
                    <a:gd name="T4" fmla="*/ 1897 w 227"/>
                    <a:gd name="T5" fmla="*/ 900 h 149"/>
                    <a:gd name="T6" fmla="*/ 1879 w 227"/>
                    <a:gd name="T7" fmla="*/ 900 h 149"/>
                    <a:gd name="T8" fmla="*/ 0 w 227"/>
                    <a:gd name="T9" fmla="*/ 2246 h 149"/>
                    <a:gd name="T10" fmla="*/ 20 w 227"/>
                    <a:gd name="T11" fmla="*/ 2839 h 149"/>
                    <a:gd name="T12" fmla="*/ 20 w 227"/>
                    <a:gd name="T13" fmla="*/ 2839 h 149"/>
                    <a:gd name="T14" fmla="*/ 1897 w 227"/>
                    <a:gd name="T15" fmla="*/ 1528 h 149"/>
                    <a:gd name="T16" fmla="*/ 1909 w 227"/>
                    <a:gd name="T17" fmla="*/ 1507 h 149"/>
                    <a:gd name="T18" fmla="*/ 2567 w 227"/>
                    <a:gd name="T19" fmla="*/ 1255 h 149"/>
                    <a:gd name="T20" fmla="*/ 3556 w 227"/>
                    <a:gd name="T21" fmla="*/ 593 h 149"/>
                    <a:gd name="T22" fmla="*/ 3556 w 227"/>
                    <a:gd name="T23" fmla="*/ 0 h 149"/>
                    <a:gd name="T24" fmla="*/ 3526 w 227"/>
                    <a:gd name="T25" fmla="*/ 0 h 149"/>
                    <a:gd name="T26" fmla="*/ 20 w 227"/>
                    <a:gd name="T27" fmla="*/ 2246 h 149"/>
                    <a:gd name="T28" fmla="*/ 1897 w 227"/>
                    <a:gd name="T29" fmla="*/ 935 h 149"/>
                    <a:gd name="T30" fmla="*/ 1909 w 227"/>
                    <a:gd name="T31" fmla="*/ 914 h 149"/>
                    <a:gd name="T32" fmla="*/ 2567 w 227"/>
                    <a:gd name="T33" fmla="*/ 662 h 149"/>
                    <a:gd name="T34" fmla="*/ 3526 w 227"/>
                    <a:gd name="T35" fmla="*/ 136 h 149"/>
                    <a:gd name="T36" fmla="*/ 3526 w 227"/>
                    <a:gd name="T37" fmla="*/ 593 h 149"/>
                    <a:gd name="T38" fmla="*/ 2567 w 227"/>
                    <a:gd name="T39" fmla="*/ 1221 h 149"/>
                    <a:gd name="T40" fmla="*/ 1897 w 227"/>
                    <a:gd name="T41" fmla="*/ 1485 h 149"/>
                    <a:gd name="T42" fmla="*/ 1879 w 227"/>
                    <a:gd name="T43" fmla="*/ 1485 h 149"/>
                    <a:gd name="T44" fmla="*/ 20 w 227"/>
                    <a:gd name="T45" fmla="*/ 2690 h 149"/>
                    <a:gd name="T46" fmla="*/ 20 w 227"/>
                    <a:gd name="T47" fmla="*/ 2246 h 1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7" h="149">
                      <a:moveTo>
                        <a:pt x="225" y="0"/>
                      </a:moveTo>
                      <a:cubicBezTo>
                        <a:pt x="225" y="15"/>
                        <a:pt x="199" y="22"/>
                        <a:pt x="164" y="33"/>
                      </a:cubicBezTo>
                      <a:cubicBezTo>
                        <a:pt x="151" y="37"/>
                        <a:pt x="136" y="41"/>
                        <a:pt x="121" y="47"/>
                      </a:cubicBezTo>
                      <a:cubicBezTo>
                        <a:pt x="120" y="47"/>
                        <a:pt x="120" y="47"/>
                        <a:pt x="120" y="47"/>
                      </a:cubicBezTo>
                      <a:cubicBezTo>
                        <a:pt x="66" y="66"/>
                        <a:pt x="0" y="89"/>
                        <a:pt x="0" y="118"/>
                      </a:cubicBezTo>
                      <a:cubicBezTo>
                        <a:pt x="1" y="149"/>
                        <a:pt x="1" y="149"/>
                        <a:pt x="1" y="149"/>
                      </a:cubicBezTo>
                      <a:cubicBezTo>
                        <a:pt x="1" y="149"/>
                        <a:pt x="1" y="149"/>
                        <a:pt x="1" y="149"/>
                      </a:cubicBezTo>
                      <a:cubicBezTo>
                        <a:pt x="1" y="122"/>
                        <a:pt x="68" y="98"/>
                        <a:pt x="121" y="80"/>
                      </a:cubicBezTo>
                      <a:cubicBezTo>
                        <a:pt x="122" y="79"/>
                        <a:pt x="122" y="79"/>
                        <a:pt x="122" y="79"/>
                      </a:cubicBezTo>
                      <a:cubicBezTo>
                        <a:pt x="137" y="74"/>
                        <a:pt x="151" y="70"/>
                        <a:pt x="164" y="66"/>
                      </a:cubicBezTo>
                      <a:cubicBezTo>
                        <a:pt x="201" y="55"/>
                        <a:pt x="227" y="47"/>
                        <a:pt x="227" y="31"/>
                      </a:cubicBezTo>
                      <a:cubicBezTo>
                        <a:pt x="227" y="0"/>
                        <a:pt x="227" y="0"/>
                        <a:pt x="227" y="0"/>
                      </a:cubicBezTo>
                      <a:lnTo>
                        <a:pt x="225" y="0"/>
                      </a:lnTo>
                      <a:close/>
                      <a:moveTo>
                        <a:pt x="1" y="118"/>
                      </a:moveTo>
                      <a:cubicBezTo>
                        <a:pt x="1" y="91"/>
                        <a:pt x="68" y="68"/>
                        <a:pt x="121" y="49"/>
                      </a:cubicBezTo>
                      <a:cubicBezTo>
                        <a:pt x="122" y="48"/>
                        <a:pt x="122" y="48"/>
                        <a:pt x="122" y="48"/>
                      </a:cubicBezTo>
                      <a:cubicBezTo>
                        <a:pt x="137" y="43"/>
                        <a:pt x="151" y="39"/>
                        <a:pt x="164" y="35"/>
                      </a:cubicBezTo>
                      <a:cubicBezTo>
                        <a:pt x="195" y="26"/>
                        <a:pt x="219" y="18"/>
                        <a:pt x="225" y="7"/>
                      </a:cubicBezTo>
                      <a:cubicBezTo>
                        <a:pt x="225" y="15"/>
                        <a:pt x="225" y="31"/>
                        <a:pt x="225" y="31"/>
                      </a:cubicBezTo>
                      <a:cubicBezTo>
                        <a:pt x="225" y="45"/>
                        <a:pt x="199" y="53"/>
                        <a:pt x="164" y="64"/>
                      </a:cubicBezTo>
                      <a:cubicBezTo>
                        <a:pt x="151" y="68"/>
                        <a:pt x="136" y="72"/>
                        <a:pt x="121" y="78"/>
                      </a:cubicBezTo>
                      <a:cubicBezTo>
                        <a:pt x="120" y="78"/>
                        <a:pt x="120" y="78"/>
                        <a:pt x="120" y="78"/>
                      </a:cubicBezTo>
                      <a:cubicBezTo>
                        <a:pt x="72" y="95"/>
                        <a:pt x="12" y="116"/>
                        <a:pt x="1" y="141"/>
                      </a:cubicBezTo>
                      <a:cubicBezTo>
                        <a:pt x="1" y="132"/>
                        <a:pt x="1" y="118"/>
                        <a:pt x="1" y="118"/>
                      </a:cubicBezTo>
                      <a:close/>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77" name="Freeform 216">
                  <a:extLst>
                    <a:ext uri="{FF2B5EF4-FFF2-40B4-BE49-F238E27FC236}">
                      <a16:creationId xmlns:a16="http://schemas.microsoft.com/office/drawing/2014/main" id="{2C9DD6F3-231F-6C4D-827D-BEA7003F472A}"/>
                    </a:ext>
                  </a:extLst>
                </p:cNvPr>
                <p:cNvSpPr>
                  <a:spLocks/>
                </p:cNvSpPr>
                <p:nvPr/>
              </p:nvSpPr>
              <p:spPr bwMode="auto">
                <a:xfrm>
                  <a:off x="1410" y="3640"/>
                  <a:ext cx="530" cy="243"/>
                </a:xfrm>
                <a:custGeom>
                  <a:avLst/>
                  <a:gdLst>
                    <a:gd name="T0" fmla="*/ 3313 w 212"/>
                    <a:gd name="T1" fmla="*/ 0 h 91"/>
                    <a:gd name="T2" fmla="*/ 1783 w 212"/>
                    <a:gd name="T3" fmla="*/ 764 h 91"/>
                    <a:gd name="T4" fmla="*/ 0 w 212"/>
                    <a:gd name="T5" fmla="*/ 1733 h 91"/>
                    <a:gd name="T6" fmla="*/ 1783 w 212"/>
                    <a:gd name="T7" fmla="*/ 684 h 91"/>
                    <a:gd name="T8" fmla="*/ 3313 w 212"/>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1">
                      <a:moveTo>
                        <a:pt x="212" y="0"/>
                      </a:moveTo>
                      <a:cubicBezTo>
                        <a:pt x="197" y="13"/>
                        <a:pt x="157" y="24"/>
                        <a:pt x="114" y="40"/>
                      </a:cubicBezTo>
                      <a:cubicBezTo>
                        <a:pt x="70" y="55"/>
                        <a:pt x="18" y="70"/>
                        <a:pt x="0" y="91"/>
                      </a:cubicBezTo>
                      <a:cubicBezTo>
                        <a:pt x="18" y="70"/>
                        <a:pt x="70" y="51"/>
                        <a:pt x="114" y="36"/>
                      </a:cubicBezTo>
                      <a:cubicBezTo>
                        <a:pt x="157" y="21"/>
                        <a:pt x="197" y="13"/>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78" name="Freeform 217">
                  <a:extLst>
                    <a:ext uri="{FF2B5EF4-FFF2-40B4-BE49-F238E27FC236}">
                      <a16:creationId xmlns:a16="http://schemas.microsoft.com/office/drawing/2014/main" id="{7A22243D-BFA9-DE48-94A1-B32742AE886E}"/>
                    </a:ext>
                  </a:extLst>
                </p:cNvPr>
                <p:cNvSpPr>
                  <a:spLocks/>
                </p:cNvSpPr>
                <p:nvPr/>
              </p:nvSpPr>
              <p:spPr bwMode="auto">
                <a:xfrm>
                  <a:off x="1410" y="2819"/>
                  <a:ext cx="530" cy="242"/>
                </a:xfrm>
                <a:custGeom>
                  <a:avLst/>
                  <a:gdLst>
                    <a:gd name="T0" fmla="*/ 3313 w 212"/>
                    <a:gd name="T1" fmla="*/ 0 h 91"/>
                    <a:gd name="T2" fmla="*/ 1783 w 212"/>
                    <a:gd name="T3" fmla="*/ 750 h 91"/>
                    <a:gd name="T4" fmla="*/ 0 w 212"/>
                    <a:gd name="T5" fmla="*/ 1713 h 91"/>
                    <a:gd name="T6" fmla="*/ 1783 w 212"/>
                    <a:gd name="T7" fmla="*/ 678 h 91"/>
                    <a:gd name="T8" fmla="*/ 3313 w 212"/>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1">
                      <a:moveTo>
                        <a:pt x="212" y="0"/>
                      </a:moveTo>
                      <a:cubicBezTo>
                        <a:pt x="197" y="13"/>
                        <a:pt x="157" y="24"/>
                        <a:pt x="114" y="40"/>
                      </a:cubicBezTo>
                      <a:cubicBezTo>
                        <a:pt x="70" y="55"/>
                        <a:pt x="18" y="70"/>
                        <a:pt x="0" y="91"/>
                      </a:cubicBezTo>
                      <a:cubicBezTo>
                        <a:pt x="18" y="70"/>
                        <a:pt x="70" y="51"/>
                        <a:pt x="114" y="36"/>
                      </a:cubicBezTo>
                      <a:cubicBezTo>
                        <a:pt x="157" y="21"/>
                        <a:pt x="197" y="13"/>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79" name="Freeform 218">
                  <a:extLst>
                    <a:ext uri="{FF2B5EF4-FFF2-40B4-BE49-F238E27FC236}">
                      <a16:creationId xmlns:a16="http://schemas.microsoft.com/office/drawing/2014/main" id="{2E566FB6-A2CB-2340-8BBC-E2879724D34A}"/>
                    </a:ext>
                  </a:extLst>
                </p:cNvPr>
                <p:cNvSpPr>
                  <a:spLocks/>
                </p:cNvSpPr>
                <p:nvPr/>
              </p:nvSpPr>
              <p:spPr bwMode="auto">
                <a:xfrm>
                  <a:off x="1410" y="3000"/>
                  <a:ext cx="530" cy="240"/>
                </a:xfrm>
                <a:custGeom>
                  <a:avLst/>
                  <a:gdLst>
                    <a:gd name="T0" fmla="*/ 3313 w 212"/>
                    <a:gd name="T1" fmla="*/ 0 h 90"/>
                    <a:gd name="T2" fmla="*/ 1783 w 212"/>
                    <a:gd name="T3" fmla="*/ 739 h 90"/>
                    <a:gd name="T4" fmla="*/ 0 w 212"/>
                    <a:gd name="T5" fmla="*/ 1707 h 90"/>
                    <a:gd name="T6" fmla="*/ 1783 w 212"/>
                    <a:gd name="T7" fmla="*/ 661 h 90"/>
                    <a:gd name="T8" fmla="*/ 3313 w 212"/>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0">
                      <a:moveTo>
                        <a:pt x="212" y="0"/>
                      </a:moveTo>
                      <a:cubicBezTo>
                        <a:pt x="197" y="12"/>
                        <a:pt x="157" y="24"/>
                        <a:pt x="114" y="39"/>
                      </a:cubicBezTo>
                      <a:cubicBezTo>
                        <a:pt x="70" y="54"/>
                        <a:pt x="18" y="69"/>
                        <a:pt x="0" y="90"/>
                      </a:cubicBezTo>
                      <a:cubicBezTo>
                        <a:pt x="18" y="69"/>
                        <a:pt x="70" y="51"/>
                        <a:pt x="114" y="35"/>
                      </a:cubicBezTo>
                      <a:cubicBezTo>
                        <a:pt x="157" y="20"/>
                        <a:pt x="197" y="12"/>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80" name="Freeform 219">
                  <a:extLst>
                    <a:ext uri="{FF2B5EF4-FFF2-40B4-BE49-F238E27FC236}">
                      <a16:creationId xmlns:a16="http://schemas.microsoft.com/office/drawing/2014/main" id="{8E9C21BF-8807-654C-8AE7-4246D1345F7F}"/>
                    </a:ext>
                  </a:extLst>
                </p:cNvPr>
                <p:cNvSpPr>
                  <a:spLocks/>
                </p:cNvSpPr>
                <p:nvPr/>
              </p:nvSpPr>
              <p:spPr bwMode="auto">
                <a:xfrm>
                  <a:off x="1410" y="2179"/>
                  <a:ext cx="530" cy="242"/>
                </a:xfrm>
                <a:custGeom>
                  <a:avLst/>
                  <a:gdLst>
                    <a:gd name="T0" fmla="*/ 3313 w 212"/>
                    <a:gd name="T1" fmla="*/ 0 h 91"/>
                    <a:gd name="T2" fmla="*/ 1783 w 212"/>
                    <a:gd name="T3" fmla="*/ 750 h 91"/>
                    <a:gd name="T4" fmla="*/ 0 w 212"/>
                    <a:gd name="T5" fmla="*/ 1713 h 91"/>
                    <a:gd name="T6" fmla="*/ 1783 w 212"/>
                    <a:gd name="T7" fmla="*/ 678 h 91"/>
                    <a:gd name="T8" fmla="*/ 3313 w 212"/>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1">
                      <a:moveTo>
                        <a:pt x="212" y="0"/>
                      </a:moveTo>
                      <a:cubicBezTo>
                        <a:pt x="197" y="13"/>
                        <a:pt x="157" y="24"/>
                        <a:pt x="114" y="40"/>
                      </a:cubicBezTo>
                      <a:cubicBezTo>
                        <a:pt x="70" y="55"/>
                        <a:pt x="18" y="70"/>
                        <a:pt x="0" y="91"/>
                      </a:cubicBezTo>
                      <a:cubicBezTo>
                        <a:pt x="18" y="70"/>
                        <a:pt x="70" y="51"/>
                        <a:pt x="114" y="36"/>
                      </a:cubicBezTo>
                      <a:cubicBezTo>
                        <a:pt x="157" y="21"/>
                        <a:pt x="197" y="13"/>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81" name="Freeform 220">
                  <a:extLst>
                    <a:ext uri="{FF2B5EF4-FFF2-40B4-BE49-F238E27FC236}">
                      <a16:creationId xmlns:a16="http://schemas.microsoft.com/office/drawing/2014/main" id="{B6A6859F-9925-AA4B-8ECD-2ED20A251152}"/>
                    </a:ext>
                  </a:extLst>
                </p:cNvPr>
                <p:cNvSpPr>
                  <a:spLocks/>
                </p:cNvSpPr>
                <p:nvPr/>
              </p:nvSpPr>
              <p:spPr bwMode="auto">
                <a:xfrm>
                  <a:off x="1410" y="2360"/>
                  <a:ext cx="530" cy="240"/>
                </a:xfrm>
                <a:custGeom>
                  <a:avLst/>
                  <a:gdLst>
                    <a:gd name="T0" fmla="*/ 3313 w 212"/>
                    <a:gd name="T1" fmla="*/ 0 h 90"/>
                    <a:gd name="T2" fmla="*/ 1783 w 212"/>
                    <a:gd name="T3" fmla="*/ 739 h 90"/>
                    <a:gd name="T4" fmla="*/ 0 w 212"/>
                    <a:gd name="T5" fmla="*/ 1707 h 90"/>
                    <a:gd name="T6" fmla="*/ 1783 w 212"/>
                    <a:gd name="T7" fmla="*/ 661 h 90"/>
                    <a:gd name="T8" fmla="*/ 3313 w 212"/>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0">
                      <a:moveTo>
                        <a:pt x="212" y="0"/>
                      </a:moveTo>
                      <a:cubicBezTo>
                        <a:pt x="197" y="12"/>
                        <a:pt x="157" y="24"/>
                        <a:pt x="114" y="39"/>
                      </a:cubicBezTo>
                      <a:cubicBezTo>
                        <a:pt x="70" y="54"/>
                        <a:pt x="18" y="69"/>
                        <a:pt x="0" y="90"/>
                      </a:cubicBezTo>
                      <a:cubicBezTo>
                        <a:pt x="18" y="69"/>
                        <a:pt x="70" y="51"/>
                        <a:pt x="114" y="35"/>
                      </a:cubicBezTo>
                      <a:cubicBezTo>
                        <a:pt x="157" y="20"/>
                        <a:pt x="197" y="12"/>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82" name="Freeform 221">
                  <a:extLst>
                    <a:ext uri="{FF2B5EF4-FFF2-40B4-BE49-F238E27FC236}">
                      <a16:creationId xmlns:a16="http://schemas.microsoft.com/office/drawing/2014/main" id="{D146516A-3C5B-AD44-98A1-132C42079AC4}"/>
                    </a:ext>
                  </a:extLst>
                </p:cNvPr>
                <p:cNvSpPr>
                  <a:spLocks/>
                </p:cNvSpPr>
                <p:nvPr/>
              </p:nvSpPr>
              <p:spPr bwMode="auto">
                <a:xfrm>
                  <a:off x="1410" y="1539"/>
                  <a:ext cx="530" cy="242"/>
                </a:xfrm>
                <a:custGeom>
                  <a:avLst/>
                  <a:gdLst>
                    <a:gd name="T0" fmla="*/ 3313 w 212"/>
                    <a:gd name="T1" fmla="*/ 0 h 91"/>
                    <a:gd name="T2" fmla="*/ 1783 w 212"/>
                    <a:gd name="T3" fmla="*/ 750 h 91"/>
                    <a:gd name="T4" fmla="*/ 0 w 212"/>
                    <a:gd name="T5" fmla="*/ 1713 h 91"/>
                    <a:gd name="T6" fmla="*/ 1783 w 212"/>
                    <a:gd name="T7" fmla="*/ 678 h 91"/>
                    <a:gd name="T8" fmla="*/ 3313 w 212"/>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1">
                      <a:moveTo>
                        <a:pt x="212" y="0"/>
                      </a:moveTo>
                      <a:cubicBezTo>
                        <a:pt x="197" y="13"/>
                        <a:pt x="157" y="24"/>
                        <a:pt x="114" y="40"/>
                      </a:cubicBezTo>
                      <a:cubicBezTo>
                        <a:pt x="70" y="55"/>
                        <a:pt x="18" y="70"/>
                        <a:pt x="0" y="91"/>
                      </a:cubicBezTo>
                      <a:cubicBezTo>
                        <a:pt x="18" y="70"/>
                        <a:pt x="70" y="51"/>
                        <a:pt x="114" y="36"/>
                      </a:cubicBezTo>
                      <a:cubicBezTo>
                        <a:pt x="157" y="21"/>
                        <a:pt x="197" y="13"/>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83" name="Freeform 222">
                  <a:extLst>
                    <a:ext uri="{FF2B5EF4-FFF2-40B4-BE49-F238E27FC236}">
                      <a16:creationId xmlns:a16="http://schemas.microsoft.com/office/drawing/2014/main" id="{608E6FAA-DB6A-3045-8ACF-37D5676E92C6}"/>
                    </a:ext>
                  </a:extLst>
                </p:cNvPr>
                <p:cNvSpPr>
                  <a:spLocks/>
                </p:cNvSpPr>
                <p:nvPr/>
              </p:nvSpPr>
              <p:spPr bwMode="auto">
                <a:xfrm>
                  <a:off x="1410" y="1720"/>
                  <a:ext cx="530" cy="240"/>
                </a:xfrm>
                <a:custGeom>
                  <a:avLst/>
                  <a:gdLst>
                    <a:gd name="T0" fmla="*/ 3313 w 212"/>
                    <a:gd name="T1" fmla="*/ 0 h 90"/>
                    <a:gd name="T2" fmla="*/ 1783 w 212"/>
                    <a:gd name="T3" fmla="*/ 739 h 90"/>
                    <a:gd name="T4" fmla="*/ 0 w 212"/>
                    <a:gd name="T5" fmla="*/ 1707 h 90"/>
                    <a:gd name="T6" fmla="*/ 1783 w 212"/>
                    <a:gd name="T7" fmla="*/ 661 h 90"/>
                    <a:gd name="T8" fmla="*/ 3313 w 212"/>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0">
                      <a:moveTo>
                        <a:pt x="212" y="0"/>
                      </a:moveTo>
                      <a:cubicBezTo>
                        <a:pt x="197" y="12"/>
                        <a:pt x="157" y="24"/>
                        <a:pt x="114" y="39"/>
                      </a:cubicBezTo>
                      <a:cubicBezTo>
                        <a:pt x="70" y="54"/>
                        <a:pt x="18" y="69"/>
                        <a:pt x="0" y="90"/>
                      </a:cubicBezTo>
                      <a:cubicBezTo>
                        <a:pt x="18" y="69"/>
                        <a:pt x="70" y="51"/>
                        <a:pt x="114" y="35"/>
                      </a:cubicBezTo>
                      <a:cubicBezTo>
                        <a:pt x="157" y="20"/>
                        <a:pt x="197" y="12"/>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84" name="Freeform 223">
                  <a:extLst>
                    <a:ext uri="{FF2B5EF4-FFF2-40B4-BE49-F238E27FC236}">
                      <a16:creationId xmlns:a16="http://schemas.microsoft.com/office/drawing/2014/main" id="{8E6CAD76-4893-9741-AE81-66D38668DA1C}"/>
                    </a:ext>
                  </a:extLst>
                </p:cNvPr>
                <p:cNvSpPr>
                  <a:spLocks/>
                </p:cNvSpPr>
                <p:nvPr/>
              </p:nvSpPr>
              <p:spPr bwMode="auto">
                <a:xfrm>
                  <a:off x="1410" y="907"/>
                  <a:ext cx="530" cy="242"/>
                </a:xfrm>
                <a:custGeom>
                  <a:avLst/>
                  <a:gdLst>
                    <a:gd name="T0" fmla="*/ 3313 w 212"/>
                    <a:gd name="T1" fmla="*/ 0 h 91"/>
                    <a:gd name="T2" fmla="*/ 1783 w 212"/>
                    <a:gd name="T3" fmla="*/ 737 h 91"/>
                    <a:gd name="T4" fmla="*/ 0 w 212"/>
                    <a:gd name="T5" fmla="*/ 1713 h 91"/>
                    <a:gd name="T6" fmla="*/ 1783 w 212"/>
                    <a:gd name="T7" fmla="*/ 678 h 91"/>
                    <a:gd name="T8" fmla="*/ 3313 w 212"/>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1">
                      <a:moveTo>
                        <a:pt x="212" y="0"/>
                      </a:moveTo>
                      <a:cubicBezTo>
                        <a:pt x="197" y="13"/>
                        <a:pt x="157" y="24"/>
                        <a:pt x="114" y="39"/>
                      </a:cubicBezTo>
                      <a:cubicBezTo>
                        <a:pt x="70" y="55"/>
                        <a:pt x="18" y="69"/>
                        <a:pt x="0" y="91"/>
                      </a:cubicBezTo>
                      <a:cubicBezTo>
                        <a:pt x="18" y="69"/>
                        <a:pt x="70" y="51"/>
                        <a:pt x="114" y="36"/>
                      </a:cubicBezTo>
                      <a:cubicBezTo>
                        <a:pt x="157" y="20"/>
                        <a:pt x="197" y="13"/>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85" name="Freeform 224">
                  <a:extLst>
                    <a:ext uri="{FF2B5EF4-FFF2-40B4-BE49-F238E27FC236}">
                      <a16:creationId xmlns:a16="http://schemas.microsoft.com/office/drawing/2014/main" id="{86F99193-50E9-F84A-9465-1DE91AB39143}"/>
                    </a:ext>
                  </a:extLst>
                </p:cNvPr>
                <p:cNvSpPr>
                  <a:spLocks/>
                </p:cNvSpPr>
                <p:nvPr/>
              </p:nvSpPr>
              <p:spPr bwMode="auto">
                <a:xfrm>
                  <a:off x="1410" y="1088"/>
                  <a:ext cx="530" cy="240"/>
                </a:xfrm>
                <a:custGeom>
                  <a:avLst/>
                  <a:gdLst>
                    <a:gd name="T0" fmla="*/ 3313 w 212"/>
                    <a:gd name="T1" fmla="*/ 0 h 90"/>
                    <a:gd name="T2" fmla="*/ 1783 w 212"/>
                    <a:gd name="T3" fmla="*/ 739 h 90"/>
                    <a:gd name="T4" fmla="*/ 0 w 212"/>
                    <a:gd name="T5" fmla="*/ 1707 h 90"/>
                    <a:gd name="T6" fmla="*/ 1783 w 212"/>
                    <a:gd name="T7" fmla="*/ 661 h 90"/>
                    <a:gd name="T8" fmla="*/ 3313 w 212"/>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0">
                      <a:moveTo>
                        <a:pt x="212" y="0"/>
                      </a:moveTo>
                      <a:cubicBezTo>
                        <a:pt x="197" y="12"/>
                        <a:pt x="157" y="23"/>
                        <a:pt x="114" y="39"/>
                      </a:cubicBezTo>
                      <a:cubicBezTo>
                        <a:pt x="70" y="54"/>
                        <a:pt x="18" y="69"/>
                        <a:pt x="0" y="90"/>
                      </a:cubicBezTo>
                      <a:cubicBezTo>
                        <a:pt x="18" y="69"/>
                        <a:pt x="70" y="50"/>
                        <a:pt x="114" y="35"/>
                      </a:cubicBezTo>
                      <a:cubicBezTo>
                        <a:pt x="157" y="20"/>
                        <a:pt x="197" y="12"/>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86" name="Freeform 225">
                  <a:extLst>
                    <a:ext uri="{FF2B5EF4-FFF2-40B4-BE49-F238E27FC236}">
                      <a16:creationId xmlns:a16="http://schemas.microsoft.com/office/drawing/2014/main" id="{3F61FC2E-8B78-7B4A-8D09-86B68DB2490C}"/>
                    </a:ext>
                  </a:extLst>
                </p:cNvPr>
                <p:cNvSpPr>
                  <a:spLocks noEditPoints="1"/>
                </p:cNvSpPr>
                <p:nvPr/>
              </p:nvSpPr>
              <p:spPr bwMode="auto">
                <a:xfrm>
                  <a:off x="1390" y="861"/>
                  <a:ext cx="565" cy="398"/>
                </a:xfrm>
                <a:custGeom>
                  <a:avLst/>
                  <a:gdLst>
                    <a:gd name="T0" fmla="*/ 3533 w 226"/>
                    <a:gd name="T1" fmla="*/ 0 h 149"/>
                    <a:gd name="T2" fmla="*/ 2563 w 226"/>
                    <a:gd name="T3" fmla="*/ 628 h 149"/>
                    <a:gd name="T4" fmla="*/ 1895 w 226"/>
                    <a:gd name="T5" fmla="*/ 900 h 149"/>
                    <a:gd name="T6" fmla="*/ 1875 w 226"/>
                    <a:gd name="T7" fmla="*/ 900 h 149"/>
                    <a:gd name="T8" fmla="*/ 0 w 226"/>
                    <a:gd name="T9" fmla="*/ 2246 h 149"/>
                    <a:gd name="T10" fmla="*/ 0 w 226"/>
                    <a:gd name="T11" fmla="*/ 2839 h 149"/>
                    <a:gd name="T12" fmla="*/ 33 w 226"/>
                    <a:gd name="T13" fmla="*/ 2839 h 149"/>
                    <a:gd name="T14" fmla="*/ 1895 w 226"/>
                    <a:gd name="T15" fmla="*/ 1528 h 149"/>
                    <a:gd name="T16" fmla="*/ 1908 w 226"/>
                    <a:gd name="T17" fmla="*/ 1528 h 149"/>
                    <a:gd name="T18" fmla="*/ 2563 w 226"/>
                    <a:gd name="T19" fmla="*/ 1255 h 149"/>
                    <a:gd name="T20" fmla="*/ 3533 w 226"/>
                    <a:gd name="T21" fmla="*/ 593 h 149"/>
                    <a:gd name="T22" fmla="*/ 3533 w 226"/>
                    <a:gd name="T23" fmla="*/ 0 h 149"/>
                    <a:gd name="T24" fmla="*/ 33 w 226"/>
                    <a:gd name="T25" fmla="*/ 2246 h 149"/>
                    <a:gd name="T26" fmla="*/ 1895 w 226"/>
                    <a:gd name="T27" fmla="*/ 935 h 149"/>
                    <a:gd name="T28" fmla="*/ 1908 w 226"/>
                    <a:gd name="T29" fmla="*/ 935 h 149"/>
                    <a:gd name="T30" fmla="*/ 2563 w 226"/>
                    <a:gd name="T31" fmla="*/ 662 h 149"/>
                    <a:gd name="T32" fmla="*/ 3500 w 226"/>
                    <a:gd name="T33" fmla="*/ 150 h 149"/>
                    <a:gd name="T34" fmla="*/ 3533 w 226"/>
                    <a:gd name="T35" fmla="*/ 77 h 149"/>
                    <a:gd name="T36" fmla="*/ 3520 w 226"/>
                    <a:gd name="T37" fmla="*/ 593 h 149"/>
                    <a:gd name="T38" fmla="*/ 2563 w 226"/>
                    <a:gd name="T39" fmla="*/ 1221 h 149"/>
                    <a:gd name="T40" fmla="*/ 1895 w 226"/>
                    <a:gd name="T41" fmla="*/ 1485 h 149"/>
                    <a:gd name="T42" fmla="*/ 1875 w 226"/>
                    <a:gd name="T43" fmla="*/ 1485 h 149"/>
                    <a:gd name="T44" fmla="*/ 33 w 226"/>
                    <a:gd name="T45" fmla="*/ 2690 h 149"/>
                    <a:gd name="T46" fmla="*/ 33 w 226"/>
                    <a:gd name="T47" fmla="*/ 2246 h 1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6" h="149">
                      <a:moveTo>
                        <a:pt x="226" y="0"/>
                      </a:moveTo>
                      <a:cubicBezTo>
                        <a:pt x="226" y="15"/>
                        <a:pt x="199" y="23"/>
                        <a:pt x="164" y="33"/>
                      </a:cubicBezTo>
                      <a:cubicBezTo>
                        <a:pt x="151" y="37"/>
                        <a:pt x="136" y="42"/>
                        <a:pt x="121" y="47"/>
                      </a:cubicBezTo>
                      <a:cubicBezTo>
                        <a:pt x="120" y="47"/>
                        <a:pt x="120" y="47"/>
                        <a:pt x="120" y="47"/>
                      </a:cubicBezTo>
                      <a:cubicBezTo>
                        <a:pt x="66" y="66"/>
                        <a:pt x="0" y="90"/>
                        <a:pt x="0" y="118"/>
                      </a:cubicBezTo>
                      <a:cubicBezTo>
                        <a:pt x="0" y="149"/>
                        <a:pt x="0" y="149"/>
                        <a:pt x="0" y="149"/>
                      </a:cubicBezTo>
                      <a:cubicBezTo>
                        <a:pt x="2" y="149"/>
                        <a:pt x="2" y="149"/>
                        <a:pt x="2" y="149"/>
                      </a:cubicBezTo>
                      <a:cubicBezTo>
                        <a:pt x="2" y="122"/>
                        <a:pt x="68" y="99"/>
                        <a:pt x="121" y="80"/>
                      </a:cubicBezTo>
                      <a:cubicBezTo>
                        <a:pt x="122" y="80"/>
                        <a:pt x="122" y="80"/>
                        <a:pt x="122" y="80"/>
                      </a:cubicBezTo>
                      <a:cubicBezTo>
                        <a:pt x="137" y="75"/>
                        <a:pt x="151" y="70"/>
                        <a:pt x="164" y="66"/>
                      </a:cubicBezTo>
                      <a:cubicBezTo>
                        <a:pt x="201" y="55"/>
                        <a:pt x="226" y="47"/>
                        <a:pt x="226" y="31"/>
                      </a:cubicBezTo>
                      <a:cubicBezTo>
                        <a:pt x="226" y="0"/>
                        <a:pt x="226" y="0"/>
                        <a:pt x="226" y="0"/>
                      </a:cubicBezTo>
                      <a:close/>
                      <a:moveTo>
                        <a:pt x="2" y="118"/>
                      </a:moveTo>
                      <a:cubicBezTo>
                        <a:pt x="2" y="91"/>
                        <a:pt x="68" y="68"/>
                        <a:pt x="121" y="49"/>
                      </a:cubicBezTo>
                      <a:cubicBezTo>
                        <a:pt x="122" y="49"/>
                        <a:pt x="122" y="49"/>
                        <a:pt x="122" y="49"/>
                      </a:cubicBezTo>
                      <a:cubicBezTo>
                        <a:pt x="137" y="44"/>
                        <a:pt x="151" y="39"/>
                        <a:pt x="164" y="35"/>
                      </a:cubicBezTo>
                      <a:cubicBezTo>
                        <a:pt x="193" y="27"/>
                        <a:pt x="216" y="19"/>
                        <a:pt x="224" y="8"/>
                      </a:cubicBezTo>
                      <a:cubicBezTo>
                        <a:pt x="225" y="7"/>
                        <a:pt x="226" y="5"/>
                        <a:pt x="226" y="4"/>
                      </a:cubicBezTo>
                      <a:cubicBezTo>
                        <a:pt x="226" y="12"/>
                        <a:pt x="225" y="31"/>
                        <a:pt x="225" y="31"/>
                      </a:cubicBezTo>
                      <a:cubicBezTo>
                        <a:pt x="225" y="46"/>
                        <a:pt x="199" y="54"/>
                        <a:pt x="164" y="64"/>
                      </a:cubicBezTo>
                      <a:cubicBezTo>
                        <a:pt x="151" y="68"/>
                        <a:pt x="136" y="73"/>
                        <a:pt x="121" y="78"/>
                      </a:cubicBezTo>
                      <a:cubicBezTo>
                        <a:pt x="120" y="78"/>
                        <a:pt x="120" y="78"/>
                        <a:pt x="120" y="78"/>
                      </a:cubicBezTo>
                      <a:cubicBezTo>
                        <a:pt x="72" y="95"/>
                        <a:pt x="13" y="116"/>
                        <a:pt x="2" y="141"/>
                      </a:cubicBezTo>
                      <a:cubicBezTo>
                        <a:pt x="2" y="132"/>
                        <a:pt x="2" y="118"/>
                        <a:pt x="2" y="118"/>
                      </a:cubicBezTo>
                      <a:close/>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87" name="Freeform 226">
                  <a:extLst>
                    <a:ext uri="{FF2B5EF4-FFF2-40B4-BE49-F238E27FC236}">
                      <a16:creationId xmlns:a16="http://schemas.microsoft.com/office/drawing/2014/main" id="{9C84A225-CE54-6249-919A-BDD4CBF8D818}"/>
                    </a:ext>
                  </a:extLst>
                </p:cNvPr>
                <p:cNvSpPr>
                  <a:spLocks/>
                </p:cNvSpPr>
                <p:nvPr/>
              </p:nvSpPr>
              <p:spPr bwMode="auto">
                <a:xfrm>
                  <a:off x="1742" y="1387"/>
                  <a:ext cx="196" cy="90"/>
                </a:xfrm>
                <a:custGeom>
                  <a:avLst/>
                  <a:gdLst>
                    <a:gd name="T0" fmla="*/ 0 w 78"/>
                    <a:gd name="T1" fmla="*/ 0 h 34"/>
                    <a:gd name="T2" fmla="*/ 1239 w 78"/>
                    <a:gd name="T3" fmla="*/ 630 h 34"/>
                    <a:gd name="T4" fmla="*/ 731 w 78"/>
                    <a:gd name="T5" fmla="*/ 336 h 34"/>
                    <a:gd name="T6" fmla="*/ 0 w 78"/>
                    <a:gd name="T7" fmla="*/ 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34">
                      <a:moveTo>
                        <a:pt x="0" y="0"/>
                      </a:moveTo>
                      <a:cubicBezTo>
                        <a:pt x="10" y="3"/>
                        <a:pt x="67" y="22"/>
                        <a:pt x="78" y="34"/>
                      </a:cubicBezTo>
                      <a:cubicBezTo>
                        <a:pt x="70" y="30"/>
                        <a:pt x="50" y="20"/>
                        <a:pt x="46" y="18"/>
                      </a:cubicBezTo>
                      <a:cubicBezTo>
                        <a:pt x="41" y="16"/>
                        <a:pt x="0" y="0"/>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15" name="Freeform 227">
                  <a:extLst>
                    <a:ext uri="{FF2B5EF4-FFF2-40B4-BE49-F238E27FC236}">
                      <a16:creationId xmlns:a16="http://schemas.microsoft.com/office/drawing/2014/main" id="{533E7D77-2251-504F-885A-89E0075A0B78}"/>
                    </a:ext>
                  </a:extLst>
                </p:cNvPr>
                <p:cNvSpPr>
                  <a:spLocks/>
                </p:cNvSpPr>
                <p:nvPr/>
              </p:nvSpPr>
              <p:spPr bwMode="auto">
                <a:xfrm>
                  <a:off x="1742" y="2024"/>
                  <a:ext cx="196" cy="91"/>
                </a:xfrm>
                <a:custGeom>
                  <a:avLst/>
                  <a:gdLst>
                    <a:gd name="T0" fmla="*/ 0 w 78"/>
                    <a:gd name="T1" fmla="*/ 0 h 34"/>
                    <a:gd name="T2" fmla="*/ 1239 w 78"/>
                    <a:gd name="T3" fmla="*/ 653 h 34"/>
                    <a:gd name="T4" fmla="*/ 731 w 78"/>
                    <a:gd name="T5" fmla="*/ 343 h 34"/>
                    <a:gd name="T6" fmla="*/ 0 w 78"/>
                    <a:gd name="T7" fmla="*/ 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34">
                      <a:moveTo>
                        <a:pt x="0" y="0"/>
                      </a:moveTo>
                      <a:cubicBezTo>
                        <a:pt x="10" y="3"/>
                        <a:pt x="67" y="22"/>
                        <a:pt x="78" y="34"/>
                      </a:cubicBezTo>
                      <a:cubicBezTo>
                        <a:pt x="70" y="30"/>
                        <a:pt x="50" y="20"/>
                        <a:pt x="46" y="18"/>
                      </a:cubicBezTo>
                      <a:cubicBezTo>
                        <a:pt x="41" y="16"/>
                        <a:pt x="0" y="0"/>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16" name="Freeform 228">
                  <a:extLst>
                    <a:ext uri="{FF2B5EF4-FFF2-40B4-BE49-F238E27FC236}">
                      <a16:creationId xmlns:a16="http://schemas.microsoft.com/office/drawing/2014/main" id="{90FDA6AE-7671-F94A-A104-8A4D04A358DF}"/>
                    </a:ext>
                  </a:extLst>
                </p:cNvPr>
                <p:cNvSpPr>
                  <a:spLocks/>
                </p:cNvSpPr>
                <p:nvPr/>
              </p:nvSpPr>
              <p:spPr bwMode="auto">
                <a:xfrm>
                  <a:off x="1742" y="2664"/>
                  <a:ext cx="196" cy="91"/>
                </a:xfrm>
                <a:custGeom>
                  <a:avLst/>
                  <a:gdLst>
                    <a:gd name="T0" fmla="*/ 0 w 78"/>
                    <a:gd name="T1" fmla="*/ 0 h 34"/>
                    <a:gd name="T2" fmla="*/ 1239 w 78"/>
                    <a:gd name="T3" fmla="*/ 653 h 34"/>
                    <a:gd name="T4" fmla="*/ 731 w 78"/>
                    <a:gd name="T5" fmla="*/ 367 h 34"/>
                    <a:gd name="T6" fmla="*/ 0 w 78"/>
                    <a:gd name="T7" fmla="*/ 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34">
                      <a:moveTo>
                        <a:pt x="0" y="0"/>
                      </a:moveTo>
                      <a:cubicBezTo>
                        <a:pt x="10" y="3"/>
                        <a:pt x="67" y="23"/>
                        <a:pt x="78" y="34"/>
                      </a:cubicBezTo>
                      <a:cubicBezTo>
                        <a:pt x="70" y="31"/>
                        <a:pt x="50" y="21"/>
                        <a:pt x="46" y="19"/>
                      </a:cubicBezTo>
                      <a:cubicBezTo>
                        <a:pt x="41" y="17"/>
                        <a:pt x="0" y="0"/>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633" name="Freeform 229">
                  <a:extLst>
                    <a:ext uri="{FF2B5EF4-FFF2-40B4-BE49-F238E27FC236}">
                      <a16:creationId xmlns:a16="http://schemas.microsoft.com/office/drawing/2014/main" id="{C62D6FCE-B7EB-A64D-9AA9-F89B01515683}"/>
                    </a:ext>
                  </a:extLst>
                </p:cNvPr>
                <p:cNvSpPr>
                  <a:spLocks/>
                </p:cNvSpPr>
                <p:nvPr/>
              </p:nvSpPr>
              <p:spPr bwMode="auto">
                <a:xfrm>
                  <a:off x="1742" y="3307"/>
                  <a:ext cx="196" cy="90"/>
                </a:xfrm>
                <a:custGeom>
                  <a:avLst/>
                  <a:gdLst>
                    <a:gd name="T0" fmla="*/ 0 w 78"/>
                    <a:gd name="T1" fmla="*/ 0 h 34"/>
                    <a:gd name="T2" fmla="*/ 1239 w 78"/>
                    <a:gd name="T3" fmla="*/ 630 h 34"/>
                    <a:gd name="T4" fmla="*/ 731 w 78"/>
                    <a:gd name="T5" fmla="*/ 349 h 34"/>
                    <a:gd name="T6" fmla="*/ 0 w 78"/>
                    <a:gd name="T7" fmla="*/ 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34">
                      <a:moveTo>
                        <a:pt x="0" y="0"/>
                      </a:moveTo>
                      <a:cubicBezTo>
                        <a:pt x="10" y="3"/>
                        <a:pt x="67" y="23"/>
                        <a:pt x="78" y="34"/>
                      </a:cubicBezTo>
                      <a:cubicBezTo>
                        <a:pt x="70" y="31"/>
                        <a:pt x="50" y="21"/>
                        <a:pt x="46" y="19"/>
                      </a:cubicBezTo>
                      <a:cubicBezTo>
                        <a:pt x="41" y="17"/>
                        <a:pt x="0" y="0"/>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grpSp>
          <p:sp>
            <p:nvSpPr>
              <p:cNvPr id="1523" name="Freeform 133">
                <a:extLst>
                  <a:ext uri="{FF2B5EF4-FFF2-40B4-BE49-F238E27FC236}">
                    <a16:creationId xmlns:a16="http://schemas.microsoft.com/office/drawing/2014/main" id="{44A38BA6-0C54-D549-96DB-C3E084B976F4}"/>
                  </a:ext>
                </a:extLst>
              </p:cNvPr>
              <p:cNvSpPr>
                <a:spLocks/>
              </p:cNvSpPr>
              <p:nvPr/>
            </p:nvSpPr>
            <p:spPr bwMode="auto">
              <a:xfrm>
                <a:off x="2344966" y="2468123"/>
                <a:ext cx="38166" cy="38166"/>
              </a:xfrm>
              <a:custGeom>
                <a:avLst/>
                <a:gdLst>
                  <a:gd name="T0" fmla="*/ 0 w 15"/>
                  <a:gd name="T1" fmla="*/ 7963 h 14"/>
                  <a:gd name="T2" fmla="*/ 6937 w 15"/>
                  <a:gd name="T3" fmla="*/ 0 h 14"/>
                  <a:gd name="T4" fmla="*/ 0 w 15"/>
                  <a:gd name="T5" fmla="*/ 7963 h 14"/>
                  <a:gd name="T6" fmla="*/ 0 60000 65536"/>
                  <a:gd name="T7" fmla="*/ 0 60000 65536"/>
                  <a:gd name="T8" fmla="*/ 0 60000 65536"/>
                </a:gdLst>
                <a:ahLst/>
                <a:cxnLst>
                  <a:cxn ang="T6">
                    <a:pos x="T0" y="T1"/>
                  </a:cxn>
                  <a:cxn ang="T7">
                    <a:pos x="T2" y="T3"/>
                  </a:cxn>
                  <a:cxn ang="T8">
                    <a:pos x="T4" y="T5"/>
                  </a:cxn>
                </a:cxnLst>
                <a:rect l="0" t="0" r="r" b="b"/>
                <a:pathLst>
                  <a:path w="15" h="14">
                    <a:moveTo>
                      <a:pt x="0" y="14"/>
                    </a:moveTo>
                    <a:cubicBezTo>
                      <a:pt x="8" y="14"/>
                      <a:pt x="15" y="8"/>
                      <a:pt x="15" y="0"/>
                    </a:cubicBezTo>
                    <a:cubicBezTo>
                      <a:pt x="15" y="2"/>
                      <a:pt x="12" y="13"/>
                      <a:pt x="0" y="14"/>
                    </a:cubicBezTo>
                    <a:close/>
                  </a:path>
                </a:pathLst>
              </a:custGeom>
              <a:solidFill>
                <a:srgbClr val="6400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grpSp>
        <p:sp>
          <p:nvSpPr>
            <p:cNvPr id="2027" name="Rounded Rectangle 2026">
              <a:extLst>
                <a:ext uri="{FF2B5EF4-FFF2-40B4-BE49-F238E27FC236}">
                  <a16:creationId xmlns:a16="http://schemas.microsoft.com/office/drawing/2014/main" id="{F34F8696-14E3-4748-916A-C268DBE7651D}"/>
                </a:ext>
              </a:extLst>
            </p:cNvPr>
            <p:cNvSpPr/>
            <p:nvPr/>
          </p:nvSpPr>
          <p:spPr>
            <a:xfrm>
              <a:off x="294632" y="749808"/>
              <a:ext cx="1091766" cy="950880"/>
            </a:xfrm>
            <a:prstGeom prst="roundRect">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2030" name="Group 2029">
              <a:extLst>
                <a:ext uri="{FF2B5EF4-FFF2-40B4-BE49-F238E27FC236}">
                  <a16:creationId xmlns:a16="http://schemas.microsoft.com/office/drawing/2014/main" id="{68E45065-EC96-9F4C-B517-3256D701061F}"/>
                </a:ext>
              </a:extLst>
            </p:cNvPr>
            <p:cNvGrpSpPr/>
            <p:nvPr/>
          </p:nvGrpSpPr>
          <p:grpSpPr>
            <a:xfrm rot="19443445">
              <a:off x="388855" y="808319"/>
              <a:ext cx="364905" cy="706951"/>
              <a:chOff x="107380" y="735802"/>
              <a:chExt cx="520486" cy="1008358"/>
            </a:xfrm>
          </p:grpSpPr>
          <p:grpSp>
            <p:nvGrpSpPr>
              <p:cNvPr id="2031" name="Groupe 589">
                <a:extLst>
                  <a:ext uri="{FF2B5EF4-FFF2-40B4-BE49-F238E27FC236}">
                    <a16:creationId xmlns:a16="http://schemas.microsoft.com/office/drawing/2014/main" id="{2CD80422-7442-AB4B-B492-6EA63400FD0F}"/>
                  </a:ext>
                </a:extLst>
              </p:cNvPr>
              <p:cNvGrpSpPr/>
              <p:nvPr/>
            </p:nvGrpSpPr>
            <p:grpSpPr>
              <a:xfrm rot="16645924">
                <a:off x="-149624" y="992806"/>
                <a:ext cx="887159" cy="373152"/>
                <a:chOff x="3708402" y="3158392"/>
                <a:chExt cx="934718" cy="425911"/>
              </a:xfrm>
            </p:grpSpPr>
            <p:sp>
              <p:nvSpPr>
                <p:cNvPr id="2041" name="Rectangle à coins arrondis 590">
                  <a:extLst>
                    <a:ext uri="{FF2B5EF4-FFF2-40B4-BE49-F238E27FC236}">
                      <a16:creationId xmlns:a16="http://schemas.microsoft.com/office/drawing/2014/main" id="{3DBB1714-DEB7-A143-83E7-83DC494EC3C7}"/>
                    </a:ext>
                  </a:extLst>
                </p:cNvPr>
                <p:cNvSpPr/>
                <p:nvPr/>
              </p:nvSpPr>
              <p:spPr>
                <a:xfrm rot="1673561">
                  <a:off x="3823641" y="3173668"/>
                  <a:ext cx="441709" cy="253072"/>
                </a:xfrm>
                <a:prstGeom prst="round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042" name="ZoneTexte 591">
                  <a:extLst>
                    <a:ext uri="{FF2B5EF4-FFF2-40B4-BE49-F238E27FC236}">
                      <a16:creationId xmlns:a16="http://schemas.microsoft.com/office/drawing/2014/main" id="{8020EE7D-BAD3-2142-B362-862A9BF8DFB6}"/>
                    </a:ext>
                  </a:extLst>
                </p:cNvPr>
                <p:cNvSpPr txBox="1"/>
                <p:nvPr/>
              </p:nvSpPr>
              <p:spPr>
                <a:xfrm rot="1487909">
                  <a:off x="3708402" y="3158392"/>
                  <a:ext cx="934718" cy="425911"/>
                </a:xfrm>
                <a:prstGeom prst="rect">
                  <a:avLst/>
                </a:prstGeom>
                <a:noFill/>
              </p:spPr>
              <p:txBody>
                <a:bodyPr wrap="square" rtlCol="0">
                  <a:spAutoFit/>
                </a:bodyPr>
                <a:lstStyle/>
                <a:p>
                  <a:r>
                    <a:rPr lang="fr-FR" sz="675">
                      <a:latin typeface="Arial" panose="020B0604020202020204" pitchFamily="34" charset="0"/>
                      <a:ea typeface="Times New Roman" charset="0"/>
                      <a:cs typeface="Arial" panose="020B0604020202020204" pitchFamily="34" charset="0"/>
                    </a:rPr>
                    <a:t>IRF3</a:t>
                  </a:r>
                  <a:endParaRPr lang="en-US" sz="675">
                    <a:latin typeface="Arial" panose="020B0604020202020204" pitchFamily="34" charset="0"/>
                    <a:ea typeface="Times New Roman" charset="0"/>
                    <a:cs typeface="Arial" panose="020B0604020202020204" pitchFamily="34" charset="0"/>
                  </a:endParaRPr>
                </a:p>
              </p:txBody>
            </p:sp>
          </p:grpSp>
          <p:sp>
            <p:nvSpPr>
              <p:cNvPr id="2039" name="Rectangle à coins arrondis 596">
                <a:extLst>
                  <a:ext uri="{FF2B5EF4-FFF2-40B4-BE49-F238E27FC236}">
                    <a16:creationId xmlns:a16="http://schemas.microsoft.com/office/drawing/2014/main" id="{5FD486F4-6793-EB4C-AEC3-6532657AD4F1}"/>
                  </a:ext>
                </a:extLst>
              </p:cNvPr>
              <p:cNvSpPr/>
              <p:nvPr/>
            </p:nvSpPr>
            <p:spPr>
              <a:xfrm rot="18400181">
                <a:off x="258693" y="1374986"/>
                <a:ext cx="541774" cy="196573"/>
              </a:xfrm>
              <a:prstGeom prst="roundRect">
                <a:avLst/>
              </a:prstGeom>
              <a:solidFill>
                <a:schemeClr val="accent4">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750">
                    <a:solidFill>
                      <a:schemeClr val="tx1"/>
                    </a:solidFill>
                    <a:latin typeface="Arial" panose="020B0604020202020204" pitchFamily="34" charset="0"/>
                    <a:cs typeface="Arial" panose="020B0604020202020204" pitchFamily="34" charset="0"/>
                  </a:rPr>
                  <a:t>NF𝞳b</a:t>
                </a:r>
              </a:p>
            </p:txBody>
          </p:sp>
          <p:grpSp>
            <p:nvGrpSpPr>
              <p:cNvPr id="2033" name="Groupe 600">
                <a:extLst>
                  <a:ext uri="{FF2B5EF4-FFF2-40B4-BE49-F238E27FC236}">
                    <a16:creationId xmlns:a16="http://schemas.microsoft.com/office/drawing/2014/main" id="{4EB2DB14-B44E-5943-B2DC-5ACC5894AE48}"/>
                  </a:ext>
                </a:extLst>
              </p:cNvPr>
              <p:cNvGrpSpPr/>
              <p:nvPr/>
            </p:nvGrpSpPr>
            <p:grpSpPr>
              <a:xfrm rot="19753147">
                <a:off x="300236" y="867487"/>
                <a:ext cx="185413" cy="395096"/>
                <a:chOff x="4164783" y="3182421"/>
                <a:chExt cx="211627" cy="416275"/>
              </a:xfrm>
            </p:grpSpPr>
            <p:sp>
              <p:nvSpPr>
                <p:cNvPr id="2037" name="Ellipse 599">
                  <a:extLst>
                    <a:ext uri="{FF2B5EF4-FFF2-40B4-BE49-F238E27FC236}">
                      <a16:creationId xmlns:a16="http://schemas.microsoft.com/office/drawing/2014/main" id="{7B87F90C-AAD3-0444-8F7A-B0D4E9E09080}"/>
                    </a:ext>
                  </a:extLst>
                </p:cNvPr>
                <p:cNvSpPr/>
                <p:nvPr/>
              </p:nvSpPr>
              <p:spPr>
                <a:xfrm>
                  <a:off x="4164783" y="3273967"/>
                  <a:ext cx="211627" cy="175434"/>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038" name="ZoneTexte 598">
                  <a:extLst>
                    <a:ext uri="{FF2B5EF4-FFF2-40B4-BE49-F238E27FC236}">
                      <a16:creationId xmlns:a16="http://schemas.microsoft.com/office/drawing/2014/main" id="{535C7EF1-4172-4B48-94CB-39EDCA0E9693}"/>
                    </a:ext>
                  </a:extLst>
                </p:cNvPr>
                <p:cNvSpPr txBox="1"/>
                <p:nvPr/>
              </p:nvSpPr>
              <p:spPr>
                <a:xfrm rot="20227121">
                  <a:off x="4194583" y="3182421"/>
                  <a:ext cx="74433" cy="416275"/>
                </a:xfrm>
                <a:prstGeom prst="rect">
                  <a:avLst/>
                </a:prstGeom>
                <a:noFill/>
                <a:effectLst/>
              </p:spPr>
              <p:txBody>
                <a:bodyPr wrap="square" rtlCol="0">
                  <a:spAutoFit/>
                </a:bodyPr>
                <a:lstStyle/>
                <a:p>
                  <a:r>
                    <a:rPr lang="fr-FR" sz="750" b="1">
                      <a:latin typeface="Arial" panose="020B0604020202020204" pitchFamily="34" charset="0"/>
                      <a:cs typeface="Arial" panose="020B0604020202020204" pitchFamily="34" charset="0"/>
                    </a:rPr>
                    <a:t>P</a:t>
                  </a:r>
                  <a:endParaRPr lang="en-US" sz="750" b="1">
                    <a:latin typeface="Arial" panose="020B0604020202020204" pitchFamily="34" charset="0"/>
                    <a:cs typeface="Arial" panose="020B0604020202020204" pitchFamily="34" charset="0"/>
                  </a:endParaRPr>
                </a:p>
              </p:txBody>
            </p:sp>
          </p:grpSp>
        </p:grpSp>
        <p:cxnSp>
          <p:nvCxnSpPr>
            <p:cNvPr id="2044" name="Elbow Connector 2043">
              <a:extLst>
                <a:ext uri="{FF2B5EF4-FFF2-40B4-BE49-F238E27FC236}">
                  <a16:creationId xmlns:a16="http://schemas.microsoft.com/office/drawing/2014/main" id="{BFD0320B-09D4-ED42-B42F-F4E2659D7C4A}"/>
                </a:ext>
              </a:extLst>
            </p:cNvPr>
            <p:cNvCxnSpPr>
              <a:cxnSpLocks/>
            </p:cNvCxnSpPr>
            <p:nvPr/>
          </p:nvCxnSpPr>
          <p:spPr>
            <a:xfrm flipV="1">
              <a:off x="1042327" y="1126521"/>
              <a:ext cx="241519" cy="237007"/>
            </a:xfrm>
            <a:prstGeom prst="bentConnector3">
              <a:avLst>
                <a:gd name="adj1" fmla="val 4568"/>
              </a:avLst>
            </a:prstGeom>
            <a:ln w="222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048" name="TextBox 2047">
              <a:extLst>
                <a:ext uri="{FF2B5EF4-FFF2-40B4-BE49-F238E27FC236}">
                  <a16:creationId xmlns:a16="http://schemas.microsoft.com/office/drawing/2014/main" id="{F321E551-8DDD-3048-9C85-2A3D0A1C427F}"/>
                </a:ext>
              </a:extLst>
            </p:cNvPr>
            <p:cNvSpPr txBox="1"/>
            <p:nvPr/>
          </p:nvSpPr>
          <p:spPr>
            <a:xfrm>
              <a:off x="802381" y="894431"/>
              <a:ext cx="739697" cy="276999"/>
            </a:xfrm>
            <a:prstGeom prst="rect">
              <a:avLst/>
            </a:prstGeom>
            <a:noFill/>
          </p:spPr>
          <p:txBody>
            <a:bodyPr wrap="square" rtlCol="0">
              <a:spAutoFit/>
            </a:bodyPr>
            <a:lstStyle/>
            <a:p>
              <a:pPr algn="ctr"/>
              <a:r>
                <a:rPr lang="en-US" sz="750" b="1">
                  <a:latin typeface="Arial"/>
                  <a:cs typeface="Arial"/>
                </a:rPr>
                <a:t>IFN𝞫</a:t>
              </a:r>
            </a:p>
          </p:txBody>
        </p:sp>
      </p:grpSp>
      <p:pic>
        <p:nvPicPr>
          <p:cNvPr id="1503" name="Picture 1502" descr="A picture containing plate&#10;&#10;Description automatically generated">
            <a:extLst>
              <a:ext uri="{FF2B5EF4-FFF2-40B4-BE49-F238E27FC236}">
                <a16:creationId xmlns:a16="http://schemas.microsoft.com/office/drawing/2014/main" id="{AE23B1AF-33E2-BE46-9354-B52990FFA053}"/>
              </a:ext>
            </a:extLst>
          </p:cNvPr>
          <p:cNvPicPr>
            <a:picLocks noChangeAspect="1"/>
          </p:cNvPicPr>
          <p:nvPr/>
        </p:nvPicPr>
        <p:blipFill>
          <a:blip r:embed="rId3"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553179" y="3968701"/>
            <a:ext cx="720680" cy="504476"/>
          </a:xfrm>
          <a:prstGeom prst="rect">
            <a:avLst/>
          </a:prstGeom>
        </p:spPr>
      </p:pic>
      <p:grpSp>
        <p:nvGrpSpPr>
          <p:cNvPr id="1504" name="Group 1503">
            <a:extLst>
              <a:ext uri="{FF2B5EF4-FFF2-40B4-BE49-F238E27FC236}">
                <a16:creationId xmlns:a16="http://schemas.microsoft.com/office/drawing/2014/main" id="{A2CE30AA-0E61-3D4B-AD63-F0336BAF16CA}"/>
              </a:ext>
            </a:extLst>
          </p:cNvPr>
          <p:cNvGrpSpPr/>
          <p:nvPr/>
        </p:nvGrpSpPr>
        <p:grpSpPr>
          <a:xfrm rot="6957101">
            <a:off x="4862114" y="4076048"/>
            <a:ext cx="122391" cy="289776"/>
            <a:chOff x="3909082" y="1591288"/>
            <a:chExt cx="427634" cy="779353"/>
          </a:xfrm>
          <a:solidFill>
            <a:srgbClr val="FF0000"/>
          </a:solidFill>
        </p:grpSpPr>
        <p:sp>
          <p:nvSpPr>
            <p:cNvPr id="1505" name="Freeform 6">
              <a:extLst>
                <a:ext uri="{FF2B5EF4-FFF2-40B4-BE49-F238E27FC236}">
                  <a16:creationId xmlns:a16="http://schemas.microsoft.com/office/drawing/2014/main" id="{7045A6E2-1A53-9948-BBDA-1D2216BDC7EA}"/>
                </a:ext>
              </a:extLst>
            </p:cNvPr>
            <p:cNvSpPr>
              <a:spLocks/>
            </p:cNvSpPr>
            <p:nvPr/>
          </p:nvSpPr>
          <p:spPr bwMode="auto">
            <a:xfrm rot="333619">
              <a:off x="4230395" y="1695110"/>
              <a:ext cx="105359" cy="90689"/>
            </a:xfrm>
            <a:custGeom>
              <a:avLst/>
              <a:gdLst>
                <a:gd name="T0" fmla="*/ 692 w 63"/>
                <a:gd name="T1" fmla="*/ 0 h 51"/>
                <a:gd name="T2" fmla="*/ 0 w 63"/>
                <a:gd name="T3" fmla="*/ 285 h 51"/>
                <a:gd name="T4" fmla="*/ 993 w 63"/>
                <a:gd name="T5" fmla="*/ 968 h 51"/>
                <a:gd name="T6" fmla="*/ 993 w 63"/>
                <a:gd name="T7" fmla="*/ 363 h 51"/>
                <a:gd name="T8" fmla="*/ 692 w 63"/>
                <a:gd name="T9" fmla="*/ 0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51">
                  <a:moveTo>
                    <a:pt x="44" y="0"/>
                  </a:moveTo>
                  <a:cubicBezTo>
                    <a:pt x="32" y="5"/>
                    <a:pt x="17" y="9"/>
                    <a:pt x="0" y="15"/>
                  </a:cubicBezTo>
                  <a:cubicBezTo>
                    <a:pt x="32" y="25"/>
                    <a:pt x="63" y="38"/>
                    <a:pt x="63" y="51"/>
                  </a:cubicBezTo>
                  <a:cubicBezTo>
                    <a:pt x="63" y="19"/>
                    <a:pt x="63" y="19"/>
                    <a:pt x="63" y="19"/>
                  </a:cubicBezTo>
                  <a:cubicBezTo>
                    <a:pt x="63" y="13"/>
                    <a:pt x="55" y="6"/>
                    <a:pt x="44" y="0"/>
                  </a:cubicBezTo>
                  <a:close/>
                </a:path>
              </a:pathLst>
            </a:custGeom>
            <a:grpFill/>
            <a:ln w="7938" cap="rnd">
              <a:solidFill>
                <a:srgbClr val="333333"/>
              </a:solidFill>
              <a:prstDash val="solid"/>
              <a:round/>
              <a:headEnd/>
              <a:tailEnd/>
            </a:ln>
          </p:spPr>
          <p:txBody>
            <a:bodyPr/>
            <a:lstStyle/>
            <a:p>
              <a:endParaRPr lang="en-US" sz="1350"/>
            </a:p>
          </p:txBody>
        </p:sp>
        <p:sp>
          <p:nvSpPr>
            <p:cNvPr id="1506" name="Freeform 8">
              <a:extLst>
                <a:ext uri="{FF2B5EF4-FFF2-40B4-BE49-F238E27FC236}">
                  <a16:creationId xmlns:a16="http://schemas.microsoft.com/office/drawing/2014/main" id="{421F0127-E061-EF43-B6B5-BF0FF94AED2F}"/>
                </a:ext>
              </a:extLst>
            </p:cNvPr>
            <p:cNvSpPr>
              <a:spLocks/>
            </p:cNvSpPr>
            <p:nvPr/>
          </p:nvSpPr>
          <p:spPr bwMode="auto">
            <a:xfrm rot="333619">
              <a:off x="3929498" y="1911889"/>
              <a:ext cx="375426" cy="277403"/>
            </a:xfrm>
            <a:custGeom>
              <a:avLst/>
              <a:gdLst>
                <a:gd name="T0" fmla="*/ 3526 w 225"/>
                <a:gd name="T1" fmla="*/ 2355 h 156"/>
                <a:gd name="T2" fmla="*/ 1692 w 225"/>
                <a:gd name="T3" fmla="*/ 1309 h 156"/>
                <a:gd name="T4" fmla="*/ 0 w 225"/>
                <a:gd name="T5" fmla="*/ 0 h 156"/>
                <a:gd name="T6" fmla="*/ 0 w 225"/>
                <a:gd name="T7" fmla="*/ 605 h 156"/>
                <a:gd name="T8" fmla="*/ 1692 w 225"/>
                <a:gd name="T9" fmla="*/ 1933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3"/>
                    <a:pt x="139" y="81"/>
                    <a:pt x="108" y="69"/>
                  </a:cubicBezTo>
                  <a:cubicBezTo>
                    <a:pt x="78" y="57"/>
                    <a:pt x="0" y="28"/>
                    <a:pt x="0" y="0"/>
                  </a:cubicBezTo>
                  <a:cubicBezTo>
                    <a:pt x="0" y="32"/>
                    <a:pt x="0" y="32"/>
                    <a:pt x="0" y="32"/>
                  </a:cubicBezTo>
                  <a:cubicBezTo>
                    <a:pt x="0" y="60"/>
                    <a:pt x="78" y="90"/>
                    <a:pt x="108" y="102"/>
                  </a:cubicBezTo>
                  <a:cubicBezTo>
                    <a:pt x="139" y="114"/>
                    <a:pt x="225" y="135"/>
                    <a:pt x="225" y="156"/>
                  </a:cubicBezTo>
                  <a:lnTo>
                    <a:pt x="225" y="124"/>
                  </a:lnTo>
                  <a:close/>
                </a:path>
              </a:pathLst>
            </a:custGeom>
            <a:grpFill/>
            <a:ln w="7938" cap="rnd">
              <a:solidFill>
                <a:srgbClr val="333333"/>
              </a:solidFill>
              <a:prstDash val="solid"/>
              <a:round/>
              <a:headEnd/>
              <a:tailEnd/>
            </a:ln>
          </p:spPr>
          <p:txBody>
            <a:bodyPr/>
            <a:lstStyle/>
            <a:p>
              <a:endParaRPr lang="en-US" sz="1350"/>
            </a:p>
          </p:txBody>
        </p:sp>
        <p:sp>
          <p:nvSpPr>
            <p:cNvPr id="1507" name="Freeform 11">
              <a:extLst>
                <a:ext uri="{FF2B5EF4-FFF2-40B4-BE49-F238E27FC236}">
                  <a16:creationId xmlns:a16="http://schemas.microsoft.com/office/drawing/2014/main" id="{C4104832-BD38-6347-8E16-345A65AD7A3C}"/>
                </a:ext>
              </a:extLst>
            </p:cNvPr>
            <p:cNvSpPr>
              <a:spLocks/>
            </p:cNvSpPr>
            <p:nvPr/>
          </p:nvSpPr>
          <p:spPr bwMode="auto">
            <a:xfrm rot="333619">
              <a:off x="3941064" y="1793088"/>
              <a:ext cx="375426" cy="277403"/>
            </a:xfrm>
            <a:custGeom>
              <a:avLst/>
              <a:gdLst>
                <a:gd name="T0" fmla="*/ 3526 w 225"/>
                <a:gd name="T1" fmla="*/ 2355 h 156"/>
                <a:gd name="T2" fmla="*/ 1692 w 225"/>
                <a:gd name="T3" fmla="*/ 1288 h 156"/>
                <a:gd name="T4" fmla="*/ 0 w 225"/>
                <a:gd name="T5" fmla="*/ 0 h 156"/>
                <a:gd name="T6" fmla="*/ 0 w 225"/>
                <a:gd name="T7" fmla="*/ 605 h 156"/>
                <a:gd name="T8" fmla="*/ 1692 w 225"/>
                <a:gd name="T9" fmla="*/ 1912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2"/>
                    <a:pt x="139" y="80"/>
                    <a:pt x="108" y="68"/>
                  </a:cubicBezTo>
                  <a:cubicBezTo>
                    <a:pt x="78" y="56"/>
                    <a:pt x="0" y="27"/>
                    <a:pt x="0" y="0"/>
                  </a:cubicBezTo>
                  <a:cubicBezTo>
                    <a:pt x="0" y="32"/>
                    <a:pt x="0" y="32"/>
                    <a:pt x="0" y="32"/>
                  </a:cubicBezTo>
                  <a:cubicBezTo>
                    <a:pt x="0" y="59"/>
                    <a:pt x="78" y="89"/>
                    <a:pt x="108" y="101"/>
                  </a:cubicBezTo>
                  <a:cubicBezTo>
                    <a:pt x="139" y="113"/>
                    <a:pt x="225" y="134"/>
                    <a:pt x="225" y="156"/>
                  </a:cubicBezTo>
                  <a:lnTo>
                    <a:pt x="225" y="124"/>
                  </a:lnTo>
                  <a:close/>
                </a:path>
              </a:pathLst>
            </a:custGeom>
            <a:grpFill/>
            <a:ln w="7938" cap="rnd">
              <a:solidFill>
                <a:srgbClr val="333333"/>
              </a:solidFill>
              <a:prstDash val="solid"/>
              <a:round/>
              <a:headEnd/>
              <a:tailEnd/>
            </a:ln>
          </p:spPr>
          <p:txBody>
            <a:bodyPr/>
            <a:lstStyle/>
            <a:p>
              <a:endParaRPr lang="en-US" sz="1350"/>
            </a:p>
          </p:txBody>
        </p:sp>
        <p:sp>
          <p:nvSpPr>
            <p:cNvPr id="1508" name="Freeform 33">
              <a:extLst>
                <a:ext uri="{FF2B5EF4-FFF2-40B4-BE49-F238E27FC236}">
                  <a16:creationId xmlns:a16="http://schemas.microsoft.com/office/drawing/2014/main" id="{5A0F2427-BD91-0A4F-9662-DBD2DF17D91E}"/>
                </a:ext>
              </a:extLst>
            </p:cNvPr>
            <p:cNvSpPr>
              <a:spLocks/>
            </p:cNvSpPr>
            <p:nvPr/>
          </p:nvSpPr>
          <p:spPr bwMode="auto">
            <a:xfrm rot="333619">
              <a:off x="3934548" y="1937924"/>
              <a:ext cx="178711" cy="112028"/>
            </a:xfrm>
            <a:custGeom>
              <a:avLst/>
              <a:gdLst>
                <a:gd name="T0" fmla="*/ 175 w 107"/>
                <a:gd name="T1" fmla="*/ 0 h 63"/>
                <a:gd name="T2" fmla="*/ 741 w 107"/>
                <a:gd name="T3" fmla="*/ 477 h 63"/>
                <a:gd name="T4" fmla="*/ 533 w 107"/>
                <a:gd name="T5" fmla="*/ 547 h 63"/>
                <a:gd name="T6" fmla="*/ 847 w 107"/>
                <a:gd name="T7" fmla="*/ 909 h 63"/>
                <a:gd name="T8" fmla="*/ 1681 w 107"/>
                <a:gd name="T9" fmla="*/ 947 h 63"/>
                <a:gd name="T10" fmla="*/ 1160 w 107"/>
                <a:gd name="T11" fmla="*/ 1024 h 63"/>
                <a:gd name="T12" fmla="*/ 1067 w 107"/>
                <a:gd name="T13" fmla="*/ 1195 h 63"/>
                <a:gd name="T14" fmla="*/ 709 w 107"/>
                <a:gd name="T15" fmla="*/ 989 h 63"/>
                <a:gd name="T16" fmla="*/ 363 w 107"/>
                <a:gd name="T17" fmla="*/ 739 h 63"/>
                <a:gd name="T18" fmla="*/ 63 w 107"/>
                <a:gd name="T19" fmla="*/ 435 h 63"/>
                <a:gd name="T20" fmla="*/ 63 w 107"/>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 h="63">
                  <a:moveTo>
                    <a:pt x="11" y="0"/>
                  </a:moveTo>
                  <a:cubicBezTo>
                    <a:pt x="9" y="18"/>
                    <a:pt x="36" y="20"/>
                    <a:pt x="47" y="25"/>
                  </a:cubicBezTo>
                  <a:cubicBezTo>
                    <a:pt x="46" y="29"/>
                    <a:pt x="37" y="25"/>
                    <a:pt x="34" y="29"/>
                  </a:cubicBezTo>
                  <a:cubicBezTo>
                    <a:pt x="32" y="35"/>
                    <a:pt x="47" y="48"/>
                    <a:pt x="54" y="48"/>
                  </a:cubicBezTo>
                  <a:cubicBezTo>
                    <a:pt x="63" y="48"/>
                    <a:pt x="99" y="47"/>
                    <a:pt x="107" y="50"/>
                  </a:cubicBezTo>
                  <a:cubicBezTo>
                    <a:pt x="104" y="49"/>
                    <a:pt x="77" y="52"/>
                    <a:pt x="74" y="54"/>
                  </a:cubicBezTo>
                  <a:cubicBezTo>
                    <a:pt x="71" y="57"/>
                    <a:pt x="68" y="59"/>
                    <a:pt x="68" y="63"/>
                  </a:cubicBezTo>
                  <a:cubicBezTo>
                    <a:pt x="60" y="61"/>
                    <a:pt x="53" y="56"/>
                    <a:pt x="45" y="52"/>
                  </a:cubicBezTo>
                  <a:cubicBezTo>
                    <a:pt x="38" y="48"/>
                    <a:pt x="29" y="44"/>
                    <a:pt x="23" y="39"/>
                  </a:cubicBezTo>
                  <a:cubicBezTo>
                    <a:pt x="16" y="35"/>
                    <a:pt x="9" y="29"/>
                    <a:pt x="4" y="23"/>
                  </a:cubicBezTo>
                  <a:cubicBezTo>
                    <a:pt x="1" y="18"/>
                    <a:pt x="0" y="5"/>
                    <a:pt x="4"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09" name="Freeform 34">
              <a:extLst>
                <a:ext uri="{FF2B5EF4-FFF2-40B4-BE49-F238E27FC236}">
                  <a16:creationId xmlns:a16="http://schemas.microsoft.com/office/drawing/2014/main" id="{01EAA561-A7C3-0144-A44B-80ACF0EE9B57}"/>
                </a:ext>
              </a:extLst>
            </p:cNvPr>
            <p:cNvSpPr>
              <a:spLocks/>
            </p:cNvSpPr>
            <p:nvPr/>
          </p:nvSpPr>
          <p:spPr bwMode="auto">
            <a:xfrm rot="333619">
              <a:off x="4032779" y="2050709"/>
              <a:ext cx="128031" cy="40677"/>
            </a:xfrm>
            <a:custGeom>
              <a:avLst/>
              <a:gdLst>
                <a:gd name="T0" fmla="*/ 0 w 77"/>
                <a:gd name="T1" fmla="*/ 34 h 23"/>
                <a:gd name="T2" fmla="*/ 870 w 77"/>
                <a:gd name="T3" fmla="*/ 430 h 23"/>
                <a:gd name="T4" fmla="*/ 1194 w 77"/>
                <a:gd name="T5" fmla="*/ 281 h 23"/>
                <a:gd name="T6" fmla="*/ 716 w 77"/>
                <a:gd name="T7" fmla="*/ 281 h 23"/>
                <a:gd name="T8" fmla="*/ 633 w 77"/>
                <a:gd name="T9" fmla="*/ 133 h 23"/>
                <a:gd name="T10" fmla="*/ 92 w 77"/>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 h="23">
                  <a:moveTo>
                    <a:pt x="0" y="2"/>
                  </a:moveTo>
                  <a:cubicBezTo>
                    <a:pt x="9" y="6"/>
                    <a:pt x="56" y="23"/>
                    <a:pt x="56" y="23"/>
                  </a:cubicBezTo>
                  <a:cubicBezTo>
                    <a:pt x="77" y="15"/>
                    <a:pt x="77" y="15"/>
                    <a:pt x="77" y="15"/>
                  </a:cubicBezTo>
                  <a:cubicBezTo>
                    <a:pt x="46" y="15"/>
                    <a:pt x="46" y="15"/>
                    <a:pt x="46" y="15"/>
                  </a:cubicBezTo>
                  <a:cubicBezTo>
                    <a:pt x="41" y="7"/>
                    <a:pt x="41" y="7"/>
                    <a:pt x="41" y="7"/>
                  </a:cubicBezTo>
                  <a:cubicBezTo>
                    <a:pt x="41" y="7"/>
                    <a:pt x="17" y="9"/>
                    <a:pt x="6"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10" name="Freeform 35">
              <a:extLst>
                <a:ext uri="{FF2B5EF4-FFF2-40B4-BE49-F238E27FC236}">
                  <a16:creationId xmlns:a16="http://schemas.microsoft.com/office/drawing/2014/main" id="{361CA5D7-FA2D-8246-8AD6-0ACE1B0AB598}"/>
                </a:ext>
              </a:extLst>
            </p:cNvPr>
            <p:cNvSpPr>
              <a:spLocks/>
            </p:cNvSpPr>
            <p:nvPr/>
          </p:nvSpPr>
          <p:spPr bwMode="auto">
            <a:xfrm rot="333619">
              <a:off x="4249100" y="2130224"/>
              <a:ext cx="48679" cy="44678"/>
            </a:xfrm>
            <a:custGeom>
              <a:avLst/>
              <a:gdLst>
                <a:gd name="T0" fmla="*/ 0 w 29"/>
                <a:gd name="T1" fmla="*/ 330 h 25"/>
                <a:gd name="T2" fmla="*/ 242 w 29"/>
                <a:gd name="T3" fmla="*/ 461 h 25"/>
                <a:gd name="T4" fmla="*/ 413 w 29"/>
                <a:gd name="T5" fmla="*/ 172 h 25"/>
                <a:gd name="T6" fmla="*/ 146 w 29"/>
                <a:gd name="T7" fmla="*/ 346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7"/>
                  </a:moveTo>
                  <a:cubicBezTo>
                    <a:pt x="2" y="17"/>
                    <a:pt x="14" y="22"/>
                    <a:pt x="15" y="24"/>
                  </a:cubicBezTo>
                  <a:cubicBezTo>
                    <a:pt x="16" y="25"/>
                    <a:pt x="29" y="17"/>
                    <a:pt x="26" y="9"/>
                  </a:cubicBezTo>
                  <a:cubicBezTo>
                    <a:pt x="24" y="0"/>
                    <a:pt x="22" y="21"/>
                    <a:pt x="9" y="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13" name="Freeform 36">
              <a:extLst>
                <a:ext uri="{FF2B5EF4-FFF2-40B4-BE49-F238E27FC236}">
                  <a16:creationId xmlns:a16="http://schemas.microsoft.com/office/drawing/2014/main" id="{D7918006-4CEB-9B4D-8AAC-3D1A532DF66A}"/>
                </a:ext>
              </a:extLst>
            </p:cNvPr>
            <p:cNvSpPr>
              <a:spLocks/>
            </p:cNvSpPr>
            <p:nvPr/>
          </p:nvSpPr>
          <p:spPr bwMode="auto">
            <a:xfrm rot="333619">
              <a:off x="3942917" y="1815633"/>
              <a:ext cx="182045" cy="116029"/>
            </a:xfrm>
            <a:custGeom>
              <a:avLst/>
              <a:gdLst>
                <a:gd name="T0" fmla="*/ 208 w 109"/>
                <a:gd name="T1" fmla="*/ 35 h 65"/>
                <a:gd name="T2" fmla="*/ 771 w 109"/>
                <a:gd name="T3" fmla="*/ 517 h 65"/>
                <a:gd name="T4" fmla="*/ 564 w 109"/>
                <a:gd name="T5" fmla="*/ 594 h 65"/>
                <a:gd name="T6" fmla="*/ 879 w 109"/>
                <a:gd name="T7" fmla="*/ 961 h 65"/>
                <a:gd name="T8" fmla="*/ 1713 w 109"/>
                <a:gd name="T9" fmla="*/ 996 h 65"/>
                <a:gd name="T10" fmla="*/ 1192 w 109"/>
                <a:gd name="T11" fmla="*/ 1076 h 65"/>
                <a:gd name="T12" fmla="*/ 1097 w 109"/>
                <a:gd name="T13" fmla="*/ 1247 h 65"/>
                <a:gd name="T14" fmla="*/ 741 w 109"/>
                <a:gd name="T15" fmla="*/ 1039 h 65"/>
                <a:gd name="T16" fmla="*/ 396 w 109"/>
                <a:gd name="T17" fmla="*/ 787 h 65"/>
                <a:gd name="T18" fmla="*/ 125 w 109"/>
                <a:gd name="T19" fmla="*/ 479 h 65"/>
                <a:gd name="T20" fmla="*/ 158 w 109"/>
                <a:gd name="T21" fmla="*/ 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 h="65">
                  <a:moveTo>
                    <a:pt x="13" y="2"/>
                  </a:moveTo>
                  <a:cubicBezTo>
                    <a:pt x="11" y="20"/>
                    <a:pt x="38" y="22"/>
                    <a:pt x="49" y="27"/>
                  </a:cubicBezTo>
                  <a:cubicBezTo>
                    <a:pt x="48" y="31"/>
                    <a:pt x="39" y="27"/>
                    <a:pt x="36" y="31"/>
                  </a:cubicBezTo>
                  <a:cubicBezTo>
                    <a:pt x="34" y="37"/>
                    <a:pt x="49" y="50"/>
                    <a:pt x="56" y="50"/>
                  </a:cubicBezTo>
                  <a:cubicBezTo>
                    <a:pt x="65" y="50"/>
                    <a:pt x="101" y="49"/>
                    <a:pt x="109" y="52"/>
                  </a:cubicBezTo>
                  <a:cubicBezTo>
                    <a:pt x="106" y="51"/>
                    <a:pt x="79" y="54"/>
                    <a:pt x="76" y="56"/>
                  </a:cubicBezTo>
                  <a:cubicBezTo>
                    <a:pt x="73" y="59"/>
                    <a:pt x="70" y="61"/>
                    <a:pt x="70" y="65"/>
                  </a:cubicBezTo>
                  <a:cubicBezTo>
                    <a:pt x="62" y="63"/>
                    <a:pt x="55" y="58"/>
                    <a:pt x="47" y="54"/>
                  </a:cubicBezTo>
                  <a:cubicBezTo>
                    <a:pt x="40" y="50"/>
                    <a:pt x="31" y="46"/>
                    <a:pt x="25" y="41"/>
                  </a:cubicBezTo>
                  <a:cubicBezTo>
                    <a:pt x="18" y="37"/>
                    <a:pt x="12" y="31"/>
                    <a:pt x="8" y="25"/>
                  </a:cubicBezTo>
                  <a:cubicBezTo>
                    <a:pt x="4" y="19"/>
                    <a:pt x="0" y="9"/>
                    <a:pt x="10"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14" name="Freeform 37">
              <a:extLst>
                <a:ext uri="{FF2B5EF4-FFF2-40B4-BE49-F238E27FC236}">
                  <a16:creationId xmlns:a16="http://schemas.microsoft.com/office/drawing/2014/main" id="{78F995EC-B704-9644-ADCE-202F46D33410}"/>
                </a:ext>
              </a:extLst>
            </p:cNvPr>
            <p:cNvSpPr>
              <a:spLocks/>
            </p:cNvSpPr>
            <p:nvPr/>
          </p:nvSpPr>
          <p:spPr bwMode="auto">
            <a:xfrm rot="333619">
              <a:off x="4044298" y="1932877"/>
              <a:ext cx="148036" cy="40677"/>
            </a:xfrm>
            <a:custGeom>
              <a:avLst/>
              <a:gdLst>
                <a:gd name="T0" fmla="*/ 0 w 89"/>
                <a:gd name="T1" fmla="*/ 34 h 23"/>
                <a:gd name="T2" fmla="*/ 871 w 89"/>
                <a:gd name="T3" fmla="*/ 430 h 23"/>
                <a:gd name="T4" fmla="*/ 1382 w 89"/>
                <a:gd name="T5" fmla="*/ 408 h 23"/>
                <a:gd name="T6" fmla="*/ 716 w 89"/>
                <a:gd name="T7" fmla="*/ 281 h 23"/>
                <a:gd name="T8" fmla="*/ 634 w 89"/>
                <a:gd name="T9" fmla="*/ 133 h 23"/>
                <a:gd name="T10" fmla="*/ 92 w 89"/>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23">
                  <a:moveTo>
                    <a:pt x="0" y="2"/>
                  </a:moveTo>
                  <a:cubicBezTo>
                    <a:pt x="9" y="6"/>
                    <a:pt x="56" y="23"/>
                    <a:pt x="56" y="23"/>
                  </a:cubicBezTo>
                  <a:cubicBezTo>
                    <a:pt x="89" y="22"/>
                    <a:pt x="89" y="22"/>
                    <a:pt x="89" y="22"/>
                  </a:cubicBezTo>
                  <a:cubicBezTo>
                    <a:pt x="46" y="15"/>
                    <a:pt x="46" y="15"/>
                    <a:pt x="46" y="15"/>
                  </a:cubicBezTo>
                  <a:cubicBezTo>
                    <a:pt x="41" y="7"/>
                    <a:pt x="41" y="7"/>
                    <a:pt x="41" y="7"/>
                  </a:cubicBezTo>
                  <a:cubicBezTo>
                    <a:pt x="41" y="7"/>
                    <a:pt x="17" y="9"/>
                    <a:pt x="6"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22" name="Freeform 38">
              <a:extLst>
                <a:ext uri="{FF2B5EF4-FFF2-40B4-BE49-F238E27FC236}">
                  <a16:creationId xmlns:a16="http://schemas.microsoft.com/office/drawing/2014/main" id="{29FD75BC-03FD-534B-9963-1C0851FFF9FA}"/>
                </a:ext>
              </a:extLst>
            </p:cNvPr>
            <p:cNvSpPr>
              <a:spLocks/>
            </p:cNvSpPr>
            <p:nvPr/>
          </p:nvSpPr>
          <p:spPr bwMode="auto">
            <a:xfrm rot="333619">
              <a:off x="4260666" y="2011422"/>
              <a:ext cx="48679" cy="44678"/>
            </a:xfrm>
            <a:custGeom>
              <a:avLst/>
              <a:gdLst>
                <a:gd name="T0" fmla="*/ 0 w 29"/>
                <a:gd name="T1" fmla="*/ 330 h 25"/>
                <a:gd name="T2" fmla="*/ 242 w 29"/>
                <a:gd name="T3" fmla="*/ 461 h 25"/>
                <a:gd name="T4" fmla="*/ 413 w 29"/>
                <a:gd name="T5" fmla="*/ 172 h 25"/>
                <a:gd name="T6" fmla="*/ 146 w 29"/>
                <a:gd name="T7" fmla="*/ 346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7"/>
                  </a:moveTo>
                  <a:cubicBezTo>
                    <a:pt x="2" y="17"/>
                    <a:pt x="14" y="22"/>
                    <a:pt x="15" y="24"/>
                  </a:cubicBezTo>
                  <a:cubicBezTo>
                    <a:pt x="16" y="25"/>
                    <a:pt x="29" y="17"/>
                    <a:pt x="26" y="9"/>
                  </a:cubicBezTo>
                  <a:cubicBezTo>
                    <a:pt x="24" y="0"/>
                    <a:pt x="22" y="21"/>
                    <a:pt x="9" y="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24" name="Freeform 39">
              <a:extLst>
                <a:ext uri="{FF2B5EF4-FFF2-40B4-BE49-F238E27FC236}">
                  <a16:creationId xmlns:a16="http://schemas.microsoft.com/office/drawing/2014/main" id="{92AB15E7-5E15-AC42-A32B-1B4BFED14ADC}"/>
                </a:ext>
              </a:extLst>
            </p:cNvPr>
            <p:cNvSpPr>
              <a:spLocks/>
            </p:cNvSpPr>
            <p:nvPr/>
          </p:nvSpPr>
          <p:spPr bwMode="auto">
            <a:xfrm rot="333619">
              <a:off x="4019366" y="1887037"/>
              <a:ext cx="28007" cy="19338"/>
            </a:xfrm>
            <a:custGeom>
              <a:avLst/>
              <a:gdLst>
                <a:gd name="T0" fmla="*/ 30 w 17"/>
                <a:gd name="T1" fmla="*/ 182 h 11"/>
                <a:gd name="T2" fmla="*/ 166 w 17"/>
                <a:gd name="T3" fmla="*/ 166 h 11"/>
                <a:gd name="T4" fmla="*/ 212 w 17"/>
                <a:gd name="T5" fmla="*/ 0 h 11"/>
                <a:gd name="T6" fmla="*/ 0 w 17"/>
                <a:gd name="T7" fmla="*/ 111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1">
                  <a:moveTo>
                    <a:pt x="2" y="10"/>
                  </a:moveTo>
                  <a:cubicBezTo>
                    <a:pt x="5" y="11"/>
                    <a:pt x="8" y="10"/>
                    <a:pt x="11" y="9"/>
                  </a:cubicBezTo>
                  <a:cubicBezTo>
                    <a:pt x="13" y="8"/>
                    <a:pt x="17" y="3"/>
                    <a:pt x="14" y="0"/>
                  </a:cubicBezTo>
                  <a:cubicBezTo>
                    <a:pt x="13" y="7"/>
                    <a:pt x="6" y="6"/>
                    <a:pt x="0" y="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02" name="Freeform 40">
              <a:extLst>
                <a:ext uri="{FF2B5EF4-FFF2-40B4-BE49-F238E27FC236}">
                  <a16:creationId xmlns:a16="http://schemas.microsoft.com/office/drawing/2014/main" id="{74C542E4-C4EC-C14F-980E-F824E550DC5D}"/>
                </a:ext>
              </a:extLst>
            </p:cNvPr>
            <p:cNvSpPr>
              <a:spLocks/>
            </p:cNvSpPr>
            <p:nvPr/>
          </p:nvSpPr>
          <p:spPr bwMode="auto">
            <a:xfrm rot="333619">
              <a:off x="4109937" y="1930502"/>
              <a:ext cx="10002" cy="25340"/>
            </a:xfrm>
            <a:custGeom>
              <a:avLst/>
              <a:gdLst>
                <a:gd name="T0" fmla="*/ 33 w 6"/>
                <a:gd name="T1" fmla="*/ 0 h 14"/>
                <a:gd name="T2" fmla="*/ 0 w 6"/>
                <a:gd name="T3" fmla="*/ 280 h 14"/>
                <a:gd name="T4" fmla="*/ 0 60000 65536"/>
                <a:gd name="T5" fmla="*/ 0 60000 65536"/>
              </a:gdLst>
              <a:ahLst/>
              <a:cxnLst>
                <a:cxn ang="T4">
                  <a:pos x="T0" y="T1"/>
                </a:cxn>
                <a:cxn ang="T5">
                  <a:pos x="T2" y="T3"/>
                </a:cxn>
              </a:cxnLst>
              <a:rect l="0" t="0" r="r" b="b"/>
              <a:pathLst>
                <a:path w="6" h="14">
                  <a:moveTo>
                    <a:pt x="2" y="0"/>
                  </a:moveTo>
                  <a:cubicBezTo>
                    <a:pt x="6" y="5"/>
                    <a:pt x="5" y="11"/>
                    <a:pt x="0" y="1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66" name="Freeform 41">
              <a:extLst>
                <a:ext uri="{FF2B5EF4-FFF2-40B4-BE49-F238E27FC236}">
                  <a16:creationId xmlns:a16="http://schemas.microsoft.com/office/drawing/2014/main" id="{6BA1B478-84D7-5F40-8C20-42749A5CE1D8}"/>
                </a:ext>
              </a:extLst>
            </p:cNvPr>
            <p:cNvSpPr>
              <a:spLocks/>
            </p:cNvSpPr>
            <p:nvPr/>
          </p:nvSpPr>
          <p:spPr bwMode="auto">
            <a:xfrm rot="333619">
              <a:off x="4181733" y="1987181"/>
              <a:ext cx="40010" cy="21339"/>
            </a:xfrm>
            <a:custGeom>
              <a:avLst/>
              <a:gdLst>
                <a:gd name="T0" fmla="*/ 0 w 24"/>
                <a:gd name="T1" fmla="*/ 149 h 12"/>
                <a:gd name="T2" fmla="*/ 238 w 24"/>
                <a:gd name="T3" fmla="*/ 205 h 12"/>
                <a:gd name="T4" fmla="*/ 363 w 24"/>
                <a:gd name="T5" fmla="*/ 171 h 12"/>
                <a:gd name="T6" fmla="*/ 345 w 24"/>
                <a:gd name="T7" fmla="*/ 0 h 12"/>
                <a:gd name="T8" fmla="*/ 270 w 24"/>
                <a:gd name="T9" fmla="*/ 115 h 12"/>
                <a:gd name="T10" fmla="*/ 208 w 24"/>
                <a:gd name="T11" fmla="*/ 115 h 12"/>
                <a:gd name="T12" fmla="*/ 83 w 24"/>
                <a:gd name="T13" fmla="*/ 11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2">
                  <a:moveTo>
                    <a:pt x="0" y="8"/>
                  </a:moveTo>
                  <a:cubicBezTo>
                    <a:pt x="5" y="10"/>
                    <a:pt x="10" y="11"/>
                    <a:pt x="15" y="11"/>
                  </a:cubicBezTo>
                  <a:cubicBezTo>
                    <a:pt x="18" y="12"/>
                    <a:pt x="21" y="12"/>
                    <a:pt x="23" y="9"/>
                  </a:cubicBezTo>
                  <a:cubicBezTo>
                    <a:pt x="24" y="7"/>
                    <a:pt x="24" y="2"/>
                    <a:pt x="22" y="0"/>
                  </a:cubicBezTo>
                  <a:cubicBezTo>
                    <a:pt x="20" y="2"/>
                    <a:pt x="22" y="5"/>
                    <a:pt x="17" y="6"/>
                  </a:cubicBezTo>
                  <a:cubicBezTo>
                    <a:pt x="16" y="6"/>
                    <a:pt x="14" y="6"/>
                    <a:pt x="13" y="6"/>
                  </a:cubicBezTo>
                  <a:cubicBezTo>
                    <a:pt x="10" y="6"/>
                    <a:pt x="7" y="7"/>
                    <a:pt x="5" y="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67" name="Freeform 88">
              <a:extLst>
                <a:ext uri="{FF2B5EF4-FFF2-40B4-BE49-F238E27FC236}">
                  <a16:creationId xmlns:a16="http://schemas.microsoft.com/office/drawing/2014/main" id="{BB3A36E3-0698-5141-9A43-5ED193CAF1EB}"/>
                </a:ext>
              </a:extLst>
            </p:cNvPr>
            <p:cNvSpPr>
              <a:spLocks/>
            </p:cNvSpPr>
            <p:nvPr/>
          </p:nvSpPr>
          <p:spPr bwMode="auto">
            <a:xfrm rot="333619">
              <a:off x="3921484" y="2209430"/>
              <a:ext cx="281403" cy="21339"/>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68" name="Freeform 89">
              <a:extLst>
                <a:ext uri="{FF2B5EF4-FFF2-40B4-BE49-F238E27FC236}">
                  <a16:creationId xmlns:a16="http://schemas.microsoft.com/office/drawing/2014/main" id="{0FA4CD78-2FCC-5344-A729-013F002185A0}"/>
                </a:ext>
              </a:extLst>
            </p:cNvPr>
            <p:cNvSpPr>
              <a:spLocks/>
            </p:cNvSpPr>
            <p:nvPr/>
          </p:nvSpPr>
          <p:spPr bwMode="auto">
            <a:xfrm rot="333619">
              <a:off x="4008623" y="2174158"/>
              <a:ext cx="263398" cy="21339"/>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69" name="Freeform 90">
              <a:extLst>
                <a:ext uri="{FF2B5EF4-FFF2-40B4-BE49-F238E27FC236}">
                  <a16:creationId xmlns:a16="http://schemas.microsoft.com/office/drawing/2014/main" id="{D75B84E5-0253-1B43-84A3-A7D0ED96DF83}"/>
                </a:ext>
              </a:extLst>
            </p:cNvPr>
            <p:cNvSpPr>
              <a:spLocks/>
            </p:cNvSpPr>
            <p:nvPr/>
          </p:nvSpPr>
          <p:spPr bwMode="auto">
            <a:xfrm rot="333619">
              <a:off x="4109342" y="2135200"/>
              <a:ext cx="170042" cy="21339"/>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70" name="Freeform 91">
              <a:extLst>
                <a:ext uri="{FF2B5EF4-FFF2-40B4-BE49-F238E27FC236}">
                  <a16:creationId xmlns:a16="http://schemas.microsoft.com/office/drawing/2014/main" id="{FCC11046-B214-A345-908F-2C86980E52F3}"/>
                </a:ext>
              </a:extLst>
            </p:cNvPr>
            <p:cNvSpPr>
              <a:spLocks/>
            </p:cNvSpPr>
            <p:nvPr/>
          </p:nvSpPr>
          <p:spPr bwMode="auto">
            <a:xfrm rot="333619">
              <a:off x="3922210" y="2245926"/>
              <a:ext cx="148703" cy="23339"/>
            </a:xfrm>
            <a:custGeom>
              <a:avLst/>
              <a:gdLst>
                <a:gd name="T0" fmla="*/ 95 w 89"/>
                <a:gd name="T1" fmla="*/ 253 h 13"/>
                <a:gd name="T2" fmla="*/ 772 w 89"/>
                <a:gd name="T3" fmla="*/ 253 h 13"/>
                <a:gd name="T4" fmla="*/ 1401 w 89"/>
                <a:gd name="T5" fmla="*/ 0 h 13"/>
                <a:gd name="T6" fmla="*/ 930 w 89"/>
                <a:gd name="T7" fmla="*/ 0 h 13"/>
                <a:gd name="T8" fmla="*/ 95 w 89"/>
                <a:gd name="T9" fmla="*/ 0 h 13"/>
                <a:gd name="T10" fmla="*/ 0 w 89"/>
                <a:gd name="T11" fmla="*/ 116 h 13"/>
                <a:gd name="T12" fmla="*/ 95 w 89"/>
                <a:gd name="T13" fmla="*/ 25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71" name="Freeform 92">
              <a:extLst>
                <a:ext uri="{FF2B5EF4-FFF2-40B4-BE49-F238E27FC236}">
                  <a16:creationId xmlns:a16="http://schemas.microsoft.com/office/drawing/2014/main" id="{52F7EDA3-DC4D-984B-8A33-69F1D0B715AC}"/>
                </a:ext>
              </a:extLst>
            </p:cNvPr>
            <p:cNvSpPr>
              <a:spLocks/>
            </p:cNvSpPr>
            <p:nvPr/>
          </p:nvSpPr>
          <p:spPr bwMode="auto">
            <a:xfrm rot="333619">
              <a:off x="4139679" y="2180522"/>
              <a:ext cx="132032" cy="21339"/>
            </a:xfrm>
            <a:custGeom>
              <a:avLst/>
              <a:gdLst>
                <a:gd name="T0" fmla="*/ 1150 w 79"/>
                <a:gd name="T1" fmla="*/ 227 h 12"/>
                <a:gd name="T2" fmla="*/ 1243 w 79"/>
                <a:gd name="T3" fmla="*/ 115 h 12"/>
                <a:gd name="T4" fmla="*/ 1150 w 79"/>
                <a:gd name="T5" fmla="*/ 0 h 12"/>
                <a:gd name="T6" fmla="*/ 0 w 79"/>
                <a:gd name="T7" fmla="*/ 0 h 12"/>
                <a:gd name="T8" fmla="*/ 0 w 79"/>
                <a:gd name="T9" fmla="*/ 227 h 12"/>
                <a:gd name="T10" fmla="*/ 1150 w 79"/>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2">
                  <a:moveTo>
                    <a:pt x="73" y="12"/>
                  </a:moveTo>
                  <a:cubicBezTo>
                    <a:pt x="77" y="12"/>
                    <a:pt x="79" y="9"/>
                    <a:pt x="79" y="6"/>
                  </a:cubicBezTo>
                  <a:cubicBezTo>
                    <a:pt x="79" y="3"/>
                    <a:pt x="77" y="0"/>
                    <a:pt x="73" y="0"/>
                  </a:cubicBezTo>
                  <a:cubicBezTo>
                    <a:pt x="0" y="0"/>
                    <a:pt x="0" y="0"/>
                    <a:pt x="0" y="0"/>
                  </a:cubicBezTo>
                  <a:cubicBezTo>
                    <a:pt x="0" y="12"/>
                    <a:pt x="0" y="12"/>
                    <a:pt x="0" y="12"/>
                  </a:cubicBezTo>
                  <a:lnTo>
                    <a:pt x="73"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72" name="Freeform 94">
              <a:extLst>
                <a:ext uri="{FF2B5EF4-FFF2-40B4-BE49-F238E27FC236}">
                  <a16:creationId xmlns:a16="http://schemas.microsoft.com/office/drawing/2014/main" id="{70A2214A-C4D5-C645-89D0-405CD77B8405}"/>
                </a:ext>
              </a:extLst>
            </p:cNvPr>
            <p:cNvSpPr>
              <a:spLocks/>
            </p:cNvSpPr>
            <p:nvPr/>
          </p:nvSpPr>
          <p:spPr bwMode="auto">
            <a:xfrm rot="333619">
              <a:off x="4002041" y="2249802"/>
              <a:ext cx="68684" cy="23339"/>
            </a:xfrm>
            <a:custGeom>
              <a:avLst/>
              <a:gdLst>
                <a:gd name="T0" fmla="*/ 0 w 41"/>
                <a:gd name="T1" fmla="*/ 0 h 13"/>
                <a:gd name="T2" fmla="*/ 0 w 41"/>
                <a:gd name="T3" fmla="*/ 253 h 13"/>
                <a:gd name="T4" fmla="*/ 20 w 41"/>
                <a:gd name="T5" fmla="*/ 253 h 13"/>
                <a:gd name="T6" fmla="*/ 651 w 41"/>
                <a:gd name="T7" fmla="*/ 0 h 13"/>
                <a:gd name="T8" fmla="*/ 0 w 41"/>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3">
                  <a:moveTo>
                    <a:pt x="0" y="0"/>
                  </a:moveTo>
                  <a:cubicBezTo>
                    <a:pt x="0" y="13"/>
                    <a:pt x="0" y="13"/>
                    <a:pt x="0" y="13"/>
                  </a:cubicBezTo>
                  <a:cubicBezTo>
                    <a:pt x="1" y="13"/>
                    <a:pt x="1" y="13"/>
                    <a:pt x="1" y="13"/>
                  </a:cubicBezTo>
                  <a:cubicBezTo>
                    <a:pt x="16" y="8"/>
                    <a:pt x="29" y="4"/>
                    <a:pt x="41" y="0"/>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73" name="Freeform 95">
              <a:extLst>
                <a:ext uri="{FF2B5EF4-FFF2-40B4-BE49-F238E27FC236}">
                  <a16:creationId xmlns:a16="http://schemas.microsoft.com/office/drawing/2014/main" id="{32331B58-B2F5-A14C-B8F1-816C0950F9AD}"/>
                </a:ext>
              </a:extLst>
            </p:cNvPr>
            <p:cNvSpPr>
              <a:spLocks/>
            </p:cNvSpPr>
            <p:nvPr/>
          </p:nvSpPr>
          <p:spPr bwMode="auto">
            <a:xfrm rot="333619">
              <a:off x="4189174" y="2139077"/>
              <a:ext cx="90022" cy="21339"/>
            </a:xfrm>
            <a:custGeom>
              <a:avLst/>
              <a:gdLst>
                <a:gd name="T0" fmla="*/ 0 w 54"/>
                <a:gd name="T1" fmla="*/ 227 h 12"/>
                <a:gd name="T2" fmla="*/ 738 w 54"/>
                <a:gd name="T3" fmla="*/ 227 h 12"/>
                <a:gd name="T4" fmla="*/ 845 w 54"/>
                <a:gd name="T5" fmla="*/ 115 h 12"/>
                <a:gd name="T6" fmla="*/ 738 w 54"/>
                <a:gd name="T7" fmla="*/ 0 h 12"/>
                <a:gd name="T8" fmla="*/ 0 w 54"/>
                <a:gd name="T9" fmla="*/ 0 h 12"/>
                <a:gd name="T10" fmla="*/ 0 w 54"/>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2">
                  <a:moveTo>
                    <a:pt x="0" y="12"/>
                  </a:moveTo>
                  <a:cubicBezTo>
                    <a:pt x="47" y="12"/>
                    <a:pt x="47" y="12"/>
                    <a:pt x="47" y="12"/>
                  </a:cubicBezTo>
                  <a:cubicBezTo>
                    <a:pt x="51" y="12"/>
                    <a:pt x="54" y="9"/>
                    <a:pt x="54" y="6"/>
                  </a:cubicBezTo>
                  <a:cubicBezTo>
                    <a:pt x="54" y="3"/>
                    <a:pt x="51" y="0"/>
                    <a:pt x="47" y="0"/>
                  </a:cubicBezTo>
                  <a:cubicBezTo>
                    <a:pt x="0" y="0"/>
                    <a:pt x="0" y="0"/>
                    <a:pt x="0" y="0"/>
                  </a:cubicBezTo>
                  <a:lnTo>
                    <a:pt x="0"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74" name="Freeform 96">
              <a:extLst>
                <a:ext uri="{FF2B5EF4-FFF2-40B4-BE49-F238E27FC236}">
                  <a16:creationId xmlns:a16="http://schemas.microsoft.com/office/drawing/2014/main" id="{80968F04-AFD8-6144-82C6-49141BA64EC8}"/>
                </a:ext>
              </a:extLst>
            </p:cNvPr>
            <p:cNvSpPr>
              <a:spLocks/>
            </p:cNvSpPr>
            <p:nvPr/>
          </p:nvSpPr>
          <p:spPr bwMode="auto">
            <a:xfrm rot="333619">
              <a:off x="3921533" y="2209749"/>
              <a:ext cx="246727" cy="18004"/>
            </a:xfrm>
            <a:custGeom>
              <a:avLst/>
              <a:gdLst>
                <a:gd name="T0" fmla="*/ 113 w 148"/>
                <a:gd name="T1" fmla="*/ 22 h 10"/>
                <a:gd name="T2" fmla="*/ 2313 w 148"/>
                <a:gd name="T3" fmla="*/ 22 h 10"/>
                <a:gd name="T4" fmla="*/ 813 w 148"/>
                <a:gd name="T5" fmla="*/ 59 h 10"/>
                <a:gd name="T6" fmla="*/ 50 w 148"/>
                <a:gd name="T7" fmla="*/ 159 h 10"/>
                <a:gd name="T8" fmla="*/ 113 w 148"/>
                <a:gd name="T9" fmla="*/ 22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10">
                  <a:moveTo>
                    <a:pt x="7" y="1"/>
                  </a:moveTo>
                  <a:cubicBezTo>
                    <a:pt x="148" y="1"/>
                    <a:pt x="148" y="1"/>
                    <a:pt x="148" y="1"/>
                  </a:cubicBezTo>
                  <a:cubicBezTo>
                    <a:pt x="142" y="0"/>
                    <a:pt x="91" y="1"/>
                    <a:pt x="52" y="3"/>
                  </a:cubicBezTo>
                  <a:cubicBezTo>
                    <a:pt x="27" y="4"/>
                    <a:pt x="4" y="5"/>
                    <a:pt x="3" y="8"/>
                  </a:cubicBezTo>
                  <a:cubicBezTo>
                    <a:pt x="2" y="10"/>
                    <a:pt x="0" y="1"/>
                    <a:pt x="7"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75" name="Freeform 97">
              <a:extLst>
                <a:ext uri="{FF2B5EF4-FFF2-40B4-BE49-F238E27FC236}">
                  <a16:creationId xmlns:a16="http://schemas.microsoft.com/office/drawing/2014/main" id="{8718E792-CDDF-1147-9B61-BD6AD39D548C}"/>
                </a:ext>
              </a:extLst>
            </p:cNvPr>
            <p:cNvSpPr>
              <a:spLocks/>
            </p:cNvSpPr>
            <p:nvPr/>
          </p:nvSpPr>
          <p:spPr bwMode="auto">
            <a:xfrm rot="333619">
              <a:off x="4008731" y="2175257"/>
              <a:ext cx="244727" cy="16004"/>
            </a:xfrm>
            <a:custGeom>
              <a:avLst/>
              <a:gdLst>
                <a:gd name="T0" fmla="*/ 92 w 147"/>
                <a:gd name="T1" fmla="*/ 0 h 9"/>
                <a:gd name="T2" fmla="*/ 2287 w 147"/>
                <a:gd name="T3" fmla="*/ 0 h 9"/>
                <a:gd name="T4" fmla="*/ 791 w 147"/>
                <a:gd name="T5" fmla="*/ 56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3"/>
                  </a:cubicBezTo>
                  <a:cubicBezTo>
                    <a:pt x="27" y="4"/>
                    <a:pt x="4" y="5"/>
                    <a:pt x="3" y="7"/>
                  </a:cubicBezTo>
                  <a:cubicBezTo>
                    <a:pt x="2" y="9"/>
                    <a:pt x="0" y="0"/>
                    <a:pt x="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76" name="Freeform 98">
              <a:extLst>
                <a:ext uri="{FF2B5EF4-FFF2-40B4-BE49-F238E27FC236}">
                  <a16:creationId xmlns:a16="http://schemas.microsoft.com/office/drawing/2014/main" id="{BD429A47-55BB-2C42-9400-9326CC94D34D}"/>
                </a:ext>
              </a:extLst>
            </p:cNvPr>
            <p:cNvSpPr>
              <a:spLocks/>
            </p:cNvSpPr>
            <p:nvPr/>
          </p:nvSpPr>
          <p:spPr bwMode="auto">
            <a:xfrm rot="333619">
              <a:off x="3924212" y="2249214"/>
              <a:ext cx="130032" cy="16004"/>
            </a:xfrm>
            <a:custGeom>
              <a:avLst/>
              <a:gdLst>
                <a:gd name="T0" fmla="*/ 95 w 78"/>
                <a:gd name="T1" fmla="*/ 0 h 9"/>
                <a:gd name="T2" fmla="*/ 1208 w 78"/>
                <a:gd name="T3" fmla="*/ 0 h 9"/>
                <a:gd name="T4" fmla="*/ 595 w 78"/>
                <a:gd name="T5" fmla="*/ 35 h 9"/>
                <a:gd name="T6" fmla="*/ 50 w 78"/>
                <a:gd name="T7" fmla="*/ 136 h 9"/>
                <a:gd name="T8" fmla="*/ 95 w 7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0"/>
                  </a:moveTo>
                  <a:cubicBezTo>
                    <a:pt x="77" y="0"/>
                    <a:pt x="77" y="0"/>
                    <a:pt x="77" y="0"/>
                  </a:cubicBezTo>
                  <a:cubicBezTo>
                    <a:pt x="71" y="0"/>
                    <a:pt x="78" y="0"/>
                    <a:pt x="38" y="2"/>
                  </a:cubicBezTo>
                  <a:cubicBezTo>
                    <a:pt x="13" y="3"/>
                    <a:pt x="3" y="5"/>
                    <a:pt x="3" y="7"/>
                  </a:cubicBezTo>
                  <a:cubicBezTo>
                    <a:pt x="2" y="9"/>
                    <a:pt x="0" y="0"/>
                    <a:pt x="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77" name="Freeform 99">
              <a:extLst>
                <a:ext uri="{FF2B5EF4-FFF2-40B4-BE49-F238E27FC236}">
                  <a16:creationId xmlns:a16="http://schemas.microsoft.com/office/drawing/2014/main" id="{FF0B655F-D83B-9E40-827E-7026B04929A0}"/>
                </a:ext>
              </a:extLst>
            </p:cNvPr>
            <p:cNvSpPr>
              <a:spLocks/>
            </p:cNvSpPr>
            <p:nvPr/>
          </p:nvSpPr>
          <p:spPr bwMode="auto">
            <a:xfrm rot="333619">
              <a:off x="4147662" y="2139488"/>
              <a:ext cx="113361" cy="7335"/>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1" y="1"/>
                    <a:pt x="10" y="4"/>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78" name="Freeform 101">
              <a:extLst>
                <a:ext uri="{FF2B5EF4-FFF2-40B4-BE49-F238E27FC236}">
                  <a16:creationId xmlns:a16="http://schemas.microsoft.com/office/drawing/2014/main" id="{E9C72C67-1816-2749-B4D6-702C048B16C9}"/>
                </a:ext>
              </a:extLst>
            </p:cNvPr>
            <p:cNvSpPr>
              <a:spLocks/>
            </p:cNvSpPr>
            <p:nvPr/>
          </p:nvSpPr>
          <p:spPr bwMode="auto">
            <a:xfrm rot="333619">
              <a:off x="4008623" y="2174158"/>
              <a:ext cx="263398" cy="21339"/>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grp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879" name="Freeform 102">
              <a:extLst>
                <a:ext uri="{FF2B5EF4-FFF2-40B4-BE49-F238E27FC236}">
                  <a16:creationId xmlns:a16="http://schemas.microsoft.com/office/drawing/2014/main" id="{BB25610F-C47C-BB4F-A064-0C050082F3C5}"/>
                </a:ext>
              </a:extLst>
            </p:cNvPr>
            <p:cNvSpPr>
              <a:spLocks/>
            </p:cNvSpPr>
            <p:nvPr/>
          </p:nvSpPr>
          <p:spPr bwMode="auto">
            <a:xfrm rot="333619">
              <a:off x="4109342" y="2135200"/>
              <a:ext cx="170042" cy="21339"/>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grp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880" name="Freeform 103">
              <a:extLst>
                <a:ext uri="{FF2B5EF4-FFF2-40B4-BE49-F238E27FC236}">
                  <a16:creationId xmlns:a16="http://schemas.microsoft.com/office/drawing/2014/main" id="{F61EA989-4E62-974D-B73D-CCD8FD3D9B54}"/>
                </a:ext>
              </a:extLst>
            </p:cNvPr>
            <p:cNvSpPr>
              <a:spLocks/>
            </p:cNvSpPr>
            <p:nvPr/>
          </p:nvSpPr>
          <p:spPr bwMode="auto">
            <a:xfrm rot="333619">
              <a:off x="3922210" y="2245926"/>
              <a:ext cx="148703" cy="23339"/>
            </a:xfrm>
            <a:custGeom>
              <a:avLst/>
              <a:gdLst>
                <a:gd name="T0" fmla="*/ 95 w 89"/>
                <a:gd name="T1" fmla="*/ 253 h 13"/>
                <a:gd name="T2" fmla="*/ 772 w 89"/>
                <a:gd name="T3" fmla="*/ 253 h 13"/>
                <a:gd name="T4" fmla="*/ 1401 w 89"/>
                <a:gd name="T5" fmla="*/ 0 h 13"/>
                <a:gd name="T6" fmla="*/ 930 w 89"/>
                <a:gd name="T7" fmla="*/ 0 h 13"/>
                <a:gd name="T8" fmla="*/ 95 w 89"/>
                <a:gd name="T9" fmla="*/ 0 h 13"/>
                <a:gd name="T10" fmla="*/ 0 w 89"/>
                <a:gd name="T11" fmla="*/ 116 h 13"/>
                <a:gd name="T12" fmla="*/ 95 w 89"/>
                <a:gd name="T13" fmla="*/ 25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grp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1881" name="Freeform 152">
              <a:extLst>
                <a:ext uri="{FF2B5EF4-FFF2-40B4-BE49-F238E27FC236}">
                  <a16:creationId xmlns:a16="http://schemas.microsoft.com/office/drawing/2014/main" id="{061AED51-5137-A740-9CDF-B23945085EBF}"/>
                </a:ext>
              </a:extLst>
            </p:cNvPr>
            <p:cNvSpPr>
              <a:spLocks/>
            </p:cNvSpPr>
            <p:nvPr/>
          </p:nvSpPr>
          <p:spPr bwMode="auto">
            <a:xfrm rot="333619">
              <a:off x="3962448" y="1788647"/>
              <a:ext cx="281403" cy="21339"/>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82" name="Freeform 153">
              <a:extLst>
                <a:ext uri="{FF2B5EF4-FFF2-40B4-BE49-F238E27FC236}">
                  <a16:creationId xmlns:a16="http://schemas.microsoft.com/office/drawing/2014/main" id="{A603E6DA-8BA6-9549-B6CB-6F5A715C73E7}"/>
                </a:ext>
              </a:extLst>
            </p:cNvPr>
            <p:cNvSpPr>
              <a:spLocks/>
            </p:cNvSpPr>
            <p:nvPr/>
          </p:nvSpPr>
          <p:spPr bwMode="auto">
            <a:xfrm rot="333619">
              <a:off x="4049587" y="1753375"/>
              <a:ext cx="263398" cy="21339"/>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83" name="Freeform 154">
              <a:extLst>
                <a:ext uri="{FF2B5EF4-FFF2-40B4-BE49-F238E27FC236}">
                  <a16:creationId xmlns:a16="http://schemas.microsoft.com/office/drawing/2014/main" id="{665F5EE8-09EF-3A4A-BF57-1DBC85221BA8}"/>
                </a:ext>
              </a:extLst>
            </p:cNvPr>
            <p:cNvSpPr>
              <a:spLocks/>
            </p:cNvSpPr>
            <p:nvPr/>
          </p:nvSpPr>
          <p:spPr bwMode="auto">
            <a:xfrm rot="333619">
              <a:off x="4150371" y="1713753"/>
              <a:ext cx="170042" cy="21339"/>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84" name="Freeform 155">
              <a:extLst>
                <a:ext uri="{FF2B5EF4-FFF2-40B4-BE49-F238E27FC236}">
                  <a16:creationId xmlns:a16="http://schemas.microsoft.com/office/drawing/2014/main" id="{DB9F60B1-2598-534B-8F04-4A4F267C95CA}"/>
                </a:ext>
              </a:extLst>
            </p:cNvPr>
            <p:cNvSpPr>
              <a:spLocks/>
            </p:cNvSpPr>
            <p:nvPr/>
          </p:nvSpPr>
          <p:spPr bwMode="auto">
            <a:xfrm rot="333619">
              <a:off x="3963206" y="1825144"/>
              <a:ext cx="148703" cy="22672"/>
            </a:xfrm>
            <a:custGeom>
              <a:avLst/>
              <a:gdLst>
                <a:gd name="T0" fmla="*/ 95 w 89"/>
                <a:gd name="T1" fmla="*/ 233 h 13"/>
                <a:gd name="T2" fmla="*/ 772 w 89"/>
                <a:gd name="T3" fmla="*/ 233 h 13"/>
                <a:gd name="T4" fmla="*/ 1401 w 89"/>
                <a:gd name="T5" fmla="*/ 0 h 13"/>
                <a:gd name="T6" fmla="*/ 930 w 89"/>
                <a:gd name="T7" fmla="*/ 0 h 13"/>
                <a:gd name="T8" fmla="*/ 95 w 89"/>
                <a:gd name="T9" fmla="*/ 0 h 13"/>
                <a:gd name="T10" fmla="*/ 0 w 89"/>
                <a:gd name="T11" fmla="*/ 110 h 13"/>
                <a:gd name="T12" fmla="*/ 95 w 89"/>
                <a:gd name="T13" fmla="*/ 23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85" name="Freeform 156">
              <a:extLst>
                <a:ext uri="{FF2B5EF4-FFF2-40B4-BE49-F238E27FC236}">
                  <a16:creationId xmlns:a16="http://schemas.microsoft.com/office/drawing/2014/main" id="{C5C56B64-F84F-974D-8F60-ADC0D644C507}"/>
                </a:ext>
              </a:extLst>
            </p:cNvPr>
            <p:cNvSpPr>
              <a:spLocks/>
            </p:cNvSpPr>
            <p:nvPr/>
          </p:nvSpPr>
          <p:spPr bwMode="auto">
            <a:xfrm rot="333619">
              <a:off x="4180643" y="1759739"/>
              <a:ext cx="132032" cy="21339"/>
            </a:xfrm>
            <a:custGeom>
              <a:avLst/>
              <a:gdLst>
                <a:gd name="T0" fmla="*/ 1150 w 79"/>
                <a:gd name="T1" fmla="*/ 227 h 12"/>
                <a:gd name="T2" fmla="*/ 1243 w 79"/>
                <a:gd name="T3" fmla="*/ 115 h 12"/>
                <a:gd name="T4" fmla="*/ 1150 w 79"/>
                <a:gd name="T5" fmla="*/ 0 h 12"/>
                <a:gd name="T6" fmla="*/ 0 w 79"/>
                <a:gd name="T7" fmla="*/ 0 h 12"/>
                <a:gd name="T8" fmla="*/ 0 w 79"/>
                <a:gd name="T9" fmla="*/ 227 h 12"/>
                <a:gd name="T10" fmla="*/ 1150 w 79"/>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2">
                  <a:moveTo>
                    <a:pt x="73" y="12"/>
                  </a:moveTo>
                  <a:cubicBezTo>
                    <a:pt x="77" y="12"/>
                    <a:pt x="79" y="9"/>
                    <a:pt x="79" y="6"/>
                  </a:cubicBezTo>
                  <a:cubicBezTo>
                    <a:pt x="79" y="3"/>
                    <a:pt x="77" y="0"/>
                    <a:pt x="73" y="0"/>
                  </a:cubicBezTo>
                  <a:cubicBezTo>
                    <a:pt x="0" y="0"/>
                    <a:pt x="0" y="0"/>
                    <a:pt x="0" y="0"/>
                  </a:cubicBezTo>
                  <a:cubicBezTo>
                    <a:pt x="0" y="12"/>
                    <a:pt x="0" y="12"/>
                    <a:pt x="0" y="12"/>
                  </a:cubicBezTo>
                  <a:lnTo>
                    <a:pt x="73"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86" name="Freeform 157">
              <a:extLst>
                <a:ext uri="{FF2B5EF4-FFF2-40B4-BE49-F238E27FC236}">
                  <a16:creationId xmlns:a16="http://schemas.microsoft.com/office/drawing/2014/main" id="{2F7D200F-5005-7C4C-B27D-1D2ED9683734}"/>
                </a:ext>
              </a:extLst>
            </p:cNvPr>
            <p:cNvSpPr>
              <a:spLocks/>
            </p:cNvSpPr>
            <p:nvPr/>
          </p:nvSpPr>
          <p:spPr bwMode="auto">
            <a:xfrm rot="333619">
              <a:off x="4103483" y="1795496"/>
              <a:ext cx="140034" cy="21339"/>
            </a:xfrm>
            <a:custGeom>
              <a:avLst/>
              <a:gdLst>
                <a:gd name="T0" fmla="*/ 0 w 84"/>
                <a:gd name="T1" fmla="*/ 0 h 12"/>
                <a:gd name="T2" fmla="*/ 0 w 84"/>
                <a:gd name="T3" fmla="*/ 227 h 12"/>
                <a:gd name="T4" fmla="*/ 1220 w 84"/>
                <a:gd name="T5" fmla="*/ 227 h 12"/>
                <a:gd name="T6" fmla="*/ 1313 w 84"/>
                <a:gd name="T7" fmla="*/ 115 h 12"/>
                <a:gd name="T8" fmla="*/ 1220 w 84"/>
                <a:gd name="T9" fmla="*/ 0 h 12"/>
                <a:gd name="T10" fmla="*/ 0 w 8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12">
                  <a:moveTo>
                    <a:pt x="0" y="0"/>
                  </a:moveTo>
                  <a:cubicBezTo>
                    <a:pt x="0" y="12"/>
                    <a:pt x="0" y="12"/>
                    <a:pt x="0" y="12"/>
                  </a:cubicBezTo>
                  <a:cubicBezTo>
                    <a:pt x="78" y="12"/>
                    <a:pt x="78" y="12"/>
                    <a:pt x="78" y="12"/>
                  </a:cubicBezTo>
                  <a:cubicBezTo>
                    <a:pt x="81" y="12"/>
                    <a:pt x="84" y="9"/>
                    <a:pt x="84" y="6"/>
                  </a:cubicBezTo>
                  <a:cubicBezTo>
                    <a:pt x="84" y="2"/>
                    <a:pt x="81" y="0"/>
                    <a:pt x="78" y="0"/>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87" name="Freeform 158">
              <a:extLst>
                <a:ext uri="{FF2B5EF4-FFF2-40B4-BE49-F238E27FC236}">
                  <a16:creationId xmlns:a16="http://schemas.microsoft.com/office/drawing/2014/main" id="{CC2C303A-0097-7340-9804-7D8392D7E134}"/>
                </a:ext>
              </a:extLst>
            </p:cNvPr>
            <p:cNvSpPr>
              <a:spLocks/>
            </p:cNvSpPr>
            <p:nvPr/>
          </p:nvSpPr>
          <p:spPr bwMode="auto">
            <a:xfrm rot="333619">
              <a:off x="4043037" y="1829021"/>
              <a:ext cx="68684" cy="22672"/>
            </a:xfrm>
            <a:custGeom>
              <a:avLst/>
              <a:gdLst>
                <a:gd name="T0" fmla="*/ 0 w 41"/>
                <a:gd name="T1" fmla="*/ 0 h 13"/>
                <a:gd name="T2" fmla="*/ 0 w 41"/>
                <a:gd name="T3" fmla="*/ 233 h 13"/>
                <a:gd name="T4" fmla="*/ 20 w 41"/>
                <a:gd name="T5" fmla="*/ 233 h 13"/>
                <a:gd name="T6" fmla="*/ 651 w 41"/>
                <a:gd name="T7" fmla="*/ 0 h 13"/>
                <a:gd name="T8" fmla="*/ 0 w 41"/>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3">
                  <a:moveTo>
                    <a:pt x="0" y="0"/>
                  </a:moveTo>
                  <a:cubicBezTo>
                    <a:pt x="0" y="13"/>
                    <a:pt x="0" y="13"/>
                    <a:pt x="0" y="13"/>
                  </a:cubicBezTo>
                  <a:cubicBezTo>
                    <a:pt x="1" y="13"/>
                    <a:pt x="1" y="13"/>
                    <a:pt x="1" y="13"/>
                  </a:cubicBezTo>
                  <a:cubicBezTo>
                    <a:pt x="16" y="8"/>
                    <a:pt x="29" y="4"/>
                    <a:pt x="41" y="0"/>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88" name="Freeform 159">
              <a:extLst>
                <a:ext uri="{FF2B5EF4-FFF2-40B4-BE49-F238E27FC236}">
                  <a16:creationId xmlns:a16="http://schemas.microsoft.com/office/drawing/2014/main" id="{26BAE18B-DD49-4A42-8009-200B24FC10DB}"/>
                </a:ext>
              </a:extLst>
            </p:cNvPr>
            <p:cNvSpPr>
              <a:spLocks/>
            </p:cNvSpPr>
            <p:nvPr/>
          </p:nvSpPr>
          <p:spPr bwMode="auto">
            <a:xfrm rot="333619">
              <a:off x="4230202" y="1717630"/>
              <a:ext cx="90022" cy="21339"/>
            </a:xfrm>
            <a:custGeom>
              <a:avLst/>
              <a:gdLst>
                <a:gd name="T0" fmla="*/ 0 w 54"/>
                <a:gd name="T1" fmla="*/ 227 h 12"/>
                <a:gd name="T2" fmla="*/ 738 w 54"/>
                <a:gd name="T3" fmla="*/ 227 h 12"/>
                <a:gd name="T4" fmla="*/ 845 w 54"/>
                <a:gd name="T5" fmla="*/ 115 h 12"/>
                <a:gd name="T6" fmla="*/ 738 w 54"/>
                <a:gd name="T7" fmla="*/ 0 h 12"/>
                <a:gd name="T8" fmla="*/ 0 w 54"/>
                <a:gd name="T9" fmla="*/ 0 h 12"/>
                <a:gd name="T10" fmla="*/ 0 w 54"/>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2">
                  <a:moveTo>
                    <a:pt x="0" y="12"/>
                  </a:moveTo>
                  <a:cubicBezTo>
                    <a:pt x="47" y="12"/>
                    <a:pt x="47" y="12"/>
                    <a:pt x="47" y="12"/>
                  </a:cubicBezTo>
                  <a:cubicBezTo>
                    <a:pt x="51" y="12"/>
                    <a:pt x="54" y="9"/>
                    <a:pt x="54" y="6"/>
                  </a:cubicBezTo>
                  <a:cubicBezTo>
                    <a:pt x="54" y="3"/>
                    <a:pt x="51" y="0"/>
                    <a:pt x="47" y="0"/>
                  </a:cubicBezTo>
                  <a:cubicBezTo>
                    <a:pt x="0" y="0"/>
                    <a:pt x="0" y="0"/>
                    <a:pt x="0" y="0"/>
                  </a:cubicBezTo>
                  <a:lnTo>
                    <a:pt x="0"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891" name="Freeform 160">
              <a:extLst>
                <a:ext uri="{FF2B5EF4-FFF2-40B4-BE49-F238E27FC236}">
                  <a16:creationId xmlns:a16="http://schemas.microsoft.com/office/drawing/2014/main" id="{4F775710-4C83-6840-8B8D-3F620B989DB8}"/>
                </a:ext>
              </a:extLst>
            </p:cNvPr>
            <p:cNvSpPr>
              <a:spLocks/>
            </p:cNvSpPr>
            <p:nvPr/>
          </p:nvSpPr>
          <p:spPr bwMode="auto">
            <a:xfrm rot="333619">
              <a:off x="3962561" y="1788303"/>
              <a:ext cx="246727" cy="18004"/>
            </a:xfrm>
            <a:custGeom>
              <a:avLst/>
              <a:gdLst>
                <a:gd name="T0" fmla="*/ 113 w 148"/>
                <a:gd name="T1" fmla="*/ 22 h 10"/>
                <a:gd name="T2" fmla="*/ 2313 w 148"/>
                <a:gd name="T3" fmla="*/ 22 h 10"/>
                <a:gd name="T4" fmla="*/ 813 w 148"/>
                <a:gd name="T5" fmla="*/ 59 h 10"/>
                <a:gd name="T6" fmla="*/ 50 w 148"/>
                <a:gd name="T7" fmla="*/ 159 h 10"/>
                <a:gd name="T8" fmla="*/ 113 w 148"/>
                <a:gd name="T9" fmla="*/ 22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10">
                  <a:moveTo>
                    <a:pt x="7" y="1"/>
                  </a:moveTo>
                  <a:cubicBezTo>
                    <a:pt x="148" y="1"/>
                    <a:pt x="148" y="1"/>
                    <a:pt x="148" y="1"/>
                  </a:cubicBezTo>
                  <a:cubicBezTo>
                    <a:pt x="142" y="0"/>
                    <a:pt x="91" y="1"/>
                    <a:pt x="52" y="3"/>
                  </a:cubicBezTo>
                  <a:cubicBezTo>
                    <a:pt x="27" y="4"/>
                    <a:pt x="4" y="5"/>
                    <a:pt x="3" y="8"/>
                  </a:cubicBezTo>
                  <a:cubicBezTo>
                    <a:pt x="2" y="10"/>
                    <a:pt x="0" y="1"/>
                    <a:pt x="7"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900" name="Freeform 161">
              <a:extLst>
                <a:ext uri="{FF2B5EF4-FFF2-40B4-BE49-F238E27FC236}">
                  <a16:creationId xmlns:a16="http://schemas.microsoft.com/office/drawing/2014/main" id="{AA824A3F-4282-C240-9C11-A96F26F75813}"/>
                </a:ext>
              </a:extLst>
            </p:cNvPr>
            <p:cNvSpPr>
              <a:spLocks/>
            </p:cNvSpPr>
            <p:nvPr/>
          </p:nvSpPr>
          <p:spPr bwMode="auto">
            <a:xfrm rot="333619">
              <a:off x="4049760" y="1753810"/>
              <a:ext cx="244727" cy="16004"/>
            </a:xfrm>
            <a:custGeom>
              <a:avLst/>
              <a:gdLst>
                <a:gd name="T0" fmla="*/ 92 w 147"/>
                <a:gd name="T1" fmla="*/ 0 h 9"/>
                <a:gd name="T2" fmla="*/ 2287 w 147"/>
                <a:gd name="T3" fmla="*/ 0 h 9"/>
                <a:gd name="T4" fmla="*/ 791 w 147"/>
                <a:gd name="T5" fmla="*/ 56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3"/>
                  </a:cubicBezTo>
                  <a:cubicBezTo>
                    <a:pt x="27" y="4"/>
                    <a:pt x="4" y="5"/>
                    <a:pt x="3" y="7"/>
                  </a:cubicBezTo>
                  <a:cubicBezTo>
                    <a:pt x="2" y="9"/>
                    <a:pt x="0" y="0"/>
                    <a:pt x="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55" name="Freeform 162">
              <a:extLst>
                <a:ext uri="{FF2B5EF4-FFF2-40B4-BE49-F238E27FC236}">
                  <a16:creationId xmlns:a16="http://schemas.microsoft.com/office/drawing/2014/main" id="{E10613C8-E693-784E-BBDC-EA4A54E1C6AA}"/>
                </a:ext>
              </a:extLst>
            </p:cNvPr>
            <p:cNvSpPr>
              <a:spLocks/>
            </p:cNvSpPr>
            <p:nvPr/>
          </p:nvSpPr>
          <p:spPr bwMode="auto">
            <a:xfrm rot="333619">
              <a:off x="3965241" y="1827768"/>
              <a:ext cx="130032" cy="16004"/>
            </a:xfrm>
            <a:custGeom>
              <a:avLst/>
              <a:gdLst>
                <a:gd name="T0" fmla="*/ 95 w 78"/>
                <a:gd name="T1" fmla="*/ 0 h 9"/>
                <a:gd name="T2" fmla="*/ 1208 w 78"/>
                <a:gd name="T3" fmla="*/ 0 h 9"/>
                <a:gd name="T4" fmla="*/ 595 w 78"/>
                <a:gd name="T5" fmla="*/ 35 h 9"/>
                <a:gd name="T6" fmla="*/ 50 w 78"/>
                <a:gd name="T7" fmla="*/ 136 h 9"/>
                <a:gd name="T8" fmla="*/ 95 w 7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0"/>
                  </a:moveTo>
                  <a:cubicBezTo>
                    <a:pt x="77" y="0"/>
                    <a:pt x="77" y="0"/>
                    <a:pt x="77" y="0"/>
                  </a:cubicBezTo>
                  <a:cubicBezTo>
                    <a:pt x="71" y="0"/>
                    <a:pt x="78" y="0"/>
                    <a:pt x="38" y="2"/>
                  </a:cubicBezTo>
                  <a:cubicBezTo>
                    <a:pt x="13" y="3"/>
                    <a:pt x="3" y="5"/>
                    <a:pt x="3" y="7"/>
                  </a:cubicBezTo>
                  <a:cubicBezTo>
                    <a:pt x="2" y="9"/>
                    <a:pt x="0" y="0"/>
                    <a:pt x="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56" name="Freeform 163">
              <a:extLst>
                <a:ext uri="{FF2B5EF4-FFF2-40B4-BE49-F238E27FC236}">
                  <a16:creationId xmlns:a16="http://schemas.microsoft.com/office/drawing/2014/main" id="{424AE6FE-EF04-E74D-90E2-CBBCCD09772A}"/>
                </a:ext>
              </a:extLst>
            </p:cNvPr>
            <p:cNvSpPr>
              <a:spLocks/>
            </p:cNvSpPr>
            <p:nvPr/>
          </p:nvSpPr>
          <p:spPr bwMode="auto">
            <a:xfrm rot="333619">
              <a:off x="4188690" y="1718042"/>
              <a:ext cx="113361" cy="7335"/>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1" y="1"/>
                    <a:pt x="10" y="4"/>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57" name="Freeform 164">
              <a:extLst>
                <a:ext uri="{FF2B5EF4-FFF2-40B4-BE49-F238E27FC236}">
                  <a16:creationId xmlns:a16="http://schemas.microsoft.com/office/drawing/2014/main" id="{AB86EE77-3466-744B-B9AB-41BDEC3693FA}"/>
                </a:ext>
              </a:extLst>
            </p:cNvPr>
            <p:cNvSpPr>
              <a:spLocks/>
            </p:cNvSpPr>
            <p:nvPr/>
          </p:nvSpPr>
          <p:spPr bwMode="auto">
            <a:xfrm rot="333619">
              <a:off x="3962448" y="1788647"/>
              <a:ext cx="281403" cy="21339"/>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grp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058" name="Freeform 165">
              <a:extLst>
                <a:ext uri="{FF2B5EF4-FFF2-40B4-BE49-F238E27FC236}">
                  <a16:creationId xmlns:a16="http://schemas.microsoft.com/office/drawing/2014/main" id="{6BAA92BE-1AA3-554C-9338-5CBA6FBE6669}"/>
                </a:ext>
              </a:extLst>
            </p:cNvPr>
            <p:cNvSpPr>
              <a:spLocks/>
            </p:cNvSpPr>
            <p:nvPr/>
          </p:nvSpPr>
          <p:spPr bwMode="auto">
            <a:xfrm rot="333619">
              <a:off x="4049587" y="1753375"/>
              <a:ext cx="263398" cy="21339"/>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grp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059" name="Freeform 166">
              <a:extLst>
                <a:ext uri="{FF2B5EF4-FFF2-40B4-BE49-F238E27FC236}">
                  <a16:creationId xmlns:a16="http://schemas.microsoft.com/office/drawing/2014/main" id="{1291CE29-1757-8F43-9D93-EF0CE5A6F236}"/>
                </a:ext>
              </a:extLst>
            </p:cNvPr>
            <p:cNvSpPr>
              <a:spLocks/>
            </p:cNvSpPr>
            <p:nvPr/>
          </p:nvSpPr>
          <p:spPr bwMode="auto">
            <a:xfrm rot="333619">
              <a:off x="4150371" y="1713753"/>
              <a:ext cx="170042" cy="21339"/>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grp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060" name="Freeform 167">
              <a:extLst>
                <a:ext uri="{FF2B5EF4-FFF2-40B4-BE49-F238E27FC236}">
                  <a16:creationId xmlns:a16="http://schemas.microsoft.com/office/drawing/2014/main" id="{1640E1CF-499E-FB4D-A387-A8410A220FFF}"/>
                </a:ext>
              </a:extLst>
            </p:cNvPr>
            <p:cNvSpPr>
              <a:spLocks/>
            </p:cNvSpPr>
            <p:nvPr/>
          </p:nvSpPr>
          <p:spPr bwMode="auto">
            <a:xfrm rot="333619">
              <a:off x="3963206" y="1825144"/>
              <a:ext cx="148703" cy="22672"/>
            </a:xfrm>
            <a:custGeom>
              <a:avLst/>
              <a:gdLst>
                <a:gd name="T0" fmla="*/ 95 w 89"/>
                <a:gd name="T1" fmla="*/ 233 h 13"/>
                <a:gd name="T2" fmla="*/ 772 w 89"/>
                <a:gd name="T3" fmla="*/ 233 h 13"/>
                <a:gd name="T4" fmla="*/ 1401 w 89"/>
                <a:gd name="T5" fmla="*/ 0 h 13"/>
                <a:gd name="T6" fmla="*/ 930 w 89"/>
                <a:gd name="T7" fmla="*/ 0 h 13"/>
                <a:gd name="T8" fmla="*/ 95 w 89"/>
                <a:gd name="T9" fmla="*/ 0 h 13"/>
                <a:gd name="T10" fmla="*/ 0 w 89"/>
                <a:gd name="T11" fmla="*/ 110 h 13"/>
                <a:gd name="T12" fmla="*/ 95 w 89"/>
                <a:gd name="T13" fmla="*/ 23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grp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061" name="Freeform 168">
              <a:extLst>
                <a:ext uri="{FF2B5EF4-FFF2-40B4-BE49-F238E27FC236}">
                  <a16:creationId xmlns:a16="http://schemas.microsoft.com/office/drawing/2014/main" id="{E915F331-7AEF-AF49-B232-E5CFD6892539}"/>
                </a:ext>
              </a:extLst>
            </p:cNvPr>
            <p:cNvSpPr>
              <a:spLocks/>
            </p:cNvSpPr>
            <p:nvPr/>
          </p:nvSpPr>
          <p:spPr bwMode="auto">
            <a:xfrm rot="333619">
              <a:off x="4013840" y="2016793"/>
              <a:ext cx="282069" cy="23339"/>
            </a:xfrm>
            <a:custGeom>
              <a:avLst/>
              <a:gdLst>
                <a:gd name="T0" fmla="*/ 1317 w 169"/>
                <a:gd name="T1" fmla="*/ 0 h 13"/>
                <a:gd name="T2" fmla="*/ 95 w 169"/>
                <a:gd name="T3" fmla="*/ 0 h 13"/>
                <a:gd name="T4" fmla="*/ 0 w 169"/>
                <a:gd name="T5" fmla="*/ 116 h 13"/>
                <a:gd name="T6" fmla="*/ 95 w 169"/>
                <a:gd name="T7" fmla="*/ 253 h 13"/>
                <a:gd name="T8" fmla="*/ 2556 w 169"/>
                <a:gd name="T9" fmla="*/ 253 h 13"/>
                <a:gd name="T10" fmla="*/ 2651 w 169"/>
                <a:gd name="T11" fmla="*/ 116 h 13"/>
                <a:gd name="T12" fmla="*/ 2556 w 169"/>
                <a:gd name="T13" fmla="*/ 0 h 13"/>
                <a:gd name="T14" fmla="*/ 1317 w 16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3">
                  <a:moveTo>
                    <a:pt x="84" y="0"/>
                  </a:moveTo>
                  <a:cubicBezTo>
                    <a:pt x="6" y="0"/>
                    <a:pt x="6" y="0"/>
                    <a:pt x="6" y="0"/>
                  </a:cubicBezTo>
                  <a:cubicBezTo>
                    <a:pt x="3" y="0"/>
                    <a:pt x="0" y="3"/>
                    <a:pt x="0" y="6"/>
                  </a:cubicBezTo>
                  <a:cubicBezTo>
                    <a:pt x="0" y="10"/>
                    <a:pt x="3" y="13"/>
                    <a:pt x="6" y="13"/>
                  </a:cubicBezTo>
                  <a:cubicBezTo>
                    <a:pt x="163" y="13"/>
                    <a:pt x="163" y="13"/>
                    <a:pt x="163" y="13"/>
                  </a:cubicBezTo>
                  <a:cubicBezTo>
                    <a:pt x="166" y="13"/>
                    <a:pt x="169" y="10"/>
                    <a:pt x="169" y="6"/>
                  </a:cubicBezTo>
                  <a:cubicBezTo>
                    <a:pt x="169" y="3"/>
                    <a:pt x="166" y="0"/>
                    <a:pt x="163" y="0"/>
                  </a:cubicBezTo>
                  <a:lnTo>
                    <a:pt x="84"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62" name="Freeform 169">
              <a:extLst>
                <a:ext uri="{FF2B5EF4-FFF2-40B4-BE49-F238E27FC236}">
                  <a16:creationId xmlns:a16="http://schemas.microsoft.com/office/drawing/2014/main" id="{F348E2D0-13B3-324F-AD7B-6D9E910052AB}"/>
                </a:ext>
              </a:extLst>
            </p:cNvPr>
            <p:cNvSpPr>
              <a:spLocks/>
            </p:cNvSpPr>
            <p:nvPr/>
          </p:nvSpPr>
          <p:spPr bwMode="auto">
            <a:xfrm rot="333619">
              <a:off x="3952972" y="1967177"/>
              <a:ext cx="265399" cy="23339"/>
            </a:xfrm>
            <a:custGeom>
              <a:avLst/>
              <a:gdLst>
                <a:gd name="T0" fmla="*/ 1254 w 159"/>
                <a:gd name="T1" fmla="*/ 0 h 13"/>
                <a:gd name="T2" fmla="*/ 113 w 159"/>
                <a:gd name="T3" fmla="*/ 0 h 13"/>
                <a:gd name="T4" fmla="*/ 0 w 159"/>
                <a:gd name="T5" fmla="*/ 137 h 13"/>
                <a:gd name="T6" fmla="*/ 113 w 159"/>
                <a:gd name="T7" fmla="*/ 253 h 13"/>
                <a:gd name="T8" fmla="*/ 2401 w 159"/>
                <a:gd name="T9" fmla="*/ 253 h 13"/>
                <a:gd name="T10" fmla="*/ 2493 w 159"/>
                <a:gd name="T11" fmla="*/ 137 h 13"/>
                <a:gd name="T12" fmla="*/ 2401 w 159"/>
                <a:gd name="T13" fmla="*/ 0 h 13"/>
                <a:gd name="T14" fmla="*/ 1254 w 15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13">
                  <a:moveTo>
                    <a:pt x="80" y="0"/>
                  </a:moveTo>
                  <a:cubicBezTo>
                    <a:pt x="7" y="0"/>
                    <a:pt x="7" y="0"/>
                    <a:pt x="7" y="0"/>
                  </a:cubicBezTo>
                  <a:cubicBezTo>
                    <a:pt x="3" y="0"/>
                    <a:pt x="0" y="3"/>
                    <a:pt x="0" y="7"/>
                  </a:cubicBezTo>
                  <a:cubicBezTo>
                    <a:pt x="0" y="10"/>
                    <a:pt x="3" y="13"/>
                    <a:pt x="7" y="13"/>
                  </a:cubicBezTo>
                  <a:cubicBezTo>
                    <a:pt x="153" y="13"/>
                    <a:pt x="153" y="13"/>
                    <a:pt x="153" y="13"/>
                  </a:cubicBezTo>
                  <a:cubicBezTo>
                    <a:pt x="156" y="13"/>
                    <a:pt x="159" y="10"/>
                    <a:pt x="159" y="7"/>
                  </a:cubicBezTo>
                  <a:cubicBezTo>
                    <a:pt x="159" y="3"/>
                    <a:pt x="156" y="0"/>
                    <a:pt x="153" y="0"/>
                  </a:cubicBezTo>
                  <a:lnTo>
                    <a:pt x="8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63" name="Freeform 170">
              <a:extLst>
                <a:ext uri="{FF2B5EF4-FFF2-40B4-BE49-F238E27FC236}">
                  <a16:creationId xmlns:a16="http://schemas.microsoft.com/office/drawing/2014/main" id="{EE220066-7C12-0242-AA9C-01E9DE4B0BB4}"/>
                </a:ext>
              </a:extLst>
            </p:cNvPr>
            <p:cNvSpPr>
              <a:spLocks/>
            </p:cNvSpPr>
            <p:nvPr/>
          </p:nvSpPr>
          <p:spPr bwMode="auto">
            <a:xfrm rot="333619">
              <a:off x="3947573" y="1917056"/>
              <a:ext cx="168708" cy="23339"/>
            </a:xfrm>
            <a:custGeom>
              <a:avLst/>
              <a:gdLst>
                <a:gd name="T0" fmla="*/ 1493 w 101"/>
                <a:gd name="T1" fmla="*/ 0 h 13"/>
                <a:gd name="T2" fmla="*/ 741 w 101"/>
                <a:gd name="T3" fmla="*/ 0 h 13"/>
                <a:gd name="T4" fmla="*/ 188 w 101"/>
                <a:gd name="T5" fmla="*/ 0 h 13"/>
                <a:gd name="T6" fmla="*/ 0 w 101"/>
                <a:gd name="T7" fmla="*/ 253 h 13"/>
                <a:gd name="T8" fmla="*/ 1493 w 101"/>
                <a:gd name="T9" fmla="*/ 253 h 13"/>
                <a:gd name="T10" fmla="*/ 1588 w 101"/>
                <a:gd name="T11" fmla="*/ 137 h 13"/>
                <a:gd name="T12" fmla="*/ 1493 w 101"/>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13">
                  <a:moveTo>
                    <a:pt x="95" y="0"/>
                  </a:moveTo>
                  <a:cubicBezTo>
                    <a:pt x="47" y="0"/>
                    <a:pt x="47" y="0"/>
                    <a:pt x="47" y="0"/>
                  </a:cubicBezTo>
                  <a:cubicBezTo>
                    <a:pt x="12" y="0"/>
                    <a:pt x="12" y="0"/>
                    <a:pt x="12" y="0"/>
                  </a:cubicBezTo>
                  <a:cubicBezTo>
                    <a:pt x="7" y="4"/>
                    <a:pt x="3" y="9"/>
                    <a:pt x="0" y="13"/>
                  </a:cubicBezTo>
                  <a:cubicBezTo>
                    <a:pt x="95" y="13"/>
                    <a:pt x="95" y="13"/>
                    <a:pt x="95" y="13"/>
                  </a:cubicBezTo>
                  <a:cubicBezTo>
                    <a:pt x="98" y="13"/>
                    <a:pt x="101" y="10"/>
                    <a:pt x="101" y="7"/>
                  </a:cubicBezTo>
                  <a:cubicBezTo>
                    <a:pt x="101" y="3"/>
                    <a:pt x="98" y="0"/>
                    <a:pt x="9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64" name="Freeform 171">
              <a:extLst>
                <a:ext uri="{FF2B5EF4-FFF2-40B4-BE49-F238E27FC236}">
                  <a16:creationId xmlns:a16="http://schemas.microsoft.com/office/drawing/2014/main" id="{B19106F9-3DEC-8A4E-8C49-76EABB677982}"/>
                </a:ext>
              </a:extLst>
            </p:cNvPr>
            <p:cNvSpPr>
              <a:spLocks/>
            </p:cNvSpPr>
            <p:nvPr/>
          </p:nvSpPr>
          <p:spPr bwMode="auto">
            <a:xfrm rot="333619">
              <a:off x="4003585" y="1877375"/>
              <a:ext cx="40010" cy="19338"/>
            </a:xfrm>
            <a:custGeom>
              <a:avLst/>
              <a:gdLst>
                <a:gd name="T0" fmla="*/ 0 w 24"/>
                <a:gd name="T1" fmla="*/ 200 h 11"/>
                <a:gd name="T2" fmla="*/ 270 w 24"/>
                <a:gd name="T3" fmla="*/ 200 h 11"/>
                <a:gd name="T4" fmla="*/ 375 w 24"/>
                <a:gd name="T5" fmla="*/ 90 h 11"/>
                <a:gd name="T6" fmla="*/ 345 w 24"/>
                <a:gd name="T7" fmla="*/ 0 h 11"/>
                <a:gd name="T8" fmla="*/ 0 w 24"/>
                <a:gd name="T9" fmla="*/ 20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1">
                  <a:moveTo>
                    <a:pt x="0" y="11"/>
                  </a:moveTo>
                  <a:cubicBezTo>
                    <a:pt x="17" y="11"/>
                    <a:pt x="17" y="11"/>
                    <a:pt x="17" y="11"/>
                  </a:cubicBezTo>
                  <a:cubicBezTo>
                    <a:pt x="21" y="11"/>
                    <a:pt x="24" y="8"/>
                    <a:pt x="24" y="5"/>
                  </a:cubicBezTo>
                  <a:cubicBezTo>
                    <a:pt x="24" y="3"/>
                    <a:pt x="23" y="1"/>
                    <a:pt x="22" y="0"/>
                  </a:cubicBezTo>
                  <a:cubicBezTo>
                    <a:pt x="14" y="4"/>
                    <a:pt x="7" y="7"/>
                    <a:pt x="0"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65" name="Freeform 172">
              <a:extLst>
                <a:ext uri="{FF2B5EF4-FFF2-40B4-BE49-F238E27FC236}">
                  <a16:creationId xmlns:a16="http://schemas.microsoft.com/office/drawing/2014/main" id="{51B3D51A-393A-4E4E-B869-D8816D848D98}"/>
                </a:ext>
              </a:extLst>
            </p:cNvPr>
            <p:cNvSpPr>
              <a:spLocks/>
            </p:cNvSpPr>
            <p:nvPr/>
          </p:nvSpPr>
          <p:spPr bwMode="auto">
            <a:xfrm rot="333619">
              <a:off x="4099521" y="2063494"/>
              <a:ext cx="148036" cy="21339"/>
            </a:xfrm>
            <a:custGeom>
              <a:avLst/>
              <a:gdLst>
                <a:gd name="T0" fmla="*/ 92 w 89"/>
                <a:gd name="T1" fmla="*/ 227 h 12"/>
                <a:gd name="T2" fmla="*/ 758 w 89"/>
                <a:gd name="T3" fmla="*/ 227 h 12"/>
                <a:gd name="T4" fmla="*/ 1382 w 89"/>
                <a:gd name="T5" fmla="*/ 0 h 12"/>
                <a:gd name="T6" fmla="*/ 915 w 89"/>
                <a:gd name="T7" fmla="*/ 0 h 12"/>
                <a:gd name="T8" fmla="*/ 92 w 89"/>
                <a:gd name="T9" fmla="*/ 0 h 12"/>
                <a:gd name="T10" fmla="*/ 0 w 89"/>
                <a:gd name="T11" fmla="*/ 115 h 12"/>
                <a:gd name="T12" fmla="*/ 92 w 89"/>
                <a:gd name="T13" fmla="*/ 22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2">
                  <a:moveTo>
                    <a:pt x="6" y="12"/>
                  </a:moveTo>
                  <a:cubicBezTo>
                    <a:pt x="49" y="12"/>
                    <a:pt x="49" y="12"/>
                    <a:pt x="49" y="12"/>
                  </a:cubicBezTo>
                  <a:cubicBezTo>
                    <a:pt x="64" y="8"/>
                    <a:pt x="77" y="4"/>
                    <a:pt x="89" y="0"/>
                  </a:cubicBezTo>
                  <a:cubicBezTo>
                    <a:pt x="59" y="0"/>
                    <a:pt x="59" y="0"/>
                    <a:pt x="59" y="0"/>
                  </a:cubicBezTo>
                  <a:cubicBezTo>
                    <a:pt x="6" y="0"/>
                    <a:pt x="6" y="0"/>
                    <a:pt x="6" y="0"/>
                  </a:cubicBezTo>
                  <a:cubicBezTo>
                    <a:pt x="3" y="0"/>
                    <a:pt x="0" y="3"/>
                    <a:pt x="0" y="6"/>
                  </a:cubicBezTo>
                  <a:cubicBezTo>
                    <a:pt x="0" y="9"/>
                    <a:pt x="3" y="12"/>
                    <a:pt x="6" y="1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66" name="Freeform 173">
              <a:extLst>
                <a:ext uri="{FF2B5EF4-FFF2-40B4-BE49-F238E27FC236}">
                  <a16:creationId xmlns:a16="http://schemas.microsoft.com/office/drawing/2014/main" id="{CFC1BFF4-5F20-654B-8137-6158E76CF3AC}"/>
                </a:ext>
              </a:extLst>
            </p:cNvPr>
            <p:cNvSpPr>
              <a:spLocks/>
            </p:cNvSpPr>
            <p:nvPr/>
          </p:nvSpPr>
          <p:spPr bwMode="auto">
            <a:xfrm rot="333619">
              <a:off x="4086024" y="1973638"/>
              <a:ext cx="132032" cy="23339"/>
            </a:xfrm>
            <a:custGeom>
              <a:avLst/>
              <a:gdLst>
                <a:gd name="T0" fmla="*/ 1150 w 79"/>
                <a:gd name="T1" fmla="*/ 253 h 13"/>
                <a:gd name="T2" fmla="*/ 1243 w 79"/>
                <a:gd name="T3" fmla="*/ 137 h 13"/>
                <a:gd name="T4" fmla="*/ 1150 w 79"/>
                <a:gd name="T5" fmla="*/ 0 h 13"/>
                <a:gd name="T6" fmla="*/ 0 w 79"/>
                <a:gd name="T7" fmla="*/ 0 h 13"/>
                <a:gd name="T8" fmla="*/ 0 w 79"/>
                <a:gd name="T9" fmla="*/ 253 h 13"/>
                <a:gd name="T10" fmla="*/ 1150 w 79"/>
                <a:gd name="T11" fmla="*/ 253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3">
                  <a:moveTo>
                    <a:pt x="73" y="13"/>
                  </a:moveTo>
                  <a:cubicBezTo>
                    <a:pt x="76" y="13"/>
                    <a:pt x="79" y="10"/>
                    <a:pt x="79" y="7"/>
                  </a:cubicBezTo>
                  <a:cubicBezTo>
                    <a:pt x="79" y="3"/>
                    <a:pt x="76" y="0"/>
                    <a:pt x="73" y="0"/>
                  </a:cubicBezTo>
                  <a:cubicBezTo>
                    <a:pt x="0" y="0"/>
                    <a:pt x="0" y="0"/>
                    <a:pt x="0" y="0"/>
                  </a:cubicBezTo>
                  <a:cubicBezTo>
                    <a:pt x="0" y="13"/>
                    <a:pt x="0" y="13"/>
                    <a:pt x="0" y="13"/>
                  </a:cubicBezTo>
                  <a:lnTo>
                    <a:pt x="73"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67" name="Freeform 174">
              <a:extLst>
                <a:ext uri="{FF2B5EF4-FFF2-40B4-BE49-F238E27FC236}">
                  <a16:creationId xmlns:a16="http://schemas.microsoft.com/office/drawing/2014/main" id="{09A80BC6-1C99-3C4B-9B8D-32B0913D2DD1}"/>
                </a:ext>
              </a:extLst>
            </p:cNvPr>
            <p:cNvSpPr>
              <a:spLocks/>
            </p:cNvSpPr>
            <p:nvPr/>
          </p:nvSpPr>
          <p:spPr bwMode="auto">
            <a:xfrm rot="333619">
              <a:off x="4153545" y="2023577"/>
              <a:ext cx="142035" cy="23339"/>
            </a:xfrm>
            <a:custGeom>
              <a:avLst/>
              <a:gdLst>
                <a:gd name="T0" fmla="*/ 0 w 85"/>
                <a:gd name="T1" fmla="*/ 0 h 13"/>
                <a:gd name="T2" fmla="*/ 0 w 85"/>
                <a:gd name="T3" fmla="*/ 253 h 13"/>
                <a:gd name="T4" fmla="*/ 1243 w 85"/>
                <a:gd name="T5" fmla="*/ 253 h 13"/>
                <a:gd name="T6" fmla="*/ 1338 w 85"/>
                <a:gd name="T7" fmla="*/ 116 h 13"/>
                <a:gd name="T8" fmla="*/ 1243 w 85"/>
                <a:gd name="T9" fmla="*/ 0 h 13"/>
                <a:gd name="T10" fmla="*/ 0 w 85"/>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 h="13">
                  <a:moveTo>
                    <a:pt x="0" y="0"/>
                  </a:moveTo>
                  <a:cubicBezTo>
                    <a:pt x="0" y="13"/>
                    <a:pt x="0" y="13"/>
                    <a:pt x="0" y="13"/>
                  </a:cubicBezTo>
                  <a:cubicBezTo>
                    <a:pt x="79" y="13"/>
                    <a:pt x="79" y="13"/>
                    <a:pt x="79" y="13"/>
                  </a:cubicBezTo>
                  <a:cubicBezTo>
                    <a:pt x="82" y="13"/>
                    <a:pt x="85" y="10"/>
                    <a:pt x="85" y="6"/>
                  </a:cubicBezTo>
                  <a:cubicBezTo>
                    <a:pt x="85" y="3"/>
                    <a:pt x="82" y="0"/>
                    <a:pt x="79" y="0"/>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68" name="Freeform 175">
              <a:extLst>
                <a:ext uri="{FF2B5EF4-FFF2-40B4-BE49-F238E27FC236}">
                  <a16:creationId xmlns:a16="http://schemas.microsoft.com/office/drawing/2014/main" id="{A0CB57E2-ACAF-4F40-A484-1776CA521621}"/>
                </a:ext>
              </a:extLst>
            </p:cNvPr>
            <p:cNvSpPr>
              <a:spLocks/>
            </p:cNvSpPr>
            <p:nvPr/>
          </p:nvSpPr>
          <p:spPr bwMode="auto">
            <a:xfrm rot="333619">
              <a:off x="4179353" y="2067371"/>
              <a:ext cx="68017" cy="21339"/>
            </a:xfrm>
            <a:custGeom>
              <a:avLst/>
              <a:gdLst>
                <a:gd name="T0" fmla="*/ 0 w 41"/>
                <a:gd name="T1" fmla="*/ 0 h 12"/>
                <a:gd name="T2" fmla="*/ 0 w 41"/>
                <a:gd name="T3" fmla="*/ 227 h 12"/>
                <a:gd name="T4" fmla="*/ 12 w 41"/>
                <a:gd name="T5" fmla="*/ 227 h 12"/>
                <a:gd name="T6" fmla="*/ 632 w 41"/>
                <a:gd name="T7" fmla="*/ 0 h 12"/>
                <a:gd name="T8" fmla="*/ 0 w 4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2">
                  <a:moveTo>
                    <a:pt x="0" y="0"/>
                  </a:moveTo>
                  <a:cubicBezTo>
                    <a:pt x="0" y="12"/>
                    <a:pt x="0" y="12"/>
                    <a:pt x="0" y="12"/>
                  </a:cubicBezTo>
                  <a:cubicBezTo>
                    <a:pt x="1" y="12"/>
                    <a:pt x="1" y="12"/>
                    <a:pt x="1" y="12"/>
                  </a:cubicBezTo>
                  <a:cubicBezTo>
                    <a:pt x="16" y="8"/>
                    <a:pt x="29" y="4"/>
                    <a:pt x="41" y="0"/>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69" name="Freeform 176">
              <a:extLst>
                <a:ext uri="{FF2B5EF4-FFF2-40B4-BE49-F238E27FC236}">
                  <a16:creationId xmlns:a16="http://schemas.microsoft.com/office/drawing/2014/main" id="{6AFD975E-40BB-1B46-856B-6F5F6043B5D0}"/>
                </a:ext>
              </a:extLst>
            </p:cNvPr>
            <p:cNvSpPr>
              <a:spLocks/>
            </p:cNvSpPr>
            <p:nvPr/>
          </p:nvSpPr>
          <p:spPr bwMode="auto">
            <a:xfrm rot="333619">
              <a:off x="4026074" y="1920868"/>
              <a:ext cx="90022" cy="23339"/>
            </a:xfrm>
            <a:custGeom>
              <a:avLst/>
              <a:gdLst>
                <a:gd name="T0" fmla="*/ 0 w 54"/>
                <a:gd name="T1" fmla="*/ 253 h 13"/>
                <a:gd name="T2" fmla="*/ 750 w 54"/>
                <a:gd name="T3" fmla="*/ 253 h 13"/>
                <a:gd name="T4" fmla="*/ 845 w 54"/>
                <a:gd name="T5" fmla="*/ 137 h 13"/>
                <a:gd name="T6" fmla="*/ 750 w 54"/>
                <a:gd name="T7" fmla="*/ 0 h 13"/>
                <a:gd name="T8" fmla="*/ 0 w 54"/>
                <a:gd name="T9" fmla="*/ 0 h 13"/>
                <a:gd name="T10" fmla="*/ 0 w 54"/>
                <a:gd name="T11" fmla="*/ 253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3">
                  <a:moveTo>
                    <a:pt x="0" y="13"/>
                  </a:moveTo>
                  <a:cubicBezTo>
                    <a:pt x="48" y="13"/>
                    <a:pt x="48" y="13"/>
                    <a:pt x="48" y="13"/>
                  </a:cubicBezTo>
                  <a:cubicBezTo>
                    <a:pt x="51" y="13"/>
                    <a:pt x="54" y="10"/>
                    <a:pt x="54" y="7"/>
                  </a:cubicBezTo>
                  <a:cubicBezTo>
                    <a:pt x="54" y="3"/>
                    <a:pt x="51" y="0"/>
                    <a:pt x="48" y="0"/>
                  </a:cubicBezTo>
                  <a:cubicBezTo>
                    <a:pt x="0" y="0"/>
                    <a:pt x="0" y="0"/>
                    <a:pt x="0" y="0"/>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70" name="Freeform 177">
              <a:extLst>
                <a:ext uri="{FF2B5EF4-FFF2-40B4-BE49-F238E27FC236}">
                  <a16:creationId xmlns:a16="http://schemas.microsoft.com/office/drawing/2014/main" id="{2353060F-3D38-9945-9221-2BBF347F95CA}"/>
                </a:ext>
              </a:extLst>
            </p:cNvPr>
            <p:cNvSpPr>
              <a:spLocks/>
            </p:cNvSpPr>
            <p:nvPr/>
          </p:nvSpPr>
          <p:spPr bwMode="auto">
            <a:xfrm rot="333619">
              <a:off x="4013960" y="2018319"/>
              <a:ext cx="244727" cy="16004"/>
            </a:xfrm>
            <a:custGeom>
              <a:avLst/>
              <a:gdLst>
                <a:gd name="T0" fmla="*/ 92 w 147"/>
                <a:gd name="T1" fmla="*/ 0 h 9"/>
                <a:gd name="T2" fmla="*/ 2287 w 147"/>
                <a:gd name="T3" fmla="*/ 0 h 9"/>
                <a:gd name="T4" fmla="*/ 791 w 147"/>
                <a:gd name="T5" fmla="*/ 56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3"/>
                  </a:cubicBezTo>
                  <a:cubicBezTo>
                    <a:pt x="27" y="3"/>
                    <a:pt x="4" y="5"/>
                    <a:pt x="3" y="7"/>
                  </a:cubicBezTo>
                  <a:cubicBezTo>
                    <a:pt x="2" y="9"/>
                    <a:pt x="0" y="0"/>
                    <a:pt x="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71" name="Freeform 178">
              <a:extLst>
                <a:ext uri="{FF2B5EF4-FFF2-40B4-BE49-F238E27FC236}">
                  <a16:creationId xmlns:a16="http://schemas.microsoft.com/office/drawing/2014/main" id="{28981ABD-6410-F046-BAD9-0CDEF892FE31}"/>
                </a:ext>
              </a:extLst>
            </p:cNvPr>
            <p:cNvSpPr>
              <a:spLocks/>
            </p:cNvSpPr>
            <p:nvPr/>
          </p:nvSpPr>
          <p:spPr bwMode="auto">
            <a:xfrm rot="333619">
              <a:off x="3953048" y="1969608"/>
              <a:ext cx="246727" cy="16004"/>
            </a:xfrm>
            <a:custGeom>
              <a:avLst/>
              <a:gdLst>
                <a:gd name="T0" fmla="*/ 113 w 148"/>
                <a:gd name="T1" fmla="*/ 0 h 9"/>
                <a:gd name="T2" fmla="*/ 2313 w 148"/>
                <a:gd name="T3" fmla="*/ 0 h 9"/>
                <a:gd name="T4" fmla="*/ 813 w 148"/>
                <a:gd name="T5" fmla="*/ 35 h 9"/>
                <a:gd name="T6" fmla="*/ 63 w 148"/>
                <a:gd name="T7" fmla="*/ 136 h 9"/>
                <a:gd name="T8" fmla="*/ 113 w 14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9">
                  <a:moveTo>
                    <a:pt x="7" y="0"/>
                  </a:moveTo>
                  <a:cubicBezTo>
                    <a:pt x="148" y="0"/>
                    <a:pt x="148" y="0"/>
                    <a:pt x="148" y="0"/>
                  </a:cubicBezTo>
                  <a:cubicBezTo>
                    <a:pt x="142" y="0"/>
                    <a:pt x="92" y="1"/>
                    <a:pt x="52" y="2"/>
                  </a:cubicBezTo>
                  <a:cubicBezTo>
                    <a:pt x="27" y="3"/>
                    <a:pt x="4" y="5"/>
                    <a:pt x="4" y="7"/>
                  </a:cubicBezTo>
                  <a:cubicBezTo>
                    <a:pt x="2" y="9"/>
                    <a:pt x="0" y="0"/>
                    <a:pt x="7"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72" name="Freeform 179">
              <a:extLst>
                <a:ext uri="{FF2B5EF4-FFF2-40B4-BE49-F238E27FC236}">
                  <a16:creationId xmlns:a16="http://schemas.microsoft.com/office/drawing/2014/main" id="{25BABD3E-31DC-7942-A525-A086B9B6232A}"/>
                </a:ext>
              </a:extLst>
            </p:cNvPr>
            <p:cNvSpPr>
              <a:spLocks/>
            </p:cNvSpPr>
            <p:nvPr/>
          </p:nvSpPr>
          <p:spPr bwMode="auto">
            <a:xfrm rot="333619">
              <a:off x="4101020" y="2064091"/>
              <a:ext cx="130032" cy="16004"/>
            </a:xfrm>
            <a:custGeom>
              <a:avLst/>
              <a:gdLst>
                <a:gd name="T0" fmla="*/ 95 w 78"/>
                <a:gd name="T1" fmla="*/ 21 h 9"/>
                <a:gd name="T2" fmla="*/ 1208 w 78"/>
                <a:gd name="T3" fmla="*/ 21 h 9"/>
                <a:gd name="T4" fmla="*/ 595 w 78"/>
                <a:gd name="T5" fmla="*/ 35 h 9"/>
                <a:gd name="T6" fmla="*/ 50 w 78"/>
                <a:gd name="T7" fmla="*/ 149 h 9"/>
                <a:gd name="T8" fmla="*/ 95 w 78"/>
                <a:gd name="T9" fmla="*/ 21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1"/>
                  </a:moveTo>
                  <a:cubicBezTo>
                    <a:pt x="77" y="1"/>
                    <a:pt x="77" y="1"/>
                    <a:pt x="77" y="1"/>
                  </a:cubicBezTo>
                  <a:cubicBezTo>
                    <a:pt x="71" y="0"/>
                    <a:pt x="78" y="1"/>
                    <a:pt x="38" y="2"/>
                  </a:cubicBezTo>
                  <a:cubicBezTo>
                    <a:pt x="13" y="3"/>
                    <a:pt x="3" y="5"/>
                    <a:pt x="3" y="8"/>
                  </a:cubicBezTo>
                  <a:cubicBezTo>
                    <a:pt x="2" y="9"/>
                    <a:pt x="0" y="1"/>
                    <a:pt x="6"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73" name="Freeform 180">
              <a:extLst>
                <a:ext uri="{FF2B5EF4-FFF2-40B4-BE49-F238E27FC236}">
                  <a16:creationId xmlns:a16="http://schemas.microsoft.com/office/drawing/2014/main" id="{D1C45D7A-70BC-6F44-BBAA-77E4102065D6}"/>
                </a:ext>
              </a:extLst>
            </p:cNvPr>
            <p:cNvSpPr>
              <a:spLocks/>
            </p:cNvSpPr>
            <p:nvPr/>
          </p:nvSpPr>
          <p:spPr bwMode="auto">
            <a:xfrm rot="333619">
              <a:off x="3986617" y="1922143"/>
              <a:ext cx="113361" cy="6668"/>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0" y="2"/>
                    <a:pt x="9" y="4"/>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74" name="Freeform 181">
              <a:extLst>
                <a:ext uri="{FF2B5EF4-FFF2-40B4-BE49-F238E27FC236}">
                  <a16:creationId xmlns:a16="http://schemas.microsoft.com/office/drawing/2014/main" id="{11760C36-177F-0E43-A6C9-8EBC0445F349}"/>
                </a:ext>
              </a:extLst>
            </p:cNvPr>
            <p:cNvSpPr>
              <a:spLocks/>
            </p:cNvSpPr>
            <p:nvPr/>
          </p:nvSpPr>
          <p:spPr bwMode="auto">
            <a:xfrm rot="333619">
              <a:off x="4013840" y="2016793"/>
              <a:ext cx="282069" cy="23339"/>
            </a:xfrm>
            <a:custGeom>
              <a:avLst/>
              <a:gdLst>
                <a:gd name="T0" fmla="*/ 1317 w 169"/>
                <a:gd name="T1" fmla="*/ 0 h 13"/>
                <a:gd name="T2" fmla="*/ 95 w 169"/>
                <a:gd name="T3" fmla="*/ 0 h 13"/>
                <a:gd name="T4" fmla="*/ 0 w 169"/>
                <a:gd name="T5" fmla="*/ 116 h 13"/>
                <a:gd name="T6" fmla="*/ 95 w 169"/>
                <a:gd name="T7" fmla="*/ 253 h 13"/>
                <a:gd name="T8" fmla="*/ 2556 w 169"/>
                <a:gd name="T9" fmla="*/ 253 h 13"/>
                <a:gd name="T10" fmla="*/ 2651 w 169"/>
                <a:gd name="T11" fmla="*/ 116 h 13"/>
                <a:gd name="T12" fmla="*/ 2556 w 169"/>
                <a:gd name="T13" fmla="*/ 0 h 13"/>
                <a:gd name="T14" fmla="*/ 1317 w 16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3">
                  <a:moveTo>
                    <a:pt x="84" y="0"/>
                  </a:moveTo>
                  <a:cubicBezTo>
                    <a:pt x="6" y="0"/>
                    <a:pt x="6" y="0"/>
                    <a:pt x="6" y="0"/>
                  </a:cubicBezTo>
                  <a:cubicBezTo>
                    <a:pt x="3" y="0"/>
                    <a:pt x="0" y="3"/>
                    <a:pt x="0" y="6"/>
                  </a:cubicBezTo>
                  <a:cubicBezTo>
                    <a:pt x="0" y="10"/>
                    <a:pt x="3" y="13"/>
                    <a:pt x="6" y="13"/>
                  </a:cubicBezTo>
                  <a:cubicBezTo>
                    <a:pt x="163" y="13"/>
                    <a:pt x="163" y="13"/>
                    <a:pt x="163" y="13"/>
                  </a:cubicBezTo>
                  <a:cubicBezTo>
                    <a:pt x="166" y="13"/>
                    <a:pt x="169" y="10"/>
                    <a:pt x="169" y="6"/>
                  </a:cubicBezTo>
                  <a:cubicBezTo>
                    <a:pt x="169" y="3"/>
                    <a:pt x="166" y="0"/>
                    <a:pt x="163" y="0"/>
                  </a:cubicBezTo>
                  <a:lnTo>
                    <a:pt x="84" y="0"/>
                  </a:lnTo>
                  <a:close/>
                </a:path>
              </a:pathLst>
            </a:custGeom>
            <a:grp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075" name="Freeform 183">
              <a:extLst>
                <a:ext uri="{FF2B5EF4-FFF2-40B4-BE49-F238E27FC236}">
                  <a16:creationId xmlns:a16="http://schemas.microsoft.com/office/drawing/2014/main" id="{58D534FD-239E-CA4B-8956-1F1E7381F872}"/>
                </a:ext>
              </a:extLst>
            </p:cNvPr>
            <p:cNvSpPr>
              <a:spLocks/>
            </p:cNvSpPr>
            <p:nvPr/>
          </p:nvSpPr>
          <p:spPr bwMode="auto">
            <a:xfrm rot="333619">
              <a:off x="3947573" y="1917056"/>
              <a:ext cx="168708" cy="23339"/>
            </a:xfrm>
            <a:custGeom>
              <a:avLst/>
              <a:gdLst>
                <a:gd name="T0" fmla="*/ 1493 w 101"/>
                <a:gd name="T1" fmla="*/ 0 h 13"/>
                <a:gd name="T2" fmla="*/ 741 w 101"/>
                <a:gd name="T3" fmla="*/ 0 h 13"/>
                <a:gd name="T4" fmla="*/ 188 w 101"/>
                <a:gd name="T5" fmla="*/ 0 h 13"/>
                <a:gd name="T6" fmla="*/ 0 w 101"/>
                <a:gd name="T7" fmla="*/ 253 h 13"/>
                <a:gd name="T8" fmla="*/ 1493 w 101"/>
                <a:gd name="T9" fmla="*/ 253 h 13"/>
                <a:gd name="T10" fmla="*/ 1588 w 101"/>
                <a:gd name="T11" fmla="*/ 137 h 13"/>
                <a:gd name="T12" fmla="*/ 1493 w 101"/>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13">
                  <a:moveTo>
                    <a:pt x="95" y="0"/>
                  </a:moveTo>
                  <a:cubicBezTo>
                    <a:pt x="47" y="0"/>
                    <a:pt x="47" y="0"/>
                    <a:pt x="47" y="0"/>
                  </a:cubicBezTo>
                  <a:cubicBezTo>
                    <a:pt x="12" y="0"/>
                    <a:pt x="12" y="0"/>
                    <a:pt x="12" y="0"/>
                  </a:cubicBezTo>
                  <a:cubicBezTo>
                    <a:pt x="7" y="4"/>
                    <a:pt x="3" y="9"/>
                    <a:pt x="0" y="13"/>
                  </a:cubicBezTo>
                  <a:cubicBezTo>
                    <a:pt x="95" y="13"/>
                    <a:pt x="95" y="13"/>
                    <a:pt x="95" y="13"/>
                  </a:cubicBezTo>
                  <a:cubicBezTo>
                    <a:pt x="98" y="13"/>
                    <a:pt x="101" y="10"/>
                    <a:pt x="101" y="7"/>
                  </a:cubicBezTo>
                  <a:cubicBezTo>
                    <a:pt x="101" y="3"/>
                    <a:pt x="98" y="0"/>
                    <a:pt x="95" y="0"/>
                  </a:cubicBezTo>
                  <a:close/>
                </a:path>
              </a:pathLst>
            </a:custGeom>
            <a:grp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076" name="Freeform 184">
              <a:extLst>
                <a:ext uri="{FF2B5EF4-FFF2-40B4-BE49-F238E27FC236}">
                  <a16:creationId xmlns:a16="http://schemas.microsoft.com/office/drawing/2014/main" id="{0ED41A64-3882-8B4F-9C2E-B4E50BCB3C3F}"/>
                </a:ext>
              </a:extLst>
            </p:cNvPr>
            <p:cNvSpPr>
              <a:spLocks/>
            </p:cNvSpPr>
            <p:nvPr/>
          </p:nvSpPr>
          <p:spPr bwMode="auto">
            <a:xfrm rot="333619">
              <a:off x="4003585" y="1877375"/>
              <a:ext cx="40010" cy="19338"/>
            </a:xfrm>
            <a:custGeom>
              <a:avLst/>
              <a:gdLst>
                <a:gd name="T0" fmla="*/ 0 w 24"/>
                <a:gd name="T1" fmla="*/ 200 h 11"/>
                <a:gd name="T2" fmla="*/ 270 w 24"/>
                <a:gd name="T3" fmla="*/ 200 h 11"/>
                <a:gd name="T4" fmla="*/ 375 w 24"/>
                <a:gd name="T5" fmla="*/ 90 h 11"/>
                <a:gd name="T6" fmla="*/ 345 w 24"/>
                <a:gd name="T7" fmla="*/ 0 h 11"/>
                <a:gd name="T8" fmla="*/ 0 w 24"/>
                <a:gd name="T9" fmla="*/ 20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1">
                  <a:moveTo>
                    <a:pt x="0" y="11"/>
                  </a:moveTo>
                  <a:cubicBezTo>
                    <a:pt x="17" y="11"/>
                    <a:pt x="17" y="11"/>
                    <a:pt x="17" y="11"/>
                  </a:cubicBezTo>
                  <a:cubicBezTo>
                    <a:pt x="21" y="11"/>
                    <a:pt x="24" y="8"/>
                    <a:pt x="24" y="5"/>
                  </a:cubicBezTo>
                  <a:cubicBezTo>
                    <a:pt x="24" y="3"/>
                    <a:pt x="23" y="1"/>
                    <a:pt x="22" y="0"/>
                  </a:cubicBezTo>
                  <a:cubicBezTo>
                    <a:pt x="14" y="4"/>
                    <a:pt x="7" y="7"/>
                    <a:pt x="0" y="11"/>
                  </a:cubicBezTo>
                  <a:close/>
                </a:path>
              </a:pathLst>
            </a:custGeom>
            <a:grp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077" name="Freeform 185">
              <a:extLst>
                <a:ext uri="{FF2B5EF4-FFF2-40B4-BE49-F238E27FC236}">
                  <a16:creationId xmlns:a16="http://schemas.microsoft.com/office/drawing/2014/main" id="{4176BEE3-D10B-2941-A2CA-2A39DE1C5CB7}"/>
                </a:ext>
              </a:extLst>
            </p:cNvPr>
            <p:cNvSpPr>
              <a:spLocks/>
            </p:cNvSpPr>
            <p:nvPr/>
          </p:nvSpPr>
          <p:spPr bwMode="auto">
            <a:xfrm rot="333619">
              <a:off x="4099521" y="2063494"/>
              <a:ext cx="148036" cy="21339"/>
            </a:xfrm>
            <a:custGeom>
              <a:avLst/>
              <a:gdLst>
                <a:gd name="T0" fmla="*/ 92 w 89"/>
                <a:gd name="T1" fmla="*/ 227 h 12"/>
                <a:gd name="T2" fmla="*/ 758 w 89"/>
                <a:gd name="T3" fmla="*/ 227 h 12"/>
                <a:gd name="T4" fmla="*/ 1382 w 89"/>
                <a:gd name="T5" fmla="*/ 0 h 12"/>
                <a:gd name="T6" fmla="*/ 915 w 89"/>
                <a:gd name="T7" fmla="*/ 0 h 12"/>
                <a:gd name="T8" fmla="*/ 92 w 89"/>
                <a:gd name="T9" fmla="*/ 0 h 12"/>
                <a:gd name="T10" fmla="*/ 0 w 89"/>
                <a:gd name="T11" fmla="*/ 115 h 12"/>
                <a:gd name="T12" fmla="*/ 92 w 89"/>
                <a:gd name="T13" fmla="*/ 22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2">
                  <a:moveTo>
                    <a:pt x="6" y="12"/>
                  </a:moveTo>
                  <a:cubicBezTo>
                    <a:pt x="49" y="12"/>
                    <a:pt x="49" y="12"/>
                    <a:pt x="49" y="12"/>
                  </a:cubicBezTo>
                  <a:cubicBezTo>
                    <a:pt x="64" y="8"/>
                    <a:pt x="77" y="4"/>
                    <a:pt x="89" y="0"/>
                  </a:cubicBezTo>
                  <a:cubicBezTo>
                    <a:pt x="59" y="0"/>
                    <a:pt x="59" y="0"/>
                    <a:pt x="59" y="0"/>
                  </a:cubicBezTo>
                  <a:cubicBezTo>
                    <a:pt x="6" y="0"/>
                    <a:pt x="6" y="0"/>
                    <a:pt x="6" y="0"/>
                  </a:cubicBezTo>
                  <a:cubicBezTo>
                    <a:pt x="3" y="0"/>
                    <a:pt x="0" y="3"/>
                    <a:pt x="0" y="6"/>
                  </a:cubicBezTo>
                  <a:cubicBezTo>
                    <a:pt x="0" y="9"/>
                    <a:pt x="3" y="12"/>
                    <a:pt x="6" y="12"/>
                  </a:cubicBezTo>
                  <a:close/>
                </a:path>
              </a:pathLst>
            </a:custGeom>
            <a:grp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078" name="Freeform 205">
              <a:extLst>
                <a:ext uri="{FF2B5EF4-FFF2-40B4-BE49-F238E27FC236}">
                  <a16:creationId xmlns:a16="http://schemas.microsoft.com/office/drawing/2014/main" id="{0ECA01BE-9B27-3D48-80C1-321174E3BEA0}"/>
                </a:ext>
              </a:extLst>
            </p:cNvPr>
            <p:cNvSpPr>
              <a:spLocks/>
            </p:cNvSpPr>
            <p:nvPr/>
          </p:nvSpPr>
          <p:spPr bwMode="auto">
            <a:xfrm rot="333619">
              <a:off x="3920356" y="2012804"/>
              <a:ext cx="375426" cy="263399"/>
            </a:xfrm>
            <a:custGeom>
              <a:avLst/>
              <a:gdLst>
                <a:gd name="T0" fmla="*/ 0 w 225"/>
                <a:gd name="T1" fmla="*/ 2813 h 148"/>
                <a:gd name="T2" fmla="*/ 1897 w 225"/>
                <a:gd name="T3" fmla="*/ 1481 h 148"/>
                <a:gd name="T4" fmla="*/ 3526 w 225"/>
                <a:gd name="T5" fmla="*/ 593 h 148"/>
                <a:gd name="T6" fmla="*/ 3526 w 225"/>
                <a:gd name="T7" fmla="*/ 0 h 148"/>
                <a:gd name="T8" fmla="*/ 1897 w 225"/>
                <a:gd name="T9" fmla="*/ 891 h 148"/>
                <a:gd name="T10" fmla="*/ 0 w 225"/>
                <a:gd name="T11" fmla="*/ 2223 h 148"/>
                <a:gd name="T12" fmla="*/ 0 w 225"/>
                <a:gd name="T13" fmla="*/ 2813 h 1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8">
                  <a:moveTo>
                    <a:pt x="0" y="148"/>
                  </a:moveTo>
                  <a:cubicBezTo>
                    <a:pt x="0" y="120"/>
                    <a:pt x="67" y="97"/>
                    <a:pt x="121" y="78"/>
                  </a:cubicBezTo>
                  <a:cubicBezTo>
                    <a:pt x="176" y="59"/>
                    <a:pt x="225" y="51"/>
                    <a:pt x="225" y="31"/>
                  </a:cubicBezTo>
                  <a:cubicBezTo>
                    <a:pt x="225" y="0"/>
                    <a:pt x="225" y="0"/>
                    <a:pt x="225" y="0"/>
                  </a:cubicBezTo>
                  <a:cubicBezTo>
                    <a:pt x="225" y="21"/>
                    <a:pt x="176" y="28"/>
                    <a:pt x="121" y="47"/>
                  </a:cubicBezTo>
                  <a:cubicBezTo>
                    <a:pt x="67" y="66"/>
                    <a:pt x="0" y="89"/>
                    <a:pt x="0" y="117"/>
                  </a:cubicBezTo>
                  <a:lnTo>
                    <a:pt x="0" y="148"/>
                  </a:lnTo>
                  <a:close/>
                </a:path>
              </a:pathLst>
            </a:custGeom>
            <a:grpFill/>
            <a:ln w="7938" cap="rnd">
              <a:solidFill>
                <a:srgbClr val="333333"/>
              </a:solidFill>
              <a:prstDash val="solid"/>
              <a:round/>
              <a:headEnd/>
              <a:tailEnd/>
            </a:ln>
          </p:spPr>
          <p:txBody>
            <a:bodyPr/>
            <a:lstStyle/>
            <a:p>
              <a:endParaRPr lang="en-US" sz="1350"/>
            </a:p>
          </p:txBody>
        </p:sp>
        <p:sp>
          <p:nvSpPr>
            <p:cNvPr id="2079" name="Freeform 208">
              <a:extLst>
                <a:ext uri="{FF2B5EF4-FFF2-40B4-BE49-F238E27FC236}">
                  <a16:creationId xmlns:a16="http://schemas.microsoft.com/office/drawing/2014/main" id="{E737CDF0-A017-8049-9268-795A074E1482}"/>
                </a:ext>
              </a:extLst>
            </p:cNvPr>
            <p:cNvSpPr>
              <a:spLocks/>
            </p:cNvSpPr>
            <p:nvPr/>
          </p:nvSpPr>
          <p:spPr bwMode="auto">
            <a:xfrm rot="333619">
              <a:off x="3909082" y="2105908"/>
              <a:ext cx="375426" cy="264733"/>
            </a:xfrm>
            <a:custGeom>
              <a:avLst/>
              <a:gdLst>
                <a:gd name="T0" fmla="*/ 0 w 225"/>
                <a:gd name="T1" fmla="*/ 2819 h 149"/>
                <a:gd name="T2" fmla="*/ 1897 w 225"/>
                <a:gd name="T3" fmla="*/ 1492 h 149"/>
                <a:gd name="T4" fmla="*/ 3526 w 225"/>
                <a:gd name="T5" fmla="*/ 589 h 149"/>
                <a:gd name="T6" fmla="*/ 3526 w 225"/>
                <a:gd name="T7" fmla="*/ 0 h 149"/>
                <a:gd name="T8" fmla="*/ 1897 w 225"/>
                <a:gd name="T9" fmla="*/ 909 h 149"/>
                <a:gd name="T10" fmla="*/ 0 w 225"/>
                <a:gd name="T11" fmla="*/ 2230 h 149"/>
                <a:gd name="T12" fmla="*/ 0 w 225"/>
                <a:gd name="T13" fmla="*/ 281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8"/>
                    <a:pt x="121" y="79"/>
                  </a:cubicBezTo>
                  <a:cubicBezTo>
                    <a:pt x="176" y="59"/>
                    <a:pt x="225" y="52"/>
                    <a:pt x="225" y="31"/>
                  </a:cubicBezTo>
                  <a:cubicBezTo>
                    <a:pt x="225" y="0"/>
                    <a:pt x="225" y="0"/>
                    <a:pt x="225" y="0"/>
                  </a:cubicBezTo>
                  <a:cubicBezTo>
                    <a:pt x="225" y="21"/>
                    <a:pt x="176" y="28"/>
                    <a:pt x="121" y="48"/>
                  </a:cubicBezTo>
                  <a:cubicBezTo>
                    <a:pt x="67" y="67"/>
                    <a:pt x="0" y="90"/>
                    <a:pt x="0" y="118"/>
                  </a:cubicBezTo>
                  <a:lnTo>
                    <a:pt x="0" y="149"/>
                  </a:lnTo>
                  <a:close/>
                </a:path>
              </a:pathLst>
            </a:custGeom>
            <a:grpFill/>
            <a:ln w="7938" cap="rnd">
              <a:solidFill>
                <a:srgbClr val="333333"/>
              </a:solidFill>
              <a:prstDash val="solid"/>
              <a:round/>
              <a:headEnd/>
              <a:tailEnd/>
            </a:ln>
          </p:spPr>
          <p:txBody>
            <a:bodyPr/>
            <a:lstStyle/>
            <a:p>
              <a:endParaRPr lang="en-US" sz="1350"/>
            </a:p>
          </p:txBody>
        </p:sp>
        <p:sp>
          <p:nvSpPr>
            <p:cNvPr id="2080" name="Freeform 209">
              <a:extLst>
                <a:ext uri="{FF2B5EF4-FFF2-40B4-BE49-F238E27FC236}">
                  <a16:creationId xmlns:a16="http://schemas.microsoft.com/office/drawing/2014/main" id="{48B76D51-D22D-5948-AB3E-49A661B158A2}"/>
                </a:ext>
              </a:extLst>
            </p:cNvPr>
            <p:cNvSpPr>
              <a:spLocks/>
            </p:cNvSpPr>
            <p:nvPr/>
          </p:nvSpPr>
          <p:spPr bwMode="auto">
            <a:xfrm rot="333619">
              <a:off x="3961288" y="1591352"/>
              <a:ext cx="375426" cy="265400"/>
            </a:xfrm>
            <a:custGeom>
              <a:avLst/>
              <a:gdLst>
                <a:gd name="T0" fmla="*/ 0 w 225"/>
                <a:gd name="T1" fmla="*/ 2839 h 149"/>
                <a:gd name="T2" fmla="*/ 1897 w 225"/>
                <a:gd name="T3" fmla="*/ 1507 h 149"/>
                <a:gd name="T4" fmla="*/ 3526 w 225"/>
                <a:gd name="T5" fmla="*/ 593 h 149"/>
                <a:gd name="T6" fmla="*/ 3526 w 225"/>
                <a:gd name="T7" fmla="*/ 0 h 149"/>
                <a:gd name="T8" fmla="*/ 1897 w 225"/>
                <a:gd name="T9" fmla="*/ 914 h 149"/>
                <a:gd name="T10" fmla="*/ 0 w 225"/>
                <a:gd name="T11" fmla="*/ 2246 h 149"/>
                <a:gd name="T12" fmla="*/ 0 w 225"/>
                <a:gd name="T13" fmla="*/ 283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8"/>
                    <a:pt x="121" y="79"/>
                  </a:cubicBezTo>
                  <a:cubicBezTo>
                    <a:pt x="176" y="59"/>
                    <a:pt x="225" y="52"/>
                    <a:pt x="225" y="31"/>
                  </a:cubicBezTo>
                  <a:cubicBezTo>
                    <a:pt x="225" y="0"/>
                    <a:pt x="225" y="0"/>
                    <a:pt x="225" y="0"/>
                  </a:cubicBezTo>
                  <a:cubicBezTo>
                    <a:pt x="225" y="21"/>
                    <a:pt x="176" y="28"/>
                    <a:pt x="121" y="48"/>
                  </a:cubicBezTo>
                  <a:cubicBezTo>
                    <a:pt x="67" y="67"/>
                    <a:pt x="0" y="90"/>
                    <a:pt x="0" y="118"/>
                  </a:cubicBezTo>
                  <a:lnTo>
                    <a:pt x="0" y="1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81" name="Freeform 210">
              <a:extLst>
                <a:ext uri="{FF2B5EF4-FFF2-40B4-BE49-F238E27FC236}">
                  <a16:creationId xmlns:a16="http://schemas.microsoft.com/office/drawing/2014/main" id="{67A1831E-81C9-FF4F-80E9-17E0CDCAD4CE}"/>
                </a:ext>
              </a:extLst>
            </p:cNvPr>
            <p:cNvSpPr>
              <a:spLocks/>
            </p:cNvSpPr>
            <p:nvPr/>
          </p:nvSpPr>
          <p:spPr bwMode="auto">
            <a:xfrm rot="333619">
              <a:off x="3949560" y="1712147"/>
              <a:ext cx="375426" cy="264733"/>
            </a:xfrm>
            <a:custGeom>
              <a:avLst/>
              <a:gdLst>
                <a:gd name="T0" fmla="*/ 0 w 225"/>
                <a:gd name="T1" fmla="*/ 2819 h 149"/>
                <a:gd name="T2" fmla="*/ 1897 w 225"/>
                <a:gd name="T3" fmla="*/ 1492 h 149"/>
                <a:gd name="T4" fmla="*/ 3526 w 225"/>
                <a:gd name="T5" fmla="*/ 589 h 149"/>
                <a:gd name="T6" fmla="*/ 3526 w 225"/>
                <a:gd name="T7" fmla="*/ 0 h 149"/>
                <a:gd name="T8" fmla="*/ 1897 w 225"/>
                <a:gd name="T9" fmla="*/ 909 h 149"/>
                <a:gd name="T10" fmla="*/ 0 w 225"/>
                <a:gd name="T11" fmla="*/ 2230 h 149"/>
                <a:gd name="T12" fmla="*/ 0 w 225"/>
                <a:gd name="T13" fmla="*/ 281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8"/>
                    <a:pt x="121" y="79"/>
                  </a:cubicBezTo>
                  <a:cubicBezTo>
                    <a:pt x="176" y="59"/>
                    <a:pt x="225" y="52"/>
                    <a:pt x="225" y="31"/>
                  </a:cubicBezTo>
                  <a:cubicBezTo>
                    <a:pt x="225" y="0"/>
                    <a:pt x="225" y="0"/>
                    <a:pt x="225" y="0"/>
                  </a:cubicBezTo>
                  <a:cubicBezTo>
                    <a:pt x="225" y="21"/>
                    <a:pt x="176" y="28"/>
                    <a:pt x="121" y="48"/>
                  </a:cubicBezTo>
                  <a:cubicBezTo>
                    <a:pt x="67" y="67"/>
                    <a:pt x="0" y="90"/>
                    <a:pt x="0" y="118"/>
                  </a:cubicBezTo>
                  <a:lnTo>
                    <a:pt x="0" y="149"/>
                  </a:lnTo>
                  <a:close/>
                </a:path>
              </a:pathLst>
            </a:custGeom>
            <a:grpFill/>
            <a:ln w="7938" cap="rnd">
              <a:solidFill>
                <a:srgbClr val="333333"/>
              </a:solidFill>
              <a:prstDash val="solid"/>
              <a:round/>
              <a:headEnd/>
              <a:tailEnd/>
            </a:ln>
          </p:spPr>
          <p:txBody>
            <a:bodyPr/>
            <a:lstStyle/>
            <a:p>
              <a:endParaRPr lang="en-US" sz="1350"/>
            </a:p>
          </p:txBody>
        </p:sp>
        <p:sp>
          <p:nvSpPr>
            <p:cNvPr id="2082" name="Freeform 221">
              <a:extLst>
                <a:ext uri="{FF2B5EF4-FFF2-40B4-BE49-F238E27FC236}">
                  <a16:creationId xmlns:a16="http://schemas.microsoft.com/office/drawing/2014/main" id="{16112EC0-C28B-9248-BDDB-336A2C64E41C}"/>
                </a:ext>
              </a:extLst>
            </p:cNvPr>
            <p:cNvSpPr>
              <a:spLocks/>
            </p:cNvSpPr>
            <p:nvPr/>
          </p:nvSpPr>
          <p:spPr bwMode="auto">
            <a:xfrm rot="333619">
              <a:off x="3934519" y="2041680"/>
              <a:ext cx="353420" cy="161374"/>
            </a:xfrm>
            <a:custGeom>
              <a:avLst/>
              <a:gdLst>
                <a:gd name="T0" fmla="*/ 3313 w 212"/>
                <a:gd name="T1" fmla="*/ 0 h 91"/>
                <a:gd name="T2" fmla="*/ 1783 w 212"/>
                <a:gd name="T3" fmla="*/ 750 h 91"/>
                <a:gd name="T4" fmla="*/ 0 w 212"/>
                <a:gd name="T5" fmla="*/ 1713 h 91"/>
                <a:gd name="T6" fmla="*/ 1783 w 212"/>
                <a:gd name="T7" fmla="*/ 678 h 91"/>
                <a:gd name="T8" fmla="*/ 3313 w 212"/>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1">
                  <a:moveTo>
                    <a:pt x="212" y="0"/>
                  </a:moveTo>
                  <a:cubicBezTo>
                    <a:pt x="197" y="13"/>
                    <a:pt x="157" y="24"/>
                    <a:pt x="114" y="40"/>
                  </a:cubicBezTo>
                  <a:cubicBezTo>
                    <a:pt x="70" y="55"/>
                    <a:pt x="18" y="70"/>
                    <a:pt x="0" y="91"/>
                  </a:cubicBezTo>
                  <a:cubicBezTo>
                    <a:pt x="18" y="70"/>
                    <a:pt x="70" y="51"/>
                    <a:pt x="114" y="36"/>
                  </a:cubicBezTo>
                  <a:cubicBezTo>
                    <a:pt x="157" y="21"/>
                    <a:pt x="197" y="13"/>
                    <a:pt x="212"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83" name="Freeform 223">
              <a:extLst>
                <a:ext uri="{FF2B5EF4-FFF2-40B4-BE49-F238E27FC236}">
                  <a16:creationId xmlns:a16="http://schemas.microsoft.com/office/drawing/2014/main" id="{0FBC17A8-4F3C-5842-B4CB-D0A2A7929CBF}"/>
                </a:ext>
              </a:extLst>
            </p:cNvPr>
            <p:cNvSpPr>
              <a:spLocks/>
            </p:cNvSpPr>
            <p:nvPr/>
          </p:nvSpPr>
          <p:spPr bwMode="auto">
            <a:xfrm rot="333619">
              <a:off x="3975353" y="1622224"/>
              <a:ext cx="353420" cy="161374"/>
            </a:xfrm>
            <a:custGeom>
              <a:avLst/>
              <a:gdLst>
                <a:gd name="T0" fmla="*/ 3313 w 212"/>
                <a:gd name="T1" fmla="*/ 0 h 91"/>
                <a:gd name="T2" fmla="*/ 1783 w 212"/>
                <a:gd name="T3" fmla="*/ 737 h 91"/>
                <a:gd name="T4" fmla="*/ 0 w 212"/>
                <a:gd name="T5" fmla="*/ 1713 h 91"/>
                <a:gd name="T6" fmla="*/ 1783 w 212"/>
                <a:gd name="T7" fmla="*/ 678 h 91"/>
                <a:gd name="T8" fmla="*/ 3313 w 212"/>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1">
                  <a:moveTo>
                    <a:pt x="212" y="0"/>
                  </a:moveTo>
                  <a:cubicBezTo>
                    <a:pt x="197" y="13"/>
                    <a:pt x="157" y="24"/>
                    <a:pt x="114" y="39"/>
                  </a:cubicBezTo>
                  <a:cubicBezTo>
                    <a:pt x="70" y="55"/>
                    <a:pt x="18" y="69"/>
                    <a:pt x="0" y="91"/>
                  </a:cubicBezTo>
                  <a:cubicBezTo>
                    <a:pt x="18" y="69"/>
                    <a:pt x="70" y="51"/>
                    <a:pt x="114" y="36"/>
                  </a:cubicBezTo>
                  <a:cubicBezTo>
                    <a:pt x="157" y="20"/>
                    <a:pt x="197" y="13"/>
                    <a:pt x="212"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84" name="Freeform 224">
              <a:extLst>
                <a:ext uri="{FF2B5EF4-FFF2-40B4-BE49-F238E27FC236}">
                  <a16:creationId xmlns:a16="http://schemas.microsoft.com/office/drawing/2014/main" id="{0645AF2C-281D-4242-9BCC-AF5BCEC77DCA}"/>
                </a:ext>
              </a:extLst>
            </p:cNvPr>
            <p:cNvSpPr>
              <a:spLocks/>
            </p:cNvSpPr>
            <p:nvPr/>
          </p:nvSpPr>
          <p:spPr bwMode="auto">
            <a:xfrm rot="333619">
              <a:off x="3963723" y="1742356"/>
              <a:ext cx="353420" cy="160040"/>
            </a:xfrm>
            <a:custGeom>
              <a:avLst/>
              <a:gdLst>
                <a:gd name="T0" fmla="*/ 3313 w 212"/>
                <a:gd name="T1" fmla="*/ 0 h 90"/>
                <a:gd name="T2" fmla="*/ 1783 w 212"/>
                <a:gd name="T3" fmla="*/ 739 h 90"/>
                <a:gd name="T4" fmla="*/ 0 w 212"/>
                <a:gd name="T5" fmla="*/ 1707 h 90"/>
                <a:gd name="T6" fmla="*/ 1783 w 212"/>
                <a:gd name="T7" fmla="*/ 661 h 90"/>
                <a:gd name="T8" fmla="*/ 3313 w 212"/>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0">
                  <a:moveTo>
                    <a:pt x="212" y="0"/>
                  </a:moveTo>
                  <a:cubicBezTo>
                    <a:pt x="197" y="12"/>
                    <a:pt x="157" y="23"/>
                    <a:pt x="114" y="39"/>
                  </a:cubicBezTo>
                  <a:cubicBezTo>
                    <a:pt x="70" y="54"/>
                    <a:pt x="18" y="69"/>
                    <a:pt x="0" y="90"/>
                  </a:cubicBezTo>
                  <a:cubicBezTo>
                    <a:pt x="18" y="69"/>
                    <a:pt x="70" y="50"/>
                    <a:pt x="114" y="35"/>
                  </a:cubicBezTo>
                  <a:cubicBezTo>
                    <a:pt x="157" y="20"/>
                    <a:pt x="197" y="12"/>
                    <a:pt x="212"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85" name="Freeform 225">
              <a:extLst>
                <a:ext uri="{FF2B5EF4-FFF2-40B4-BE49-F238E27FC236}">
                  <a16:creationId xmlns:a16="http://schemas.microsoft.com/office/drawing/2014/main" id="{6E8D38D1-AAB1-344B-BEB8-37FFED7B13CA}"/>
                </a:ext>
              </a:extLst>
            </p:cNvPr>
            <p:cNvSpPr>
              <a:spLocks noEditPoints="1"/>
            </p:cNvSpPr>
            <p:nvPr/>
          </p:nvSpPr>
          <p:spPr bwMode="auto">
            <a:xfrm rot="333619">
              <a:off x="3959957" y="1591288"/>
              <a:ext cx="376759" cy="265400"/>
            </a:xfrm>
            <a:custGeom>
              <a:avLst/>
              <a:gdLst>
                <a:gd name="T0" fmla="*/ 3533 w 226"/>
                <a:gd name="T1" fmla="*/ 0 h 149"/>
                <a:gd name="T2" fmla="*/ 2563 w 226"/>
                <a:gd name="T3" fmla="*/ 628 h 149"/>
                <a:gd name="T4" fmla="*/ 1895 w 226"/>
                <a:gd name="T5" fmla="*/ 900 h 149"/>
                <a:gd name="T6" fmla="*/ 1875 w 226"/>
                <a:gd name="T7" fmla="*/ 900 h 149"/>
                <a:gd name="T8" fmla="*/ 0 w 226"/>
                <a:gd name="T9" fmla="*/ 2246 h 149"/>
                <a:gd name="T10" fmla="*/ 0 w 226"/>
                <a:gd name="T11" fmla="*/ 2839 h 149"/>
                <a:gd name="T12" fmla="*/ 33 w 226"/>
                <a:gd name="T13" fmla="*/ 2839 h 149"/>
                <a:gd name="T14" fmla="*/ 1895 w 226"/>
                <a:gd name="T15" fmla="*/ 1528 h 149"/>
                <a:gd name="T16" fmla="*/ 1908 w 226"/>
                <a:gd name="T17" fmla="*/ 1528 h 149"/>
                <a:gd name="T18" fmla="*/ 2563 w 226"/>
                <a:gd name="T19" fmla="*/ 1255 h 149"/>
                <a:gd name="T20" fmla="*/ 3533 w 226"/>
                <a:gd name="T21" fmla="*/ 593 h 149"/>
                <a:gd name="T22" fmla="*/ 3533 w 226"/>
                <a:gd name="T23" fmla="*/ 0 h 149"/>
                <a:gd name="T24" fmla="*/ 33 w 226"/>
                <a:gd name="T25" fmla="*/ 2246 h 149"/>
                <a:gd name="T26" fmla="*/ 1895 w 226"/>
                <a:gd name="T27" fmla="*/ 935 h 149"/>
                <a:gd name="T28" fmla="*/ 1908 w 226"/>
                <a:gd name="T29" fmla="*/ 935 h 149"/>
                <a:gd name="T30" fmla="*/ 2563 w 226"/>
                <a:gd name="T31" fmla="*/ 662 h 149"/>
                <a:gd name="T32" fmla="*/ 3500 w 226"/>
                <a:gd name="T33" fmla="*/ 150 h 149"/>
                <a:gd name="T34" fmla="*/ 3533 w 226"/>
                <a:gd name="T35" fmla="*/ 77 h 149"/>
                <a:gd name="T36" fmla="*/ 3520 w 226"/>
                <a:gd name="T37" fmla="*/ 593 h 149"/>
                <a:gd name="T38" fmla="*/ 2563 w 226"/>
                <a:gd name="T39" fmla="*/ 1221 h 149"/>
                <a:gd name="T40" fmla="*/ 1895 w 226"/>
                <a:gd name="T41" fmla="*/ 1485 h 149"/>
                <a:gd name="T42" fmla="*/ 1875 w 226"/>
                <a:gd name="T43" fmla="*/ 1485 h 149"/>
                <a:gd name="T44" fmla="*/ 33 w 226"/>
                <a:gd name="T45" fmla="*/ 2690 h 149"/>
                <a:gd name="T46" fmla="*/ 33 w 226"/>
                <a:gd name="T47" fmla="*/ 2246 h 1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6" h="149">
                  <a:moveTo>
                    <a:pt x="226" y="0"/>
                  </a:moveTo>
                  <a:cubicBezTo>
                    <a:pt x="226" y="15"/>
                    <a:pt x="199" y="23"/>
                    <a:pt x="164" y="33"/>
                  </a:cubicBezTo>
                  <a:cubicBezTo>
                    <a:pt x="151" y="37"/>
                    <a:pt x="136" y="42"/>
                    <a:pt x="121" y="47"/>
                  </a:cubicBezTo>
                  <a:cubicBezTo>
                    <a:pt x="120" y="47"/>
                    <a:pt x="120" y="47"/>
                    <a:pt x="120" y="47"/>
                  </a:cubicBezTo>
                  <a:cubicBezTo>
                    <a:pt x="66" y="66"/>
                    <a:pt x="0" y="90"/>
                    <a:pt x="0" y="118"/>
                  </a:cubicBezTo>
                  <a:cubicBezTo>
                    <a:pt x="0" y="149"/>
                    <a:pt x="0" y="149"/>
                    <a:pt x="0" y="149"/>
                  </a:cubicBezTo>
                  <a:cubicBezTo>
                    <a:pt x="2" y="149"/>
                    <a:pt x="2" y="149"/>
                    <a:pt x="2" y="149"/>
                  </a:cubicBezTo>
                  <a:cubicBezTo>
                    <a:pt x="2" y="122"/>
                    <a:pt x="68" y="99"/>
                    <a:pt x="121" y="80"/>
                  </a:cubicBezTo>
                  <a:cubicBezTo>
                    <a:pt x="122" y="80"/>
                    <a:pt x="122" y="80"/>
                    <a:pt x="122" y="80"/>
                  </a:cubicBezTo>
                  <a:cubicBezTo>
                    <a:pt x="137" y="75"/>
                    <a:pt x="151" y="70"/>
                    <a:pt x="164" y="66"/>
                  </a:cubicBezTo>
                  <a:cubicBezTo>
                    <a:pt x="201" y="55"/>
                    <a:pt x="226" y="47"/>
                    <a:pt x="226" y="31"/>
                  </a:cubicBezTo>
                  <a:cubicBezTo>
                    <a:pt x="226" y="0"/>
                    <a:pt x="226" y="0"/>
                    <a:pt x="226" y="0"/>
                  </a:cubicBezTo>
                  <a:close/>
                  <a:moveTo>
                    <a:pt x="2" y="118"/>
                  </a:moveTo>
                  <a:cubicBezTo>
                    <a:pt x="2" y="91"/>
                    <a:pt x="68" y="68"/>
                    <a:pt x="121" y="49"/>
                  </a:cubicBezTo>
                  <a:cubicBezTo>
                    <a:pt x="122" y="49"/>
                    <a:pt x="122" y="49"/>
                    <a:pt x="122" y="49"/>
                  </a:cubicBezTo>
                  <a:cubicBezTo>
                    <a:pt x="137" y="44"/>
                    <a:pt x="151" y="39"/>
                    <a:pt x="164" y="35"/>
                  </a:cubicBezTo>
                  <a:cubicBezTo>
                    <a:pt x="193" y="27"/>
                    <a:pt x="216" y="19"/>
                    <a:pt x="224" y="8"/>
                  </a:cubicBezTo>
                  <a:cubicBezTo>
                    <a:pt x="225" y="7"/>
                    <a:pt x="226" y="5"/>
                    <a:pt x="226" y="4"/>
                  </a:cubicBezTo>
                  <a:cubicBezTo>
                    <a:pt x="226" y="12"/>
                    <a:pt x="225" y="31"/>
                    <a:pt x="225" y="31"/>
                  </a:cubicBezTo>
                  <a:cubicBezTo>
                    <a:pt x="225" y="46"/>
                    <a:pt x="199" y="54"/>
                    <a:pt x="164" y="64"/>
                  </a:cubicBezTo>
                  <a:cubicBezTo>
                    <a:pt x="151" y="68"/>
                    <a:pt x="136" y="73"/>
                    <a:pt x="121" y="78"/>
                  </a:cubicBezTo>
                  <a:cubicBezTo>
                    <a:pt x="120" y="78"/>
                    <a:pt x="120" y="78"/>
                    <a:pt x="120" y="78"/>
                  </a:cubicBezTo>
                  <a:cubicBezTo>
                    <a:pt x="72" y="95"/>
                    <a:pt x="13" y="116"/>
                    <a:pt x="2" y="141"/>
                  </a:cubicBezTo>
                  <a:cubicBezTo>
                    <a:pt x="2" y="132"/>
                    <a:pt x="2" y="118"/>
                    <a:pt x="2" y="11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86" name="Freeform 226">
              <a:extLst>
                <a:ext uri="{FF2B5EF4-FFF2-40B4-BE49-F238E27FC236}">
                  <a16:creationId xmlns:a16="http://schemas.microsoft.com/office/drawing/2014/main" id="{6BB16BFC-F7AB-144F-A37B-6724369B3901}"/>
                </a:ext>
              </a:extLst>
            </p:cNvPr>
            <p:cNvSpPr>
              <a:spLocks/>
            </p:cNvSpPr>
            <p:nvPr/>
          </p:nvSpPr>
          <p:spPr bwMode="auto">
            <a:xfrm rot="333619">
              <a:off x="4170120" y="1951697"/>
              <a:ext cx="130699" cy="60015"/>
            </a:xfrm>
            <a:custGeom>
              <a:avLst/>
              <a:gdLst>
                <a:gd name="T0" fmla="*/ 0 w 78"/>
                <a:gd name="T1" fmla="*/ 0 h 34"/>
                <a:gd name="T2" fmla="*/ 1239 w 78"/>
                <a:gd name="T3" fmla="*/ 630 h 34"/>
                <a:gd name="T4" fmla="*/ 731 w 78"/>
                <a:gd name="T5" fmla="*/ 336 h 34"/>
                <a:gd name="T6" fmla="*/ 0 w 78"/>
                <a:gd name="T7" fmla="*/ 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34">
                  <a:moveTo>
                    <a:pt x="0" y="0"/>
                  </a:moveTo>
                  <a:cubicBezTo>
                    <a:pt x="10" y="3"/>
                    <a:pt x="67" y="22"/>
                    <a:pt x="78" y="34"/>
                  </a:cubicBezTo>
                  <a:cubicBezTo>
                    <a:pt x="70" y="30"/>
                    <a:pt x="50" y="20"/>
                    <a:pt x="46" y="18"/>
                  </a:cubicBezTo>
                  <a:cubicBezTo>
                    <a:pt x="41" y="16"/>
                    <a:pt x="0" y="0"/>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grpSp>
      <p:cxnSp>
        <p:nvCxnSpPr>
          <p:cNvPr id="10" name="Straight Arrow Connector 9">
            <a:extLst>
              <a:ext uri="{FF2B5EF4-FFF2-40B4-BE49-F238E27FC236}">
                <a16:creationId xmlns:a16="http://schemas.microsoft.com/office/drawing/2014/main" id="{34C881C2-59A4-4942-811A-8AA3FF9FDB9C}"/>
              </a:ext>
            </a:extLst>
          </p:cNvPr>
          <p:cNvCxnSpPr/>
          <p:nvPr/>
        </p:nvCxnSpPr>
        <p:spPr>
          <a:xfrm flipH="1" flipV="1">
            <a:off x="3278347" y="2909312"/>
            <a:ext cx="1169905" cy="580611"/>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2089" name="Group 2088">
            <a:extLst>
              <a:ext uri="{FF2B5EF4-FFF2-40B4-BE49-F238E27FC236}">
                <a16:creationId xmlns:a16="http://schemas.microsoft.com/office/drawing/2014/main" id="{0FC5A63A-8AA6-4A47-AF6D-0DDEDC86A737}"/>
              </a:ext>
            </a:extLst>
          </p:cNvPr>
          <p:cNvGrpSpPr/>
          <p:nvPr/>
        </p:nvGrpSpPr>
        <p:grpSpPr>
          <a:xfrm rot="6957101">
            <a:off x="4843442" y="3649273"/>
            <a:ext cx="122391" cy="289776"/>
            <a:chOff x="3909082" y="1591288"/>
            <a:chExt cx="427634" cy="779353"/>
          </a:xfrm>
          <a:solidFill>
            <a:srgbClr val="FF0000"/>
          </a:solidFill>
        </p:grpSpPr>
        <p:sp>
          <p:nvSpPr>
            <p:cNvPr id="2090" name="Freeform 6">
              <a:extLst>
                <a:ext uri="{FF2B5EF4-FFF2-40B4-BE49-F238E27FC236}">
                  <a16:creationId xmlns:a16="http://schemas.microsoft.com/office/drawing/2014/main" id="{B7752E60-F1D7-B44A-B50B-68DD65EF8E71}"/>
                </a:ext>
              </a:extLst>
            </p:cNvPr>
            <p:cNvSpPr>
              <a:spLocks/>
            </p:cNvSpPr>
            <p:nvPr/>
          </p:nvSpPr>
          <p:spPr bwMode="auto">
            <a:xfrm rot="333619">
              <a:off x="4230395" y="1695110"/>
              <a:ext cx="105359" cy="90689"/>
            </a:xfrm>
            <a:custGeom>
              <a:avLst/>
              <a:gdLst>
                <a:gd name="T0" fmla="*/ 692 w 63"/>
                <a:gd name="T1" fmla="*/ 0 h 51"/>
                <a:gd name="T2" fmla="*/ 0 w 63"/>
                <a:gd name="T3" fmla="*/ 285 h 51"/>
                <a:gd name="T4" fmla="*/ 993 w 63"/>
                <a:gd name="T5" fmla="*/ 968 h 51"/>
                <a:gd name="T6" fmla="*/ 993 w 63"/>
                <a:gd name="T7" fmla="*/ 363 h 51"/>
                <a:gd name="T8" fmla="*/ 692 w 63"/>
                <a:gd name="T9" fmla="*/ 0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51">
                  <a:moveTo>
                    <a:pt x="44" y="0"/>
                  </a:moveTo>
                  <a:cubicBezTo>
                    <a:pt x="32" y="5"/>
                    <a:pt x="17" y="9"/>
                    <a:pt x="0" y="15"/>
                  </a:cubicBezTo>
                  <a:cubicBezTo>
                    <a:pt x="32" y="25"/>
                    <a:pt x="63" y="38"/>
                    <a:pt x="63" y="51"/>
                  </a:cubicBezTo>
                  <a:cubicBezTo>
                    <a:pt x="63" y="19"/>
                    <a:pt x="63" y="19"/>
                    <a:pt x="63" y="19"/>
                  </a:cubicBezTo>
                  <a:cubicBezTo>
                    <a:pt x="63" y="13"/>
                    <a:pt x="55" y="6"/>
                    <a:pt x="44" y="0"/>
                  </a:cubicBezTo>
                  <a:close/>
                </a:path>
              </a:pathLst>
            </a:custGeom>
            <a:grpFill/>
            <a:ln w="7938" cap="rnd">
              <a:solidFill>
                <a:srgbClr val="333333"/>
              </a:solidFill>
              <a:prstDash val="solid"/>
              <a:round/>
              <a:headEnd/>
              <a:tailEnd/>
            </a:ln>
          </p:spPr>
          <p:txBody>
            <a:bodyPr/>
            <a:lstStyle/>
            <a:p>
              <a:endParaRPr lang="en-US" sz="1350"/>
            </a:p>
          </p:txBody>
        </p:sp>
        <p:sp>
          <p:nvSpPr>
            <p:cNvPr id="2091" name="Freeform 8">
              <a:extLst>
                <a:ext uri="{FF2B5EF4-FFF2-40B4-BE49-F238E27FC236}">
                  <a16:creationId xmlns:a16="http://schemas.microsoft.com/office/drawing/2014/main" id="{E0FD8983-DA9E-3244-B952-281C9F9945A3}"/>
                </a:ext>
              </a:extLst>
            </p:cNvPr>
            <p:cNvSpPr>
              <a:spLocks/>
            </p:cNvSpPr>
            <p:nvPr/>
          </p:nvSpPr>
          <p:spPr bwMode="auto">
            <a:xfrm rot="333619">
              <a:off x="3929498" y="1911889"/>
              <a:ext cx="375426" cy="277403"/>
            </a:xfrm>
            <a:custGeom>
              <a:avLst/>
              <a:gdLst>
                <a:gd name="T0" fmla="*/ 3526 w 225"/>
                <a:gd name="T1" fmla="*/ 2355 h 156"/>
                <a:gd name="T2" fmla="*/ 1692 w 225"/>
                <a:gd name="T3" fmla="*/ 1309 h 156"/>
                <a:gd name="T4" fmla="*/ 0 w 225"/>
                <a:gd name="T5" fmla="*/ 0 h 156"/>
                <a:gd name="T6" fmla="*/ 0 w 225"/>
                <a:gd name="T7" fmla="*/ 605 h 156"/>
                <a:gd name="T8" fmla="*/ 1692 w 225"/>
                <a:gd name="T9" fmla="*/ 1933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3"/>
                    <a:pt x="139" y="81"/>
                    <a:pt x="108" y="69"/>
                  </a:cubicBezTo>
                  <a:cubicBezTo>
                    <a:pt x="78" y="57"/>
                    <a:pt x="0" y="28"/>
                    <a:pt x="0" y="0"/>
                  </a:cubicBezTo>
                  <a:cubicBezTo>
                    <a:pt x="0" y="32"/>
                    <a:pt x="0" y="32"/>
                    <a:pt x="0" y="32"/>
                  </a:cubicBezTo>
                  <a:cubicBezTo>
                    <a:pt x="0" y="60"/>
                    <a:pt x="78" y="90"/>
                    <a:pt x="108" y="102"/>
                  </a:cubicBezTo>
                  <a:cubicBezTo>
                    <a:pt x="139" y="114"/>
                    <a:pt x="225" y="135"/>
                    <a:pt x="225" y="156"/>
                  </a:cubicBezTo>
                  <a:lnTo>
                    <a:pt x="225" y="124"/>
                  </a:lnTo>
                  <a:close/>
                </a:path>
              </a:pathLst>
            </a:custGeom>
            <a:grpFill/>
            <a:ln w="7938" cap="rnd">
              <a:solidFill>
                <a:srgbClr val="333333"/>
              </a:solidFill>
              <a:prstDash val="solid"/>
              <a:round/>
              <a:headEnd/>
              <a:tailEnd/>
            </a:ln>
          </p:spPr>
          <p:txBody>
            <a:bodyPr/>
            <a:lstStyle/>
            <a:p>
              <a:endParaRPr lang="en-US" sz="1350"/>
            </a:p>
          </p:txBody>
        </p:sp>
        <p:sp>
          <p:nvSpPr>
            <p:cNvPr id="2092" name="Freeform 11">
              <a:extLst>
                <a:ext uri="{FF2B5EF4-FFF2-40B4-BE49-F238E27FC236}">
                  <a16:creationId xmlns:a16="http://schemas.microsoft.com/office/drawing/2014/main" id="{A2BC8793-0F3D-C046-8FA2-8AEC82633659}"/>
                </a:ext>
              </a:extLst>
            </p:cNvPr>
            <p:cNvSpPr>
              <a:spLocks/>
            </p:cNvSpPr>
            <p:nvPr/>
          </p:nvSpPr>
          <p:spPr bwMode="auto">
            <a:xfrm rot="333619">
              <a:off x="3941064" y="1793088"/>
              <a:ext cx="375426" cy="277403"/>
            </a:xfrm>
            <a:custGeom>
              <a:avLst/>
              <a:gdLst>
                <a:gd name="T0" fmla="*/ 3526 w 225"/>
                <a:gd name="T1" fmla="*/ 2355 h 156"/>
                <a:gd name="T2" fmla="*/ 1692 w 225"/>
                <a:gd name="T3" fmla="*/ 1288 h 156"/>
                <a:gd name="T4" fmla="*/ 0 w 225"/>
                <a:gd name="T5" fmla="*/ 0 h 156"/>
                <a:gd name="T6" fmla="*/ 0 w 225"/>
                <a:gd name="T7" fmla="*/ 605 h 156"/>
                <a:gd name="T8" fmla="*/ 1692 w 225"/>
                <a:gd name="T9" fmla="*/ 1912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2"/>
                    <a:pt x="139" y="80"/>
                    <a:pt x="108" y="68"/>
                  </a:cubicBezTo>
                  <a:cubicBezTo>
                    <a:pt x="78" y="56"/>
                    <a:pt x="0" y="27"/>
                    <a:pt x="0" y="0"/>
                  </a:cubicBezTo>
                  <a:cubicBezTo>
                    <a:pt x="0" y="32"/>
                    <a:pt x="0" y="32"/>
                    <a:pt x="0" y="32"/>
                  </a:cubicBezTo>
                  <a:cubicBezTo>
                    <a:pt x="0" y="59"/>
                    <a:pt x="78" y="89"/>
                    <a:pt x="108" y="101"/>
                  </a:cubicBezTo>
                  <a:cubicBezTo>
                    <a:pt x="139" y="113"/>
                    <a:pt x="225" y="134"/>
                    <a:pt x="225" y="156"/>
                  </a:cubicBezTo>
                  <a:lnTo>
                    <a:pt x="225" y="124"/>
                  </a:lnTo>
                  <a:close/>
                </a:path>
              </a:pathLst>
            </a:custGeom>
            <a:grpFill/>
            <a:ln w="7938" cap="rnd">
              <a:solidFill>
                <a:srgbClr val="333333"/>
              </a:solidFill>
              <a:prstDash val="solid"/>
              <a:round/>
              <a:headEnd/>
              <a:tailEnd/>
            </a:ln>
          </p:spPr>
          <p:txBody>
            <a:bodyPr/>
            <a:lstStyle/>
            <a:p>
              <a:endParaRPr lang="en-US" sz="1350"/>
            </a:p>
          </p:txBody>
        </p:sp>
        <p:sp>
          <p:nvSpPr>
            <p:cNvPr id="2093" name="Freeform 33">
              <a:extLst>
                <a:ext uri="{FF2B5EF4-FFF2-40B4-BE49-F238E27FC236}">
                  <a16:creationId xmlns:a16="http://schemas.microsoft.com/office/drawing/2014/main" id="{80B847E3-EB3A-3340-B72C-8ECD55591949}"/>
                </a:ext>
              </a:extLst>
            </p:cNvPr>
            <p:cNvSpPr>
              <a:spLocks/>
            </p:cNvSpPr>
            <p:nvPr/>
          </p:nvSpPr>
          <p:spPr bwMode="auto">
            <a:xfrm rot="333619">
              <a:off x="3934548" y="1937924"/>
              <a:ext cx="178711" cy="112028"/>
            </a:xfrm>
            <a:custGeom>
              <a:avLst/>
              <a:gdLst>
                <a:gd name="T0" fmla="*/ 175 w 107"/>
                <a:gd name="T1" fmla="*/ 0 h 63"/>
                <a:gd name="T2" fmla="*/ 741 w 107"/>
                <a:gd name="T3" fmla="*/ 477 h 63"/>
                <a:gd name="T4" fmla="*/ 533 w 107"/>
                <a:gd name="T5" fmla="*/ 547 h 63"/>
                <a:gd name="T6" fmla="*/ 847 w 107"/>
                <a:gd name="T7" fmla="*/ 909 h 63"/>
                <a:gd name="T8" fmla="*/ 1681 w 107"/>
                <a:gd name="T9" fmla="*/ 947 h 63"/>
                <a:gd name="T10" fmla="*/ 1160 w 107"/>
                <a:gd name="T11" fmla="*/ 1024 h 63"/>
                <a:gd name="T12" fmla="*/ 1067 w 107"/>
                <a:gd name="T13" fmla="*/ 1195 h 63"/>
                <a:gd name="T14" fmla="*/ 709 w 107"/>
                <a:gd name="T15" fmla="*/ 989 h 63"/>
                <a:gd name="T16" fmla="*/ 363 w 107"/>
                <a:gd name="T17" fmla="*/ 739 h 63"/>
                <a:gd name="T18" fmla="*/ 63 w 107"/>
                <a:gd name="T19" fmla="*/ 435 h 63"/>
                <a:gd name="T20" fmla="*/ 63 w 107"/>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 h="63">
                  <a:moveTo>
                    <a:pt x="11" y="0"/>
                  </a:moveTo>
                  <a:cubicBezTo>
                    <a:pt x="9" y="18"/>
                    <a:pt x="36" y="20"/>
                    <a:pt x="47" y="25"/>
                  </a:cubicBezTo>
                  <a:cubicBezTo>
                    <a:pt x="46" y="29"/>
                    <a:pt x="37" y="25"/>
                    <a:pt x="34" y="29"/>
                  </a:cubicBezTo>
                  <a:cubicBezTo>
                    <a:pt x="32" y="35"/>
                    <a:pt x="47" y="48"/>
                    <a:pt x="54" y="48"/>
                  </a:cubicBezTo>
                  <a:cubicBezTo>
                    <a:pt x="63" y="48"/>
                    <a:pt x="99" y="47"/>
                    <a:pt x="107" y="50"/>
                  </a:cubicBezTo>
                  <a:cubicBezTo>
                    <a:pt x="104" y="49"/>
                    <a:pt x="77" y="52"/>
                    <a:pt x="74" y="54"/>
                  </a:cubicBezTo>
                  <a:cubicBezTo>
                    <a:pt x="71" y="57"/>
                    <a:pt x="68" y="59"/>
                    <a:pt x="68" y="63"/>
                  </a:cubicBezTo>
                  <a:cubicBezTo>
                    <a:pt x="60" y="61"/>
                    <a:pt x="53" y="56"/>
                    <a:pt x="45" y="52"/>
                  </a:cubicBezTo>
                  <a:cubicBezTo>
                    <a:pt x="38" y="48"/>
                    <a:pt x="29" y="44"/>
                    <a:pt x="23" y="39"/>
                  </a:cubicBezTo>
                  <a:cubicBezTo>
                    <a:pt x="16" y="35"/>
                    <a:pt x="9" y="29"/>
                    <a:pt x="4" y="23"/>
                  </a:cubicBezTo>
                  <a:cubicBezTo>
                    <a:pt x="1" y="18"/>
                    <a:pt x="0" y="5"/>
                    <a:pt x="4"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94" name="Freeform 34">
              <a:extLst>
                <a:ext uri="{FF2B5EF4-FFF2-40B4-BE49-F238E27FC236}">
                  <a16:creationId xmlns:a16="http://schemas.microsoft.com/office/drawing/2014/main" id="{86E5DBFD-24AC-A34A-9D57-88DBF72AF360}"/>
                </a:ext>
              </a:extLst>
            </p:cNvPr>
            <p:cNvSpPr>
              <a:spLocks/>
            </p:cNvSpPr>
            <p:nvPr/>
          </p:nvSpPr>
          <p:spPr bwMode="auto">
            <a:xfrm rot="333619">
              <a:off x="4032779" y="2050709"/>
              <a:ext cx="128031" cy="40677"/>
            </a:xfrm>
            <a:custGeom>
              <a:avLst/>
              <a:gdLst>
                <a:gd name="T0" fmla="*/ 0 w 77"/>
                <a:gd name="T1" fmla="*/ 34 h 23"/>
                <a:gd name="T2" fmla="*/ 870 w 77"/>
                <a:gd name="T3" fmla="*/ 430 h 23"/>
                <a:gd name="T4" fmla="*/ 1194 w 77"/>
                <a:gd name="T5" fmla="*/ 281 h 23"/>
                <a:gd name="T6" fmla="*/ 716 w 77"/>
                <a:gd name="T7" fmla="*/ 281 h 23"/>
                <a:gd name="T8" fmla="*/ 633 w 77"/>
                <a:gd name="T9" fmla="*/ 133 h 23"/>
                <a:gd name="T10" fmla="*/ 92 w 77"/>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 h="23">
                  <a:moveTo>
                    <a:pt x="0" y="2"/>
                  </a:moveTo>
                  <a:cubicBezTo>
                    <a:pt x="9" y="6"/>
                    <a:pt x="56" y="23"/>
                    <a:pt x="56" y="23"/>
                  </a:cubicBezTo>
                  <a:cubicBezTo>
                    <a:pt x="77" y="15"/>
                    <a:pt x="77" y="15"/>
                    <a:pt x="77" y="15"/>
                  </a:cubicBezTo>
                  <a:cubicBezTo>
                    <a:pt x="46" y="15"/>
                    <a:pt x="46" y="15"/>
                    <a:pt x="46" y="15"/>
                  </a:cubicBezTo>
                  <a:cubicBezTo>
                    <a:pt x="41" y="7"/>
                    <a:pt x="41" y="7"/>
                    <a:pt x="41" y="7"/>
                  </a:cubicBezTo>
                  <a:cubicBezTo>
                    <a:pt x="41" y="7"/>
                    <a:pt x="17" y="9"/>
                    <a:pt x="6"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95" name="Freeform 35">
              <a:extLst>
                <a:ext uri="{FF2B5EF4-FFF2-40B4-BE49-F238E27FC236}">
                  <a16:creationId xmlns:a16="http://schemas.microsoft.com/office/drawing/2014/main" id="{E852EBA5-3CF2-D141-B8BE-06343CD5928F}"/>
                </a:ext>
              </a:extLst>
            </p:cNvPr>
            <p:cNvSpPr>
              <a:spLocks/>
            </p:cNvSpPr>
            <p:nvPr/>
          </p:nvSpPr>
          <p:spPr bwMode="auto">
            <a:xfrm rot="333619">
              <a:off x="4249100" y="2130224"/>
              <a:ext cx="48679" cy="44678"/>
            </a:xfrm>
            <a:custGeom>
              <a:avLst/>
              <a:gdLst>
                <a:gd name="T0" fmla="*/ 0 w 29"/>
                <a:gd name="T1" fmla="*/ 330 h 25"/>
                <a:gd name="T2" fmla="*/ 242 w 29"/>
                <a:gd name="T3" fmla="*/ 461 h 25"/>
                <a:gd name="T4" fmla="*/ 413 w 29"/>
                <a:gd name="T5" fmla="*/ 172 h 25"/>
                <a:gd name="T6" fmla="*/ 146 w 29"/>
                <a:gd name="T7" fmla="*/ 346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7"/>
                  </a:moveTo>
                  <a:cubicBezTo>
                    <a:pt x="2" y="17"/>
                    <a:pt x="14" y="22"/>
                    <a:pt x="15" y="24"/>
                  </a:cubicBezTo>
                  <a:cubicBezTo>
                    <a:pt x="16" y="25"/>
                    <a:pt x="29" y="17"/>
                    <a:pt x="26" y="9"/>
                  </a:cubicBezTo>
                  <a:cubicBezTo>
                    <a:pt x="24" y="0"/>
                    <a:pt x="22" y="21"/>
                    <a:pt x="9" y="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96" name="Freeform 36">
              <a:extLst>
                <a:ext uri="{FF2B5EF4-FFF2-40B4-BE49-F238E27FC236}">
                  <a16:creationId xmlns:a16="http://schemas.microsoft.com/office/drawing/2014/main" id="{FECCD508-E909-DE44-968F-5C7466A55AA7}"/>
                </a:ext>
              </a:extLst>
            </p:cNvPr>
            <p:cNvSpPr>
              <a:spLocks/>
            </p:cNvSpPr>
            <p:nvPr/>
          </p:nvSpPr>
          <p:spPr bwMode="auto">
            <a:xfrm rot="333619">
              <a:off x="3942917" y="1815633"/>
              <a:ext cx="182045" cy="116029"/>
            </a:xfrm>
            <a:custGeom>
              <a:avLst/>
              <a:gdLst>
                <a:gd name="T0" fmla="*/ 208 w 109"/>
                <a:gd name="T1" fmla="*/ 35 h 65"/>
                <a:gd name="T2" fmla="*/ 771 w 109"/>
                <a:gd name="T3" fmla="*/ 517 h 65"/>
                <a:gd name="T4" fmla="*/ 564 w 109"/>
                <a:gd name="T5" fmla="*/ 594 h 65"/>
                <a:gd name="T6" fmla="*/ 879 w 109"/>
                <a:gd name="T7" fmla="*/ 961 h 65"/>
                <a:gd name="T8" fmla="*/ 1713 w 109"/>
                <a:gd name="T9" fmla="*/ 996 h 65"/>
                <a:gd name="T10" fmla="*/ 1192 w 109"/>
                <a:gd name="T11" fmla="*/ 1076 h 65"/>
                <a:gd name="T12" fmla="*/ 1097 w 109"/>
                <a:gd name="T13" fmla="*/ 1247 h 65"/>
                <a:gd name="T14" fmla="*/ 741 w 109"/>
                <a:gd name="T15" fmla="*/ 1039 h 65"/>
                <a:gd name="T16" fmla="*/ 396 w 109"/>
                <a:gd name="T17" fmla="*/ 787 h 65"/>
                <a:gd name="T18" fmla="*/ 125 w 109"/>
                <a:gd name="T19" fmla="*/ 479 h 65"/>
                <a:gd name="T20" fmla="*/ 158 w 109"/>
                <a:gd name="T21" fmla="*/ 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 h="65">
                  <a:moveTo>
                    <a:pt x="13" y="2"/>
                  </a:moveTo>
                  <a:cubicBezTo>
                    <a:pt x="11" y="20"/>
                    <a:pt x="38" y="22"/>
                    <a:pt x="49" y="27"/>
                  </a:cubicBezTo>
                  <a:cubicBezTo>
                    <a:pt x="48" y="31"/>
                    <a:pt x="39" y="27"/>
                    <a:pt x="36" y="31"/>
                  </a:cubicBezTo>
                  <a:cubicBezTo>
                    <a:pt x="34" y="37"/>
                    <a:pt x="49" y="50"/>
                    <a:pt x="56" y="50"/>
                  </a:cubicBezTo>
                  <a:cubicBezTo>
                    <a:pt x="65" y="50"/>
                    <a:pt x="101" y="49"/>
                    <a:pt x="109" y="52"/>
                  </a:cubicBezTo>
                  <a:cubicBezTo>
                    <a:pt x="106" y="51"/>
                    <a:pt x="79" y="54"/>
                    <a:pt x="76" y="56"/>
                  </a:cubicBezTo>
                  <a:cubicBezTo>
                    <a:pt x="73" y="59"/>
                    <a:pt x="70" y="61"/>
                    <a:pt x="70" y="65"/>
                  </a:cubicBezTo>
                  <a:cubicBezTo>
                    <a:pt x="62" y="63"/>
                    <a:pt x="55" y="58"/>
                    <a:pt x="47" y="54"/>
                  </a:cubicBezTo>
                  <a:cubicBezTo>
                    <a:pt x="40" y="50"/>
                    <a:pt x="31" y="46"/>
                    <a:pt x="25" y="41"/>
                  </a:cubicBezTo>
                  <a:cubicBezTo>
                    <a:pt x="18" y="37"/>
                    <a:pt x="12" y="31"/>
                    <a:pt x="8" y="25"/>
                  </a:cubicBezTo>
                  <a:cubicBezTo>
                    <a:pt x="4" y="19"/>
                    <a:pt x="0" y="9"/>
                    <a:pt x="10"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97" name="Freeform 37">
              <a:extLst>
                <a:ext uri="{FF2B5EF4-FFF2-40B4-BE49-F238E27FC236}">
                  <a16:creationId xmlns:a16="http://schemas.microsoft.com/office/drawing/2014/main" id="{A17BEF64-FE0C-CC49-AA0C-6E45A3916AF4}"/>
                </a:ext>
              </a:extLst>
            </p:cNvPr>
            <p:cNvSpPr>
              <a:spLocks/>
            </p:cNvSpPr>
            <p:nvPr/>
          </p:nvSpPr>
          <p:spPr bwMode="auto">
            <a:xfrm rot="333619">
              <a:off x="4044298" y="1932877"/>
              <a:ext cx="148036" cy="40677"/>
            </a:xfrm>
            <a:custGeom>
              <a:avLst/>
              <a:gdLst>
                <a:gd name="T0" fmla="*/ 0 w 89"/>
                <a:gd name="T1" fmla="*/ 34 h 23"/>
                <a:gd name="T2" fmla="*/ 871 w 89"/>
                <a:gd name="T3" fmla="*/ 430 h 23"/>
                <a:gd name="T4" fmla="*/ 1382 w 89"/>
                <a:gd name="T5" fmla="*/ 408 h 23"/>
                <a:gd name="T6" fmla="*/ 716 w 89"/>
                <a:gd name="T7" fmla="*/ 281 h 23"/>
                <a:gd name="T8" fmla="*/ 634 w 89"/>
                <a:gd name="T9" fmla="*/ 133 h 23"/>
                <a:gd name="T10" fmla="*/ 92 w 89"/>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23">
                  <a:moveTo>
                    <a:pt x="0" y="2"/>
                  </a:moveTo>
                  <a:cubicBezTo>
                    <a:pt x="9" y="6"/>
                    <a:pt x="56" y="23"/>
                    <a:pt x="56" y="23"/>
                  </a:cubicBezTo>
                  <a:cubicBezTo>
                    <a:pt x="89" y="22"/>
                    <a:pt x="89" y="22"/>
                    <a:pt x="89" y="22"/>
                  </a:cubicBezTo>
                  <a:cubicBezTo>
                    <a:pt x="46" y="15"/>
                    <a:pt x="46" y="15"/>
                    <a:pt x="46" y="15"/>
                  </a:cubicBezTo>
                  <a:cubicBezTo>
                    <a:pt x="41" y="7"/>
                    <a:pt x="41" y="7"/>
                    <a:pt x="41" y="7"/>
                  </a:cubicBezTo>
                  <a:cubicBezTo>
                    <a:pt x="41" y="7"/>
                    <a:pt x="17" y="9"/>
                    <a:pt x="6"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98" name="Freeform 38">
              <a:extLst>
                <a:ext uri="{FF2B5EF4-FFF2-40B4-BE49-F238E27FC236}">
                  <a16:creationId xmlns:a16="http://schemas.microsoft.com/office/drawing/2014/main" id="{36AE15B2-3007-DB4D-9395-D897607D4699}"/>
                </a:ext>
              </a:extLst>
            </p:cNvPr>
            <p:cNvSpPr>
              <a:spLocks/>
            </p:cNvSpPr>
            <p:nvPr/>
          </p:nvSpPr>
          <p:spPr bwMode="auto">
            <a:xfrm rot="333619">
              <a:off x="4260666" y="2011422"/>
              <a:ext cx="48679" cy="44678"/>
            </a:xfrm>
            <a:custGeom>
              <a:avLst/>
              <a:gdLst>
                <a:gd name="T0" fmla="*/ 0 w 29"/>
                <a:gd name="T1" fmla="*/ 330 h 25"/>
                <a:gd name="T2" fmla="*/ 242 w 29"/>
                <a:gd name="T3" fmla="*/ 461 h 25"/>
                <a:gd name="T4" fmla="*/ 413 w 29"/>
                <a:gd name="T5" fmla="*/ 172 h 25"/>
                <a:gd name="T6" fmla="*/ 146 w 29"/>
                <a:gd name="T7" fmla="*/ 346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7"/>
                  </a:moveTo>
                  <a:cubicBezTo>
                    <a:pt x="2" y="17"/>
                    <a:pt x="14" y="22"/>
                    <a:pt x="15" y="24"/>
                  </a:cubicBezTo>
                  <a:cubicBezTo>
                    <a:pt x="16" y="25"/>
                    <a:pt x="29" y="17"/>
                    <a:pt x="26" y="9"/>
                  </a:cubicBezTo>
                  <a:cubicBezTo>
                    <a:pt x="24" y="0"/>
                    <a:pt x="22" y="21"/>
                    <a:pt x="9" y="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099" name="Freeform 39">
              <a:extLst>
                <a:ext uri="{FF2B5EF4-FFF2-40B4-BE49-F238E27FC236}">
                  <a16:creationId xmlns:a16="http://schemas.microsoft.com/office/drawing/2014/main" id="{FF3CA0C6-5B8F-A24D-BAFF-0C9A5F0A421B}"/>
                </a:ext>
              </a:extLst>
            </p:cNvPr>
            <p:cNvSpPr>
              <a:spLocks/>
            </p:cNvSpPr>
            <p:nvPr/>
          </p:nvSpPr>
          <p:spPr bwMode="auto">
            <a:xfrm rot="333619">
              <a:off x="4019366" y="1887037"/>
              <a:ext cx="28007" cy="19338"/>
            </a:xfrm>
            <a:custGeom>
              <a:avLst/>
              <a:gdLst>
                <a:gd name="T0" fmla="*/ 30 w 17"/>
                <a:gd name="T1" fmla="*/ 182 h 11"/>
                <a:gd name="T2" fmla="*/ 166 w 17"/>
                <a:gd name="T3" fmla="*/ 166 h 11"/>
                <a:gd name="T4" fmla="*/ 212 w 17"/>
                <a:gd name="T5" fmla="*/ 0 h 11"/>
                <a:gd name="T6" fmla="*/ 0 w 17"/>
                <a:gd name="T7" fmla="*/ 111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1">
                  <a:moveTo>
                    <a:pt x="2" y="10"/>
                  </a:moveTo>
                  <a:cubicBezTo>
                    <a:pt x="5" y="11"/>
                    <a:pt x="8" y="10"/>
                    <a:pt x="11" y="9"/>
                  </a:cubicBezTo>
                  <a:cubicBezTo>
                    <a:pt x="13" y="8"/>
                    <a:pt x="17" y="3"/>
                    <a:pt x="14" y="0"/>
                  </a:cubicBezTo>
                  <a:cubicBezTo>
                    <a:pt x="13" y="7"/>
                    <a:pt x="6" y="6"/>
                    <a:pt x="0" y="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00" name="Freeform 40">
              <a:extLst>
                <a:ext uri="{FF2B5EF4-FFF2-40B4-BE49-F238E27FC236}">
                  <a16:creationId xmlns:a16="http://schemas.microsoft.com/office/drawing/2014/main" id="{B25C0E2B-46D4-EB46-B1CA-0EDA5FBDD49C}"/>
                </a:ext>
              </a:extLst>
            </p:cNvPr>
            <p:cNvSpPr>
              <a:spLocks/>
            </p:cNvSpPr>
            <p:nvPr/>
          </p:nvSpPr>
          <p:spPr bwMode="auto">
            <a:xfrm rot="333619">
              <a:off x="4109937" y="1930502"/>
              <a:ext cx="10002" cy="25340"/>
            </a:xfrm>
            <a:custGeom>
              <a:avLst/>
              <a:gdLst>
                <a:gd name="T0" fmla="*/ 33 w 6"/>
                <a:gd name="T1" fmla="*/ 0 h 14"/>
                <a:gd name="T2" fmla="*/ 0 w 6"/>
                <a:gd name="T3" fmla="*/ 280 h 14"/>
                <a:gd name="T4" fmla="*/ 0 60000 65536"/>
                <a:gd name="T5" fmla="*/ 0 60000 65536"/>
              </a:gdLst>
              <a:ahLst/>
              <a:cxnLst>
                <a:cxn ang="T4">
                  <a:pos x="T0" y="T1"/>
                </a:cxn>
                <a:cxn ang="T5">
                  <a:pos x="T2" y="T3"/>
                </a:cxn>
              </a:cxnLst>
              <a:rect l="0" t="0" r="r" b="b"/>
              <a:pathLst>
                <a:path w="6" h="14">
                  <a:moveTo>
                    <a:pt x="2" y="0"/>
                  </a:moveTo>
                  <a:cubicBezTo>
                    <a:pt x="6" y="5"/>
                    <a:pt x="5" y="11"/>
                    <a:pt x="0" y="1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01" name="Freeform 41">
              <a:extLst>
                <a:ext uri="{FF2B5EF4-FFF2-40B4-BE49-F238E27FC236}">
                  <a16:creationId xmlns:a16="http://schemas.microsoft.com/office/drawing/2014/main" id="{C4FAF9C0-8466-C248-913E-BE3198DF0165}"/>
                </a:ext>
              </a:extLst>
            </p:cNvPr>
            <p:cNvSpPr>
              <a:spLocks/>
            </p:cNvSpPr>
            <p:nvPr/>
          </p:nvSpPr>
          <p:spPr bwMode="auto">
            <a:xfrm rot="333619">
              <a:off x="4181733" y="1987181"/>
              <a:ext cx="40010" cy="21339"/>
            </a:xfrm>
            <a:custGeom>
              <a:avLst/>
              <a:gdLst>
                <a:gd name="T0" fmla="*/ 0 w 24"/>
                <a:gd name="T1" fmla="*/ 149 h 12"/>
                <a:gd name="T2" fmla="*/ 238 w 24"/>
                <a:gd name="T3" fmla="*/ 205 h 12"/>
                <a:gd name="T4" fmla="*/ 363 w 24"/>
                <a:gd name="T5" fmla="*/ 171 h 12"/>
                <a:gd name="T6" fmla="*/ 345 w 24"/>
                <a:gd name="T7" fmla="*/ 0 h 12"/>
                <a:gd name="T8" fmla="*/ 270 w 24"/>
                <a:gd name="T9" fmla="*/ 115 h 12"/>
                <a:gd name="T10" fmla="*/ 208 w 24"/>
                <a:gd name="T11" fmla="*/ 115 h 12"/>
                <a:gd name="T12" fmla="*/ 83 w 24"/>
                <a:gd name="T13" fmla="*/ 11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2">
                  <a:moveTo>
                    <a:pt x="0" y="8"/>
                  </a:moveTo>
                  <a:cubicBezTo>
                    <a:pt x="5" y="10"/>
                    <a:pt x="10" y="11"/>
                    <a:pt x="15" y="11"/>
                  </a:cubicBezTo>
                  <a:cubicBezTo>
                    <a:pt x="18" y="12"/>
                    <a:pt x="21" y="12"/>
                    <a:pt x="23" y="9"/>
                  </a:cubicBezTo>
                  <a:cubicBezTo>
                    <a:pt x="24" y="7"/>
                    <a:pt x="24" y="2"/>
                    <a:pt x="22" y="0"/>
                  </a:cubicBezTo>
                  <a:cubicBezTo>
                    <a:pt x="20" y="2"/>
                    <a:pt x="22" y="5"/>
                    <a:pt x="17" y="6"/>
                  </a:cubicBezTo>
                  <a:cubicBezTo>
                    <a:pt x="16" y="6"/>
                    <a:pt x="14" y="6"/>
                    <a:pt x="13" y="6"/>
                  </a:cubicBezTo>
                  <a:cubicBezTo>
                    <a:pt x="10" y="6"/>
                    <a:pt x="7" y="7"/>
                    <a:pt x="5" y="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02" name="Freeform 88">
              <a:extLst>
                <a:ext uri="{FF2B5EF4-FFF2-40B4-BE49-F238E27FC236}">
                  <a16:creationId xmlns:a16="http://schemas.microsoft.com/office/drawing/2014/main" id="{B8210652-37A2-7147-B809-B274F266E268}"/>
                </a:ext>
              </a:extLst>
            </p:cNvPr>
            <p:cNvSpPr>
              <a:spLocks/>
            </p:cNvSpPr>
            <p:nvPr/>
          </p:nvSpPr>
          <p:spPr bwMode="auto">
            <a:xfrm rot="333619">
              <a:off x="3921484" y="2209430"/>
              <a:ext cx="281403" cy="21339"/>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03" name="Freeform 89">
              <a:extLst>
                <a:ext uri="{FF2B5EF4-FFF2-40B4-BE49-F238E27FC236}">
                  <a16:creationId xmlns:a16="http://schemas.microsoft.com/office/drawing/2014/main" id="{428F4FD8-6123-3A40-B2AD-23FC57BF8D7B}"/>
                </a:ext>
              </a:extLst>
            </p:cNvPr>
            <p:cNvSpPr>
              <a:spLocks/>
            </p:cNvSpPr>
            <p:nvPr/>
          </p:nvSpPr>
          <p:spPr bwMode="auto">
            <a:xfrm rot="333619">
              <a:off x="4008623" y="2174158"/>
              <a:ext cx="263398" cy="21339"/>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04" name="Freeform 90">
              <a:extLst>
                <a:ext uri="{FF2B5EF4-FFF2-40B4-BE49-F238E27FC236}">
                  <a16:creationId xmlns:a16="http://schemas.microsoft.com/office/drawing/2014/main" id="{69D9E6CF-FFB0-DB46-8810-62F563AF50A7}"/>
                </a:ext>
              </a:extLst>
            </p:cNvPr>
            <p:cNvSpPr>
              <a:spLocks/>
            </p:cNvSpPr>
            <p:nvPr/>
          </p:nvSpPr>
          <p:spPr bwMode="auto">
            <a:xfrm rot="333619">
              <a:off x="4109342" y="2135200"/>
              <a:ext cx="170042" cy="21339"/>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05" name="Freeform 91">
              <a:extLst>
                <a:ext uri="{FF2B5EF4-FFF2-40B4-BE49-F238E27FC236}">
                  <a16:creationId xmlns:a16="http://schemas.microsoft.com/office/drawing/2014/main" id="{BCD6F177-C591-4344-A110-F6B34CE97355}"/>
                </a:ext>
              </a:extLst>
            </p:cNvPr>
            <p:cNvSpPr>
              <a:spLocks/>
            </p:cNvSpPr>
            <p:nvPr/>
          </p:nvSpPr>
          <p:spPr bwMode="auto">
            <a:xfrm rot="333619">
              <a:off x="3922210" y="2245926"/>
              <a:ext cx="148703" cy="23339"/>
            </a:xfrm>
            <a:custGeom>
              <a:avLst/>
              <a:gdLst>
                <a:gd name="T0" fmla="*/ 95 w 89"/>
                <a:gd name="T1" fmla="*/ 253 h 13"/>
                <a:gd name="T2" fmla="*/ 772 w 89"/>
                <a:gd name="T3" fmla="*/ 253 h 13"/>
                <a:gd name="T4" fmla="*/ 1401 w 89"/>
                <a:gd name="T5" fmla="*/ 0 h 13"/>
                <a:gd name="T6" fmla="*/ 930 w 89"/>
                <a:gd name="T7" fmla="*/ 0 h 13"/>
                <a:gd name="T8" fmla="*/ 95 w 89"/>
                <a:gd name="T9" fmla="*/ 0 h 13"/>
                <a:gd name="T10" fmla="*/ 0 w 89"/>
                <a:gd name="T11" fmla="*/ 116 h 13"/>
                <a:gd name="T12" fmla="*/ 95 w 89"/>
                <a:gd name="T13" fmla="*/ 25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06" name="Freeform 92">
              <a:extLst>
                <a:ext uri="{FF2B5EF4-FFF2-40B4-BE49-F238E27FC236}">
                  <a16:creationId xmlns:a16="http://schemas.microsoft.com/office/drawing/2014/main" id="{6B75DA38-F3A8-3445-9022-4E14EAF75BF1}"/>
                </a:ext>
              </a:extLst>
            </p:cNvPr>
            <p:cNvSpPr>
              <a:spLocks/>
            </p:cNvSpPr>
            <p:nvPr/>
          </p:nvSpPr>
          <p:spPr bwMode="auto">
            <a:xfrm rot="333619">
              <a:off x="4139679" y="2180522"/>
              <a:ext cx="132032" cy="21339"/>
            </a:xfrm>
            <a:custGeom>
              <a:avLst/>
              <a:gdLst>
                <a:gd name="T0" fmla="*/ 1150 w 79"/>
                <a:gd name="T1" fmla="*/ 227 h 12"/>
                <a:gd name="T2" fmla="*/ 1243 w 79"/>
                <a:gd name="T3" fmla="*/ 115 h 12"/>
                <a:gd name="T4" fmla="*/ 1150 w 79"/>
                <a:gd name="T5" fmla="*/ 0 h 12"/>
                <a:gd name="T6" fmla="*/ 0 w 79"/>
                <a:gd name="T7" fmla="*/ 0 h 12"/>
                <a:gd name="T8" fmla="*/ 0 w 79"/>
                <a:gd name="T9" fmla="*/ 227 h 12"/>
                <a:gd name="T10" fmla="*/ 1150 w 79"/>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2">
                  <a:moveTo>
                    <a:pt x="73" y="12"/>
                  </a:moveTo>
                  <a:cubicBezTo>
                    <a:pt x="77" y="12"/>
                    <a:pt x="79" y="9"/>
                    <a:pt x="79" y="6"/>
                  </a:cubicBezTo>
                  <a:cubicBezTo>
                    <a:pt x="79" y="3"/>
                    <a:pt x="77" y="0"/>
                    <a:pt x="73" y="0"/>
                  </a:cubicBezTo>
                  <a:cubicBezTo>
                    <a:pt x="0" y="0"/>
                    <a:pt x="0" y="0"/>
                    <a:pt x="0" y="0"/>
                  </a:cubicBezTo>
                  <a:cubicBezTo>
                    <a:pt x="0" y="12"/>
                    <a:pt x="0" y="12"/>
                    <a:pt x="0" y="12"/>
                  </a:cubicBezTo>
                  <a:lnTo>
                    <a:pt x="73"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07" name="Freeform 94">
              <a:extLst>
                <a:ext uri="{FF2B5EF4-FFF2-40B4-BE49-F238E27FC236}">
                  <a16:creationId xmlns:a16="http://schemas.microsoft.com/office/drawing/2014/main" id="{7AC3297F-2A07-F84D-A3B2-B4BBA6D19DB9}"/>
                </a:ext>
              </a:extLst>
            </p:cNvPr>
            <p:cNvSpPr>
              <a:spLocks/>
            </p:cNvSpPr>
            <p:nvPr/>
          </p:nvSpPr>
          <p:spPr bwMode="auto">
            <a:xfrm rot="333619">
              <a:off x="4002041" y="2249802"/>
              <a:ext cx="68684" cy="23339"/>
            </a:xfrm>
            <a:custGeom>
              <a:avLst/>
              <a:gdLst>
                <a:gd name="T0" fmla="*/ 0 w 41"/>
                <a:gd name="T1" fmla="*/ 0 h 13"/>
                <a:gd name="T2" fmla="*/ 0 w 41"/>
                <a:gd name="T3" fmla="*/ 253 h 13"/>
                <a:gd name="T4" fmla="*/ 20 w 41"/>
                <a:gd name="T5" fmla="*/ 253 h 13"/>
                <a:gd name="T6" fmla="*/ 651 w 41"/>
                <a:gd name="T7" fmla="*/ 0 h 13"/>
                <a:gd name="T8" fmla="*/ 0 w 41"/>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3">
                  <a:moveTo>
                    <a:pt x="0" y="0"/>
                  </a:moveTo>
                  <a:cubicBezTo>
                    <a:pt x="0" y="13"/>
                    <a:pt x="0" y="13"/>
                    <a:pt x="0" y="13"/>
                  </a:cubicBezTo>
                  <a:cubicBezTo>
                    <a:pt x="1" y="13"/>
                    <a:pt x="1" y="13"/>
                    <a:pt x="1" y="13"/>
                  </a:cubicBezTo>
                  <a:cubicBezTo>
                    <a:pt x="16" y="8"/>
                    <a:pt x="29" y="4"/>
                    <a:pt x="41" y="0"/>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08" name="Freeform 95">
              <a:extLst>
                <a:ext uri="{FF2B5EF4-FFF2-40B4-BE49-F238E27FC236}">
                  <a16:creationId xmlns:a16="http://schemas.microsoft.com/office/drawing/2014/main" id="{408E8B15-92BE-8D48-A2E5-D67EBB23F323}"/>
                </a:ext>
              </a:extLst>
            </p:cNvPr>
            <p:cNvSpPr>
              <a:spLocks/>
            </p:cNvSpPr>
            <p:nvPr/>
          </p:nvSpPr>
          <p:spPr bwMode="auto">
            <a:xfrm rot="333619">
              <a:off x="4189174" y="2139077"/>
              <a:ext cx="90022" cy="21339"/>
            </a:xfrm>
            <a:custGeom>
              <a:avLst/>
              <a:gdLst>
                <a:gd name="T0" fmla="*/ 0 w 54"/>
                <a:gd name="T1" fmla="*/ 227 h 12"/>
                <a:gd name="T2" fmla="*/ 738 w 54"/>
                <a:gd name="T3" fmla="*/ 227 h 12"/>
                <a:gd name="T4" fmla="*/ 845 w 54"/>
                <a:gd name="T5" fmla="*/ 115 h 12"/>
                <a:gd name="T6" fmla="*/ 738 w 54"/>
                <a:gd name="T7" fmla="*/ 0 h 12"/>
                <a:gd name="T8" fmla="*/ 0 w 54"/>
                <a:gd name="T9" fmla="*/ 0 h 12"/>
                <a:gd name="T10" fmla="*/ 0 w 54"/>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2">
                  <a:moveTo>
                    <a:pt x="0" y="12"/>
                  </a:moveTo>
                  <a:cubicBezTo>
                    <a:pt x="47" y="12"/>
                    <a:pt x="47" y="12"/>
                    <a:pt x="47" y="12"/>
                  </a:cubicBezTo>
                  <a:cubicBezTo>
                    <a:pt x="51" y="12"/>
                    <a:pt x="54" y="9"/>
                    <a:pt x="54" y="6"/>
                  </a:cubicBezTo>
                  <a:cubicBezTo>
                    <a:pt x="54" y="3"/>
                    <a:pt x="51" y="0"/>
                    <a:pt x="47" y="0"/>
                  </a:cubicBezTo>
                  <a:cubicBezTo>
                    <a:pt x="0" y="0"/>
                    <a:pt x="0" y="0"/>
                    <a:pt x="0" y="0"/>
                  </a:cubicBezTo>
                  <a:lnTo>
                    <a:pt x="0"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09" name="Freeform 96">
              <a:extLst>
                <a:ext uri="{FF2B5EF4-FFF2-40B4-BE49-F238E27FC236}">
                  <a16:creationId xmlns:a16="http://schemas.microsoft.com/office/drawing/2014/main" id="{CE19B6DF-A4E8-E74C-AA03-E9927A6DADF5}"/>
                </a:ext>
              </a:extLst>
            </p:cNvPr>
            <p:cNvSpPr>
              <a:spLocks/>
            </p:cNvSpPr>
            <p:nvPr/>
          </p:nvSpPr>
          <p:spPr bwMode="auto">
            <a:xfrm rot="333619">
              <a:off x="3921533" y="2209749"/>
              <a:ext cx="246727" cy="18004"/>
            </a:xfrm>
            <a:custGeom>
              <a:avLst/>
              <a:gdLst>
                <a:gd name="T0" fmla="*/ 113 w 148"/>
                <a:gd name="T1" fmla="*/ 22 h 10"/>
                <a:gd name="T2" fmla="*/ 2313 w 148"/>
                <a:gd name="T3" fmla="*/ 22 h 10"/>
                <a:gd name="T4" fmla="*/ 813 w 148"/>
                <a:gd name="T5" fmla="*/ 59 h 10"/>
                <a:gd name="T6" fmla="*/ 50 w 148"/>
                <a:gd name="T7" fmla="*/ 159 h 10"/>
                <a:gd name="T8" fmla="*/ 113 w 148"/>
                <a:gd name="T9" fmla="*/ 22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10">
                  <a:moveTo>
                    <a:pt x="7" y="1"/>
                  </a:moveTo>
                  <a:cubicBezTo>
                    <a:pt x="148" y="1"/>
                    <a:pt x="148" y="1"/>
                    <a:pt x="148" y="1"/>
                  </a:cubicBezTo>
                  <a:cubicBezTo>
                    <a:pt x="142" y="0"/>
                    <a:pt x="91" y="1"/>
                    <a:pt x="52" y="3"/>
                  </a:cubicBezTo>
                  <a:cubicBezTo>
                    <a:pt x="27" y="4"/>
                    <a:pt x="4" y="5"/>
                    <a:pt x="3" y="8"/>
                  </a:cubicBezTo>
                  <a:cubicBezTo>
                    <a:pt x="2" y="10"/>
                    <a:pt x="0" y="1"/>
                    <a:pt x="7"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10" name="Freeform 97">
              <a:extLst>
                <a:ext uri="{FF2B5EF4-FFF2-40B4-BE49-F238E27FC236}">
                  <a16:creationId xmlns:a16="http://schemas.microsoft.com/office/drawing/2014/main" id="{D638A7C2-3851-724A-9048-5D6C783BD47D}"/>
                </a:ext>
              </a:extLst>
            </p:cNvPr>
            <p:cNvSpPr>
              <a:spLocks/>
            </p:cNvSpPr>
            <p:nvPr/>
          </p:nvSpPr>
          <p:spPr bwMode="auto">
            <a:xfrm rot="333619">
              <a:off x="4008731" y="2175257"/>
              <a:ext cx="244727" cy="16004"/>
            </a:xfrm>
            <a:custGeom>
              <a:avLst/>
              <a:gdLst>
                <a:gd name="T0" fmla="*/ 92 w 147"/>
                <a:gd name="T1" fmla="*/ 0 h 9"/>
                <a:gd name="T2" fmla="*/ 2287 w 147"/>
                <a:gd name="T3" fmla="*/ 0 h 9"/>
                <a:gd name="T4" fmla="*/ 791 w 147"/>
                <a:gd name="T5" fmla="*/ 56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3"/>
                  </a:cubicBezTo>
                  <a:cubicBezTo>
                    <a:pt x="27" y="4"/>
                    <a:pt x="4" y="5"/>
                    <a:pt x="3" y="7"/>
                  </a:cubicBezTo>
                  <a:cubicBezTo>
                    <a:pt x="2" y="9"/>
                    <a:pt x="0" y="0"/>
                    <a:pt x="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11" name="Freeform 98">
              <a:extLst>
                <a:ext uri="{FF2B5EF4-FFF2-40B4-BE49-F238E27FC236}">
                  <a16:creationId xmlns:a16="http://schemas.microsoft.com/office/drawing/2014/main" id="{A4584327-1FD4-8143-AD1E-F97B810B8A5F}"/>
                </a:ext>
              </a:extLst>
            </p:cNvPr>
            <p:cNvSpPr>
              <a:spLocks/>
            </p:cNvSpPr>
            <p:nvPr/>
          </p:nvSpPr>
          <p:spPr bwMode="auto">
            <a:xfrm rot="333619">
              <a:off x="3924212" y="2249214"/>
              <a:ext cx="130032" cy="16004"/>
            </a:xfrm>
            <a:custGeom>
              <a:avLst/>
              <a:gdLst>
                <a:gd name="T0" fmla="*/ 95 w 78"/>
                <a:gd name="T1" fmla="*/ 0 h 9"/>
                <a:gd name="T2" fmla="*/ 1208 w 78"/>
                <a:gd name="T3" fmla="*/ 0 h 9"/>
                <a:gd name="T4" fmla="*/ 595 w 78"/>
                <a:gd name="T5" fmla="*/ 35 h 9"/>
                <a:gd name="T6" fmla="*/ 50 w 78"/>
                <a:gd name="T7" fmla="*/ 136 h 9"/>
                <a:gd name="T8" fmla="*/ 95 w 7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0"/>
                  </a:moveTo>
                  <a:cubicBezTo>
                    <a:pt x="77" y="0"/>
                    <a:pt x="77" y="0"/>
                    <a:pt x="77" y="0"/>
                  </a:cubicBezTo>
                  <a:cubicBezTo>
                    <a:pt x="71" y="0"/>
                    <a:pt x="78" y="0"/>
                    <a:pt x="38" y="2"/>
                  </a:cubicBezTo>
                  <a:cubicBezTo>
                    <a:pt x="13" y="3"/>
                    <a:pt x="3" y="5"/>
                    <a:pt x="3" y="7"/>
                  </a:cubicBezTo>
                  <a:cubicBezTo>
                    <a:pt x="2" y="9"/>
                    <a:pt x="0" y="0"/>
                    <a:pt x="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12" name="Freeform 99">
              <a:extLst>
                <a:ext uri="{FF2B5EF4-FFF2-40B4-BE49-F238E27FC236}">
                  <a16:creationId xmlns:a16="http://schemas.microsoft.com/office/drawing/2014/main" id="{C47FAACE-4B98-734A-BD91-E024D7FC92FA}"/>
                </a:ext>
              </a:extLst>
            </p:cNvPr>
            <p:cNvSpPr>
              <a:spLocks/>
            </p:cNvSpPr>
            <p:nvPr/>
          </p:nvSpPr>
          <p:spPr bwMode="auto">
            <a:xfrm rot="333619">
              <a:off x="4147662" y="2139488"/>
              <a:ext cx="113361" cy="7335"/>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1" y="1"/>
                    <a:pt x="10" y="4"/>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13" name="Freeform 101">
              <a:extLst>
                <a:ext uri="{FF2B5EF4-FFF2-40B4-BE49-F238E27FC236}">
                  <a16:creationId xmlns:a16="http://schemas.microsoft.com/office/drawing/2014/main" id="{3D84B243-A16D-2546-ACE8-5589D517120A}"/>
                </a:ext>
              </a:extLst>
            </p:cNvPr>
            <p:cNvSpPr>
              <a:spLocks/>
            </p:cNvSpPr>
            <p:nvPr/>
          </p:nvSpPr>
          <p:spPr bwMode="auto">
            <a:xfrm rot="333619">
              <a:off x="4008623" y="2174158"/>
              <a:ext cx="263398" cy="21339"/>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grp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114" name="Freeform 102">
              <a:extLst>
                <a:ext uri="{FF2B5EF4-FFF2-40B4-BE49-F238E27FC236}">
                  <a16:creationId xmlns:a16="http://schemas.microsoft.com/office/drawing/2014/main" id="{D5DD31D9-8C5A-C340-B6E1-954BBB2B6096}"/>
                </a:ext>
              </a:extLst>
            </p:cNvPr>
            <p:cNvSpPr>
              <a:spLocks/>
            </p:cNvSpPr>
            <p:nvPr/>
          </p:nvSpPr>
          <p:spPr bwMode="auto">
            <a:xfrm rot="333619">
              <a:off x="4109342" y="2135200"/>
              <a:ext cx="170042" cy="21339"/>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grp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115" name="Freeform 103">
              <a:extLst>
                <a:ext uri="{FF2B5EF4-FFF2-40B4-BE49-F238E27FC236}">
                  <a16:creationId xmlns:a16="http://schemas.microsoft.com/office/drawing/2014/main" id="{4BE60665-4B4F-CD40-BFF8-0ACC549909D5}"/>
                </a:ext>
              </a:extLst>
            </p:cNvPr>
            <p:cNvSpPr>
              <a:spLocks/>
            </p:cNvSpPr>
            <p:nvPr/>
          </p:nvSpPr>
          <p:spPr bwMode="auto">
            <a:xfrm rot="333619">
              <a:off x="3922210" y="2245926"/>
              <a:ext cx="148703" cy="23339"/>
            </a:xfrm>
            <a:custGeom>
              <a:avLst/>
              <a:gdLst>
                <a:gd name="T0" fmla="*/ 95 w 89"/>
                <a:gd name="T1" fmla="*/ 253 h 13"/>
                <a:gd name="T2" fmla="*/ 772 w 89"/>
                <a:gd name="T3" fmla="*/ 253 h 13"/>
                <a:gd name="T4" fmla="*/ 1401 w 89"/>
                <a:gd name="T5" fmla="*/ 0 h 13"/>
                <a:gd name="T6" fmla="*/ 930 w 89"/>
                <a:gd name="T7" fmla="*/ 0 h 13"/>
                <a:gd name="T8" fmla="*/ 95 w 89"/>
                <a:gd name="T9" fmla="*/ 0 h 13"/>
                <a:gd name="T10" fmla="*/ 0 w 89"/>
                <a:gd name="T11" fmla="*/ 116 h 13"/>
                <a:gd name="T12" fmla="*/ 95 w 89"/>
                <a:gd name="T13" fmla="*/ 25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grp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116" name="Freeform 152">
              <a:extLst>
                <a:ext uri="{FF2B5EF4-FFF2-40B4-BE49-F238E27FC236}">
                  <a16:creationId xmlns:a16="http://schemas.microsoft.com/office/drawing/2014/main" id="{92EAE527-9BE0-A74D-87D9-F6F68E6DD96B}"/>
                </a:ext>
              </a:extLst>
            </p:cNvPr>
            <p:cNvSpPr>
              <a:spLocks/>
            </p:cNvSpPr>
            <p:nvPr/>
          </p:nvSpPr>
          <p:spPr bwMode="auto">
            <a:xfrm rot="333619">
              <a:off x="3962448" y="1788647"/>
              <a:ext cx="281403" cy="21339"/>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17" name="Freeform 153">
              <a:extLst>
                <a:ext uri="{FF2B5EF4-FFF2-40B4-BE49-F238E27FC236}">
                  <a16:creationId xmlns:a16="http://schemas.microsoft.com/office/drawing/2014/main" id="{0AA27985-6F8B-8142-BB51-A28F20A177C0}"/>
                </a:ext>
              </a:extLst>
            </p:cNvPr>
            <p:cNvSpPr>
              <a:spLocks/>
            </p:cNvSpPr>
            <p:nvPr/>
          </p:nvSpPr>
          <p:spPr bwMode="auto">
            <a:xfrm rot="333619">
              <a:off x="4049587" y="1753375"/>
              <a:ext cx="263398" cy="21339"/>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18" name="Freeform 154">
              <a:extLst>
                <a:ext uri="{FF2B5EF4-FFF2-40B4-BE49-F238E27FC236}">
                  <a16:creationId xmlns:a16="http://schemas.microsoft.com/office/drawing/2014/main" id="{912CA90C-9F0C-B741-811A-E7606E980129}"/>
                </a:ext>
              </a:extLst>
            </p:cNvPr>
            <p:cNvSpPr>
              <a:spLocks/>
            </p:cNvSpPr>
            <p:nvPr/>
          </p:nvSpPr>
          <p:spPr bwMode="auto">
            <a:xfrm rot="333619">
              <a:off x="4150371" y="1713753"/>
              <a:ext cx="170042" cy="21339"/>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19" name="Freeform 155">
              <a:extLst>
                <a:ext uri="{FF2B5EF4-FFF2-40B4-BE49-F238E27FC236}">
                  <a16:creationId xmlns:a16="http://schemas.microsoft.com/office/drawing/2014/main" id="{EF712058-E26D-3D48-96E6-63B6458627F0}"/>
                </a:ext>
              </a:extLst>
            </p:cNvPr>
            <p:cNvSpPr>
              <a:spLocks/>
            </p:cNvSpPr>
            <p:nvPr/>
          </p:nvSpPr>
          <p:spPr bwMode="auto">
            <a:xfrm rot="333619">
              <a:off x="3963206" y="1825144"/>
              <a:ext cx="148703" cy="22672"/>
            </a:xfrm>
            <a:custGeom>
              <a:avLst/>
              <a:gdLst>
                <a:gd name="T0" fmla="*/ 95 w 89"/>
                <a:gd name="T1" fmla="*/ 233 h 13"/>
                <a:gd name="T2" fmla="*/ 772 w 89"/>
                <a:gd name="T3" fmla="*/ 233 h 13"/>
                <a:gd name="T4" fmla="*/ 1401 w 89"/>
                <a:gd name="T5" fmla="*/ 0 h 13"/>
                <a:gd name="T6" fmla="*/ 930 w 89"/>
                <a:gd name="T7" fmla="*/ 0 h 13"/>
                <a:gd name="T8" fmla="*/ 95 w 89"/>
                <a:gd name="T9" fmla="*/ 0 h 13"/>
                <a:gd name="T10" fmla="*/ 0 w 89"/>
                <a:gd name="T11" fmla="*/ 110 h 13"/>
                <a:gd name="T12" fmla="*/ 95 w 89"/>
                <a:gd name="T13" fmla="*/ 23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20" name="Freeform 156">
              <a:extLst>
                <a:ext uri="{FF2B5EF4-FFF2-40B4-BE49-F238E27FC236}">
                  <a16:creationId xmlns:a16="http://schemas.microsoft.com/office/drawing/2014/main" id="{F27FDA28-1F24-D642-9140-F27A06AB6C8A}"/>
                </a:ext>
              </a:extLst>
            </p:cNvPr>
            <p:cNvSpPr>
              <a:spLocks/>
            </p:cNvSpPr>
            <p:nvPr/>
          </p:nvSpPr>
          <p:spPr bwMode="auto">
            <a:xfrm rot="333619">
              <a:off x="4180643" y="1759739"/>
              <a:ext cx="132032" cy="21339"/>
            </a:xfrm>
            <a:custGeom>
              <a:avLst/>
              <a:gdLst>
                <a:gd name="T0" fmla="*/ 1150 w 79"/>
                <a:gd name="T1" fmla="*/ 227 h 12"/>
                <a:gd name="T2" fmla="*/ 1243 w 79"/>
                <a:gd name="T3" fmla="*/ 115 h 12"/>
                <a:gd name="T4" fmla="*/ 1150 w 79"/>
                <a:gd name="T5" fmla="*/ 0 h 12"/>
                <a:gd name="T6" fmla="*/ 0 w 79"/>
                <a:gd name="T7" fmla="*/ 0 h 12"/>
                <a:gd name="T8" fmla="*/ 0 w 79"/>
                <a:gd name="T9" fmla="*/ 227 h 12"/>
                <a:gd name="T10" fmla="*/ 1150 w 79"/>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2">
                  <a:moveTo>
                    <a:pt x="73" y="12"/>
                  </a:moveTo>
                  <a:cubicBezTo>
                    <a:pt x="77" y="12"/>
                    <a:pt x="79" y="9"/>
                    <a:pt x="79" y="6"/>
                  </a:cubicBezTo>
                  <a:cubicBezTo>
                    <a:pt x="79" y="3"/>
                    <a:pt x="77" y="0"/>
                    <a:pt x="73" y="0"/>
                  </a:cubicBezTo>
                  <a:cubicBezTo>
                    <a:pt x="0" y="0"/>
                    <a:pt x="0" y="0"/>
                    <a:pt x="0" y="0"/>
                  </a:cubicBezTo>
                  <a:cubicBezTo>
                    <a:pt x="0" y="12"/>
                    <a:pt x="0" y="12"/>
                    <a:pt x="0" y="12"/>
                  </a:cubicBezTo>
                  <a:lnTo>
                    <a:pt x="73"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21" name="Freeform 157">
              <a:extLst>
                <a:ext uri="{FF2B5EF4-FFF2-40B4-BE49-F238E27FC236}">
                  <a16:creationId xmlns:a16="http://schemas.microsoft.com/office/drawing/2014/main" id="{623C9728-15E6-E847-8B76-7F8A68027A31}"/>
                </a:ext>
              </a:extLst>
            </p:cNvPr>
            <p:cNvSpPr>
              <a:spLocks/>
            </p:cNvSpPr>
            <p:nvPr/>
          </p:nvSpPr>
          <p:spPr bwMode="auto">
            <a:xfrm rot="333619">
              <a:off x="4103483" y="1795496"/>
              <a:ext cx="140034" cy="21339"/>
            </a:xfrm>
            <a:custGeom>
              <a:avLst/>
              <a:gdLst>
                <a:gd name="T0" fmla="*/ 0 w 84"/>
                <a:gd name="T1" fmla="*/ 0 h 12"/>
                <a:gd name="T2" fmla="*/ 0 w 84"/>
                <a:gd name="T3" fmla="*/ 227 h 12"/>
                <a:gd name="T4" fmla="*/ 1220 w 84"/>
                <a:gd name="T5" fmla="*/ 227 h 12"/>
                <a:gd name="T6" fmla="*/ 1313 w 84"/>
                <a:gd name="T7" fmla="*/ 115 h 12"/>
                <a:gd name="T8" fmla="*/ 1220 w 84"/>
                <a:gd name="T9" fmla="*/ 0 h 12"/>
                <a:gd name="T10" fmla="*/ 0 w 8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12">
                  <a:moveTo>
                    <a:pt x="0" y="0"/>
                  </a:moveTo>
                  <a:cubicBezTo>
                    <a:pt x="0" y="12"/>
                    <a:pt x="0" y="12"/>
                    <a:pt x="0" y="12"/>
                  </a:cubicBezTo>
                  <a:cubicBezTo>
                    <a:pt x="78" y="12"/>
                    <a:pt x="78" y="12"/>
                    <a:pt x="78" y="12"/>
                  </a:cubicBezTo>
                  <a:cubicBezTo>
                    <a:pt x="81" y="12"/>
                    <a:pt x="84" y="9"/>
                    <a:pt x="84" y="6"/>
                  </a:cubicBezTo>
                  <a:cubicBezTo>
                    <a:pt x="84" y="2"/>
                    <a:pt x="81" y="0"/>
                    <a:pt x="78" y="0"/>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22" name="Freeform 158">
              <a:extLst>
                <a:ext uri="{FF2B5EF4-FFF2-40B4-BE49-F238E27FC236}">
                  <a16:creationId xmlns:a16="http://schemas.microsoft.com/office/drawing/2014/main" id="{3B3634CB-B2A2-AB41-AA1D-D70434BB3474}"/>
                </a:ext>
              </a:extLst>
            </p:cNvPr>
            <p:cNvSpPr>
              <a:spLocks/>
            </p:cNvSpPr>
            <p:nvPr/>
          </p:nvSpPr>
          <p:spPr bwMode="auto">
            <a:xfrm rot="333619">
              <a:off x="4043037" y="1829021"/>
              <a:ext cx="68684" cy="22672"/>
            </a:xfrm>
            <a:custGeom>
              <a:avLst/>
              <a:gdLst>
                <a:gd name="T0" fmla="*/ 0 w 41"/>
                <a:gd name="T1" fmla="*/ 0 h 13"/>
                <a:gd name="T2" fmla="*/ 0 w 41"/>
                <a:gd name="T3" fmla="*/ 233 h 13"/>
                <a:gd name="T4" fmla="*/ 20 w 41"/>
                <a:gd name="T5" fmla="*/ 233 h 13"/>
                <a:gd name="T6" fmla="*/ 651 w 41"/>
                <a:gd name="T7" fmla="*/ 0 h 13"/>
                <a:gd name="T8" fmla="*/ 0 w 41"/>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3">
                  <a:moveTo>
                    <a:pt x="0" y="0"/>
                  </a:moveTo>
                  <a:cubicBezTo>
                    <a:pt x="0" y="13"/>
                    <a:pt x="0" y="13"/>
                    <a:pt x="0" y="13"/>
                  </a:cubicBezTo>
                  <a:cubicBezTo>
                    <a:pt x="1" y="13"/>
                    <a:pt x="1" y="13"/>
                    <a:pt x="1" y="13"/>
                  </a:cubicBezTo>
                  <a:cubicBezTo>
                    <a:pt x="16" y="8"/>
                    <a:pt x="29" y="4"/>
                    <a:pt x="41" y="0"/>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23" name="Freeform 159">
              <a:extLst>
                <a:ext uri="{FF2B5EF4-FFF2-40B4-BE49-F238E27FC236}">
                  <a16:creationId xmlns:a16="http://schemas.microsoft.com/office/drawing/2014/main" id="{785007BE-A66C-EE43-A41E-C73FC50E4019}"/>
                </a:ext>
              </a:extLst>
            </p:cNvPr>
            <p:cNvSpPr>
              <a:spLocks/>
            </p:cNvSpPr>
            <p:nvPr/>
          </p:nvSpPr>
          <p:spPr bwMode="auto">
            <a:xfrm rot="333619">
              <a:off x="4230202" y="1717630"/>
              <a:ext cx="90022" cy="21339"/>
            </a:xfrm>
            <a:custGeom>
              <a:avLst/>
              <a:gdLst>
                <a:gd name="T0" fmla="*/ 0 w 54"/>
                <a:gd name="T1" fmla="*/ 227 h 12"/>
                <a:gd name="T2" fmla="*/ 738 w 54"/>
                <a:gd name="T3" fmla="*/ 227 h 12"/>
                <a:gd name="T4" fmla="*/ 845 w 54"/>
                <a:gd name="T5" fmla="*/ 115 h 12"/>
                <a:gd name="T6" fmla="*/ 738 w 54"/>
                <a:gd name="T7" fmla="*/ 0 h 12"/>
                <a:gd name="T8" fmla="*/ 0 w 54"/>
                <a:gd name="T9" fmla="*/ 0 h 12"/>
                <a:gd name="T10" fmla="*/ 0 w 54"/>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2">
                  <a:moveTo>
                    <a:pt x="0" y="12"/>
                  </a:moveTo>
                  <a:cubicBezTo>
                    <a:pt x="47" y="12"/>
                    <a:pt x="47" y="12"/>
                    <a:pt x="47" y="12"/>
                  </a:cubicBezTo>
                  <a:cubicBezTo>
                    <a:pt x="51" y="12"/>
                    <a:pt x="54" y="9"/>
                    <a:pt x="54" y="6"/>
                  </a:cubicBezTo>
                  <a:cubicBezTo>
                    <a:pt x="54" y="3"/>
                    <a:pt x="51" y="0"/>
                    <a:pt x="47" y="0"/>
                  </a:cubicBezTo>
                  <a:cubicBezTo>
                    <a:pt x="0" y="0"/>
                    <a:pt x="0" y="0"/>
                    <a:pt x="0" y="0"/>
                  </a:cubicBezTo>
                  <a:lnTo>
                    <a:pt x="0"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24" name="Freeform 160">
              <a:extLst>
                <a:ext uri="{FF2B5EF4-FFF2-40B4-BE49-F238E27FC236}">
                  <a16:creationId xmlns:a16="http://schemas.microsoft.com/office/drawing/2014/main" id="{8B2C3FC8-8498-804C-9B9F-DC5E1CCF15E8}"/>
                </a:ext>
              </a:extLst>
            </p:cNvPr>
            <p:cNvSpPr>
              <a:spLocks/>
            </p:cNvSpPr>
            <p:nvPr/>
          </p:nvSpPr>
          <p:spPr bwMode="auto">
            <a:xfrm rot="333619">
              <a:off x="3962561" y="1788303"/>
              <a:ext cx="246727" cy="18004"/>
            </a:xfrm>
            <a:custGeom>
              <a:avLst/>
              <a:gdLst>
                <a:gd name="T0" fmla="*/ 113 w 148"/>
                <a:gd name="T1" fmla="*/ 22 h 10"/>
                <a:gd name="T2" fmla="*/ 2313 w 148"/>
                <a:gd name="T3" fmla="*/ 22 h 10"/>
                <a:gd name="T4" fmla="*/ 813 w 148"/>
                <a:gd name="T5" fmla="*/ 59 h 10"/>
                <a:gd name="T6" fmla="*/ 50 w 148"/>
                <a:gd name="T7" fmla="*/ 159 h 10"/>
                <a:gd name="T8" fmla="*/ 113 w 148"/>
                <a:gd name="T9" fmla="*/ 22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10">
                  <a:moveTo>
                    <a:pt x="7" y="1"/>
                  </a:moveTo>
                  <a:cubicBezTo>
                    <a:pt x="148" y="1"/>
                    <a:pt x="148" y="1"/>
                    <a:pt x="148" y="1"/>
                  </a:cubicBezTo>
                  <a:cubicBezTo>
                    <a:pt x="142" y="0"/>
                    <a:pt x="91" y="1"/>
                    <a:pt x="52" y="3"/>
                  </a:cubicBezTo>
                  <a:cubicBezTo>
                    <a:pt x="27" y="4"/>
                    <a:pt x="4" y="5"/>
                    <a:pt x="3" y="8"/>
                  </a:cubicBezTo>
                  <a:cubicBezTo>
                    <a:pt x="2" y="10"/>
                    <a:pt x="0" y="1"/>
                    <a:pt x="7"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25" name="Freeform 161">
              <a:extLst>
                <a:ext uri="{FF2B5EF4-FFF2-40B4-BE49-F238E27FC236}">
                  <a16:creationId xmlns:a16="http://schemas.microsoft.com/office/drawing/2014/main" id="{C40E6393-3582-F549-8DD7-5B56728A8A93}"/>
                </a:ext>
              </a:extLst>
            </p:cNvPr>
            <p:cNvSpPr>
              <a:spLocks/>
            </p:cNvSpPr>
            <p:nvPr/>
          </p:nvSpPr>
          <p:spPr bwMode="auto">
            <a:xfrm rot="333619">
              <a:off x="4049760" y="1753810"/>
              <a:ext cx="244727" cy="16004"/>
            </a:xfrm>
            <a:custGeom>
              <a:avLst/>
              <a:gdLst>
                <a:gd name="T0" fmla="*/ 92 w 147"/>
                <a:gd name="T1" fmla="*/ 0 h 9"/>
                <a:gd name="T2" fmla="*/ 2287 w 147"/>
                <a:gd name="T3" fmla="*/ 0 h 9"/>
                <a:gd name="T4" fmla="*/ 791 w 147"/>
                <a:gd name="T5" fmla="*/ 56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3"/>
                  </a:cubicBezTo>
                  <a:cubicBezTo>
                    <a:pt x="27" y="4"/>
                    <a:pt x="4" y="5"/>
                    <a:pt x="3" y="7"/>
                  </a:cubicBezTo>
                  <a:cubicBezTo>
                    <a:pt x="2" y="9"/>
                    <a:pt x="0" y="0"/>
                    <a:pt x="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26" name="Freeform 162">
              <a:extLst>
                <a:ext uri="{FF2B5EF4-FFF2-40B4-BE49-F238E27FC236}">
                  <a16:creationId xmlns:a16="http://schemas.microsoft.com/office/drawing/2014/main" id="{7E96BBE4-FE3F-C349-BF11-7A3899CCBBE4}"/>
                </a:ext>
              </a:extLst>
            </p:cNvPr>
            <p:cNvSpPr>
              <a:spLocks/>
            </p:cNvSpPr>
            <p:nvPr/>
          </p:nvSpPr>
          <p:spPr bwMode="auto">
            <a:xfrm rot="333619">
              <a:off x="3965241" y="1827768"/>
              <a:ext cx="130032" cy="16004"/>
            </a:xfrm>
            <a:custGeom>
              <a:avLst/>
              <a:gdLst>
                <a:gd name="T0" fmla="*/ 95 w 78"/>
                <a:gd name="T1" fmla="*/ 0 h 9"/>
                <a:gd name="T2" fmla="*/ 1208 w 78"/>
                <a:gd name="T3" fmla="*/ 0 h 9"/>
                <a:gd name="T4" fmla="*/ 595 w 78"/>
                <a:gd name="T5" fmla="*/ 35 h 9"/>
                <a:gd name="T6" fmla="*/ 50 w 78"/>
                <a:gd name="T7" fmla="*/ 136 h 9"/>
                <a:gd name="T8" fmla="*/ 95 w 7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0"/>
                  </a:moveTo>
                  <a:cubicBezTo>
                    <a:pt x="77" y="0"/>
                    <a:pt x="77" y="0"/>
                    <a:pt x="77" y="0"/>
                  </a:cubicBezTo>
                  <a:cubicBezTo>
                    <a:pt x="71" y="0"/>
                    <a:pt x="78" y="0"/>
                    <a:pt x="38" y="2"/>
                  </a:cubicBezTo>
                  <a:cubicBezTo>
                    <a:pt x="13" y="3"/>
                    <a:pt x="3" y="5"/>
                    <a:pt x="3" y="7"/>
                  </a:cubicBezTo>
                  <a:cubicBezTo>
                    <a:pt x="2" y="9"/>
                    <a:pt x="0" y="0"/>
                    <a:pt x="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27" name="Freeform 163">
              <a:extLst>
                <a:ext uri="{FF2B5EF4-FFF2-40B4-BE49-F238E27FC236}">
                  <a16:creationId xmlns:a16="http://schemas.microsoft.com/office/drawing/2014/main" id="{6619E23E-783D-0143-8F02-AE9ABF0B32E7}"/>
                </a:ext>
              </a:extLst>
            </p:cNvPr>
            <p:cNvSpPr>
              <a:spLocks/>
            </p:cNvSpPr>
            <p:nvPr/>
          </p:nvSpPr>
          <p:spPr bwMode="auto">
            <a:xfrm rot="333619">
              <a:off x="4188690" y="1718042"/>
              <a:ext cx="113361" cy="7335"/>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1" y="1"/>
                    <a:pt x="10" y="4"/>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28" name="Freeform 164">
              <a:extLst>
                <a:ext uri="{FF2B5EF4-FFF2-40B4-BE49-F238E27FC236}">
                  <a16:creationId xmlns:a16="http://schemas.microsoft.com/office/drawing/2014/main" id="{5E51EA96-CB94-7244-8E9D-E38486BA2682}"/>
                </a:ext>
              </a:extLst>
            </p:cNvPr>
            <p:cNvSpPr>
              <a:spLocks/>
            </p:cNvSpPr>
            <p:nvPr/>
          </p:nvSpPr>
          <p:spPr bwMode="auto">
            <a:xfrm rot="333619">
              <a:off x="3962448" y="1788647"/>
              <a:ext cx="281403" cy="21339"/>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grp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129" name="Freeform 165">
              <a:extLst>
                <a:ext uri="{FF2B5EF4-FFF2-40B4-BE49-F238E27FC236}">
                  <a16:creationId xmlns:a16="http://schemas.microsoft.com/office/drawing/2014/main" id="{550E2EBA-2615-8F41-9009-3AB53DCD92EA}"/>
                </a:ext>
              </a:extLst>
            </p:cNvPr>
            <p:cNvSpPr>
              <a:spLocks/>
            </p:cNvSpPr>
            <p:nvPr/>
          </p:nvSpPr>
          <p:spPr bwMode="auto">
            <a:xfrm rot="333619">
              <a:off x="4049587" y="1753375"/>
              <a:ext cx="263398" cy="21339"/>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grp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130" name="Freeform 166">
              <a:extLst>
                <a:ext uri="{FF2B5EF4-FFF2-40B4-BE49-F238E27FC236}">
                  <a16:creationId xmlns:a16="http://schemas.microsoft.com/office/drawing/2014/main" id="{764A9D08-8DDB-BD48-9BB5-D603122C8B19}"/>
                </a:ext>
              </a:extLst>
            </p:cNvPr>
            <p:cNvSpPr>
              <a:spLocks/>
            </p:cNvSpPr>
            <p:nvPr/>
          </p:nvSpPr>
          <p:spPr bwMode="auto">
            <a:xfrm rot="333619">
              <a:off x="4150371" y="1713753"/>
              <a:ext cx="170042" cy="21339"/>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grp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131" name="Freeform 167">
              <a:extLst>
                <a:ext uri="{FF2B5EF4-FFF2-40B4-BE49-F238E27FC236}">
                  <a16:creationId xmlns:a16="http://schemas.microsoft.com/office/drawing/2014/main" id="{950C516A-DBCC-404B-BC1A-9BE797D051D4}"/>
                </a:ext>
              </a:extLst>
            </p:cNvPr>
            <p:cNvSpPr>
              <a:spLocks/>
            </p:cNvSpPr>
            <p:nvPr/>
          </p:nvSpPr>
          <p:spPr bwMode="auto">
            <a:xfrm rot="333619">
              <a:off x="3963206" y="1825144"/>
              <a:ext cx="148703" cy="22672"/>
            </a:xfrm>
            <a:custGeom>
              <a:avLst/>
              <a:gdLst>
                <a:gd name="T0" fmla="*/ 95 w 89"/>
                <a:gd name="T1" fmla="*/ 233 h 13"/>
                <a:gd name="T2" fmla="*/ 772 w 89"/>
                <a:gd name="T3" fmla="*/ 233 h 13"/>
                <a:gd name="T4" fmla="*/ 1401 w 89"/>
                <a:gd name="T5" fmla="*/ 0 h 13"/>
                <a:gd name="T6" fmla="*/ 930 w 89"/>
                <a:gd name="T7" fmla="*/ 0 h 13"/>
                <a:gd name="T8" fmla="*/ 95 w 89"/>
                <a:gd name="T9" fmla="*/ 0 h 13"/>
                <a:gd name="T10" fmla="*/ 0 w 89"/>
                <a:gd name="T11" fmla="*/ 110 h 13"/>
                <a:gd name="T12" fmla="*/ 95 w 89"/>
                <a:gd name="T13" fmla="*/ 23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grp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132" name="Freeform 168">
              <a:extLst>
                <a:ext uri="{FF2B5EF4-FFF2-40B4-BE49-F238E27FC236}">
                  <a16:creationId xmlns:a16="http://schemas.microsoft.com/office/drawing/2014/main" id="{C6BA035C-511D-FF45-9914-CC3A9C34D75B}"/>
                </a:ext>
              </a:extLst>
            </p:cNvPr>
            <p:cNvSpPr>
              <a:spLocks/>
            </p:cNvSpPr>
            <p:nvPr/>
          </p:nvSpPr>
          <p:spPr bwMode="auto">
            <a:xfrm rot="333619">
              <a:off x="4013840" y="2016793"/>
              <a:ext cx="282069" cy="23339"/>
            </a:xfrm>
            <a:custGeom>
              <a:avLst/>
              <a:gdLst>
                <a:gd name="T0" fmla="*/ 1317 w 169"/>
                <a:gd name="T1" fmla="*/ 0 h 13"/>
                <a:gd name="T2" fmla="*/ 95 w 169"/>
                <a:gd name="T3" fmla="*/ 0 h 13"/>
                <a:gd name="T4" fmla="*/ 0 w 169"/>
                <a:gd name="T5" fmla="*/ 116 h 13"/>
                <a:gd name="T6" fmla="*/ 95 w 169"/>
                <a:gd name="T7" fmla="*/ 253 h 13"/>
                <a:gd name="T8" fmla="*/ 2556 w 169"/>
                <a:gd name="T9" fmla="*/ 253 h 13"/>
                <a:gd name="T10" fmla="*/ 2651 w 169"/>
                <a:gd name="T11" fmla="*/ 116 h 13"/>
                <a:gd name="T12" fmla="*/ 2556 w 169"/>
                <a:gd name="T13" fmla="*/ 0 h 13"/>
                <a:gd name="T14" fmla="*/ 1317 w 16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3">
                  <a:moveTo>
                    <a:pt x="84" y="0"/>
                  </a:moveTo>
                  <a:cubicBezTo>
                    <a:pt x="6" y="0"/>
                    <a:pt x="6" y="0"/>
                    <a:pt x="6" y="0"/>
                  </a:cubicBezTo>
                  <a:cubicBezTo>
                    <a:pt x="3" y="0"/>
                    <a:pt x="0" y="3"/>
                    <a:pt x="0" y="6"/>
                  </a:cubicBezTo>
                  <a:cubicBezTo>
                    <a:pt x="0" y="10"/>
                    <a:pt x="3" y="13"/>
                    <a:pt x="6" y="13"/>
                  </a:cubicBezTo>
                  <a:cubicBezTo>
                    <a:pt x="163" y="13"/>
                    <a:pt x="163" y="13"/>
                    <a:pt x="163" y="13"/>
                  </a:cubicBezTo>
                  <a:cubicBezTo>
                    <a:pt x="166" y="13"/>
                    <a:pt x="169" y="10"/>
                    <a:pt x="169" y="6"/>
                  </a:cubicBezTo>
                  <a:cubicBezTo>
                    <a:pt x="169" y="3"/>
                    <a:pt x="166" y="0"/>
                    <a:pt x="163" y="0"/>
                  </a:cubicBezTo>
                  <a:lnTo>
                    <a:pt x="84"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33" name="Freeform 169">
              <a:extLst>
                <a:ext uri="{FF2B5EF4-FFF2-40B4-BE49-F238E27FC236}">
                  <a16:creationId xmlns:a16="http://schemas.microsoft.com/office/drawing/2014/main" id="{22BA256A-298A-EA47-BC62-448A79F1BC91}"/>
                </a:ext>
              </a:extLst>
            </p:cNvPr>
            <p:cNvSpPr>
              <a:spLocks/>
            </p:cNvSpPr>
            <p:nvPr/>
          </p:nvSpPr>
          <p:spPr bwMode="auto">
            <a:xfrm rot="333619">
              <a:off x="3952972" y="1967177"/>
              <a:ext cx="265399" cy="23339"/>
            </a:xfrm>
            <a:custGeom>
              <a:avLst/>
              <a:gdLst>
                <a:gd name="T0" fmla="*/ 1254 w 159"/>
                <a:gd name="T1" fmla="*/ 0 h 13"/>
                <a:gd name="T2" fmla="*/ 113 w 159"/>
                <a:gd name="T3" fmla="*/ 0 h 13"/>
                <a:gd name="T4" fmla="*/ 0 w 159"/>
                <a:gd name="T5" fmla="*/ 137 h 13"/>
                <a:gd name="T6" fmla="*/ 113 w 159"/>
                <a:gd name="T7" fmla="*/ 253 h 13"/>
                <a:gd name="T8" fmla="*/ 2401 w 159"/>
                <a:gd name="T9" fmla="*/ 253 h 13"/>
                <a:gd name="T10" fmla="*/ 2493 w 159"/>
                <a:gd name="T11" fmla="*/ 137 h 13"/>
                <a:gd name="T12" fmla="*/ 2401 w 159"/>
                <a:gd name="T13" fmla="*/ 0 h 13"/>
                <a:gd name="T14" fmla="*/ 1254 w 15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13">
                  <a:moveTo>
                    <a:pt x="80" y="0"/>
                  </a:moveTo>
                  <a:cubicBezTo>
                    <a:pt x="7" y="0"/>
                    <a:pt x="7" y="0"/>
                    <a:pt x="7" y="0"/>
                  </a:cubicBezTo>
                  <a:cubicBezTo>
                    <a:pt x="3" y="0"/>
                    <a:pt x="0" y="3"/>
                    <a:pt x="0" y="7"/>
                  </a:cubicBezTo>
                  <a:cubicBezTo>
                    <a:pt x="0" y="10"/>
                    <a:pt x="3" y="13"/>
                    <a:pt x="7" y="13"/>
                  </a:cubicBezTo>
                  <a:cubicBezTo>
                    <a:pt x="153" y="13"/>
                    <a:pt x="153" y="13"/>
                    <a:pt x="153" y="13"/>
                  </a:cubicBezTo>
                  <a:cubicBezTo>
                    <a:pt x="156" y="13"/>
                    <a:pt x="159" y="10"/>
                    <a:pt x="159" y="7"/>
                  </a:cubicBezTo>
                  <a:cubicBezTo>
                    <a:pt x="159" y="3"/>
                    <a:pt x="156" y="0"/>
                    <a:pt x="153" y="0"/>
                  </a:cubicBezTo>
                  <a:lnTo>
                    <a:pt x="8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34" name="Freeform 170">
              <a:extLst>
                <a:ext uri="{FF2B5EF4-FFF2-40B4-BE49-F238E27FC236}">
                  <a16:creationId xmlns:a16="http://schemas.microsoft.com/office/drawing/2014/main" id="{ED3590D9-521F-B94D-AAF2-4E05F848D6A0}"/>
                </a:ext>
              </a:extLst>
            </p:cNvPr>
            <p:cNvSpPr>
              <a:spLocks/>
            </p:cNvSpPr>
            <p:nvPr/>
          </p:nvSpPr>
          <p:spPr bwMode="auto">
            <a:xfrm rot="333619">
              <a:off x="3947573" y="1917056"/>
              <a:ext cx="168708" cy="23339"/>
            </a:xfrm>
            <a:custGeom>
              <a:avLst/>
              <a:gdLst>
                <a:gd name="T0" fmla="*/ 1493 w 101"/>
                <a:gd name="T1" fmla="*/ 0 h 13"/>
                <a:gd name="T2" fmla="*/ 741 w 101"/>
                <a:gd name="T3" fmla="*/ 0 h 13"/>
                <a:gd name="T4" fmla="*/ 188 w 101"/>
                <a:gd name="T5" fmla="*/ 0 h 13"/>
                <a:gd name="T6" fmla="*/ 0 w 101"/>
                <a:gd name="T7" fmla="*/ 253 h 13"/>
                <a:gd name="T8" fmla="*/ 1493 w 101"/>
                <a:gd name="T9" fmla="*/ 253 h 13"/>
                <a:gd name="T10" fmla="*/ 1588 w 101"/>
                <a:gd name="T11" fmla="*/ 137 h 13"/>
                <a:gd name="T12" fmla="*/ 1493 w 101"/>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13">
                  <a:moveTo>
                    <a:pt x="95" y="0"/>
                  </a:moveTo>
                  <a:cubicBezTo>
                    <a:pt x="47" y="0"/>
                    <a:pt x="47" y="0"/>
                    <a:pt x="47" y="0"/>
                  </a:cubicBezTo>
                  <a:cubicBezTo>
                    <a:pt x="12" y="0"/>
                    <a:pt x="12" y="0"/>
                    <a:pt x="12" y="0"/>
                  </a:cubicBezTo>
                  <a:cubicBezTo>
                    <a:pt x="7" y="4"/>
                    <a:pt x="3" y="9"/>
                    <a:pt x="0" y="13"/>
                  </a:cubicBezTo>
                  <a:cubicBezTo>
                    <a:pt x="95" y="13"/>
                    <a:pt x="95" y="13"/>
                    <a:pt x="95" y="13"/>
                  </a:cubicBezTo>
                  <a:cubicBezTo>
                    <a:pt x="98" y="13"/>
                    <a:pt x="101" y="10"/>
                    <a:pt x="101" y="7"/>
                  </a:cubicBezTo>
                  <a:cubicBezTo>
                    <a:pt x="101" y="3"/>
                    <a:pt x="98" y="0"/>
                    <a:pt x="9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35" name="Freeform 171">
              <a:extLst>
                <a:ext uri="{FF2B5EF4-FFF2-40B4-BE49-F238E27FC236}">
                  <a16:creationId xmlns:a16="http://schemas.microsoft.com/office/drawing/2014/main" id="{279E74C8-8F1D-6E46-A037-1546720E5FB5}"/>
                </a:ext>
              </a:extLst>
            </p:cNvPr>
            <p:cNvSpPr>
              <a:spLocks/>
            </p:cNvSpPr>
            <p:nvPr/>
          </p:nvSpPr>
          <p:spPr bwMode="auto">
            <a:xfrm rot="333619">
              <a:off x="4003585" y="1877375"/>
              <a:ext cx="40010" cy="19338"/>
            </a:xfrm>
            <a:custGeom>
              <a:avLst/>
              <a:gdLst>
                <a:gd name="T0" fmla="*/ 0 w 24"/>
                <a:gd name="T1" fmla="*/ 200 h 11"/>
                <a:gd name="T2" fmla="*/ 270 w 24"/>
                <a:gd name="T3" fmla="*/ 200 h 11"/>
                <a:gd name="T4" fmla="*/ 375 w 24"/>
                <a:gd name="T5" fmla="*/ 90 h 11"/>
                <a:gd name="T6" fmla="*/ 345 w 24"/>
                <a:gd name="T7" fmla="*/ 0 h 11"/>
                <a:gd name="T8" fmla="*/ 0 w 24"/>
                <a:gd name="T9" fmla="*/ 20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1">
                  <a:moveTo>
                    <a:pt x="0" y="11"/>
                  </a:moveTo>
                  <a:cubicBezTo>
                    <a:pt x="17" y="11"/>
                    <a:pt x="17" y="11"/>
                    <a:pt x="17" y="11"/>
                  </a:cubicBezTo>
                  <a:cubicBezTo>
                    <a:pt x="21" y="11"/>
                    <a:pt x="24" y="8"/>
                    <a:pt x="24" y="5"/>
                  </a:cubicBezTo>
                  <a:cubicBezTo>
                    <a:pt x="24" y="3"/>
                    <a:pt x="23" y="1"/>
                    <a:pt x="22" y="0"/>
                  </a:cubicBezTo>
                  <a:cubicBezTo>
                    <a:pt x="14" y="4"/>
                    <a:pt x="7" y="7"/>
                    <a:pt x="0"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36" name="Freeform 172">
              <a:extLst>
                <a:ext uri="{FF2B5EF4-FFF2-40B4-BE49-F238E27FC236}">
                  <a16:creationId xmlns:a16="http://schemas.microsoft.com/office/drawing/2014/main" id="{BD912272-F17B-8E4F-85FD-2E84D1C06765}"/>
                </a:ext>
              </a:extLst>
            </p:cNvPr>
            <p:cNvSpPr>
              <a:spLocks/>
            </p:cNvSpPr>
            <p:nvPr/>
          </p:nvSpPr>
          <p:spPr bwMode="auto">
            <a:xfrm rot="333619">
              <a:off x="4099521" y="2063494"/>
              <a:ext cx="148036" cy="21339"/>
            </a:xfrm>
            <a:custGeom>
              <a:avLst/>
              <a:gdLst>
                <a:gd name="T0" fmla="*/ 92 w 89"/>
                <a:gd name="T1" fmla="*/ 227 h 12"/>
                <a:gd name="T2" fmla="*/ 758 w 89"/>
                <a:gd name="T3" fmla="*/ 227 h 12"/>
                <a:gd name="T4" fmla="*/ 1382 w 89"/>
                <a:gd name="T5" fmla="*/ 0 h 12"/>
                <a:gd name="T6" fmla="*/ 915 w 89"/>
                <a:gd name="T7" fmla="*/ 0 h 12"/>
                <a:gd name="T8" fmla="*/ 92 w 89"/>
                <a:gd name="T9" fmla="*/ 0 h 12"/>
                <a:gd name="T10" fmla="*/ 0 w 89"/>
                <a:gd name="T11" fmla="*/ 115 h 12"/>
                <a:gd name="T12" fmla="*/ 92 w 89"/>
                <a:gd name="T13" fmla="*/ 22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2">
                  <a:moveTo>
                    <a:pt x="6" y="12"/>
                  </a:moveTo>
                  <a:cubicBezTo>
                    <a:pt x="49" y="12"/>
                    <a:pt x="49" y="12"/>
                    <a:pt x="49" y="12"/>
                  </a:cubicBezTo>
                  <a:cubicBezTo>
                    <a:pt x="64" y="8"/>
                    <a:pt x="77" y="4"/>
                    <a:pt x="89" y="0"/>
                  </a:cubicBezTo>
                  <a:cubicBezTo>
                    <a:pt x="59" y="0"/>
                    <a:pt x="59" y="0"/>
                    <a:pt x="59" y="0"/>
                  </a:cubicBezTo>
                  <a:cubicBezTo>
                    <a:pt x="6" y="0"/>
                    <a:pt x="6" y="0"/>
                    <a:pt x="6" y="0"/>
                  </a:cubicBezTo>
                  <a:cubicBezTo>
                    <a:pt x="3" y="0"/>
                    <a:pt x="0" y="3"/>
                    <a:pt x="0" y="6"/>
                  </a:cubicBezTo>
                  <a:cubicBezTo>
                    <a:pt x="0" y="9"/>
                    <a:pt x="3" y="12"/>
                    <a:pt x="6" y="1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37" name="Freeform 173">
              <a:extLst>
                <a:ext uri="{FF2B5EF4-FFF2-40B4-BE49-F238E27FC236}">
                  <a16:creationId xmlns:a16="http://schemas.microsoft.com/office/drawing/2014/main" id="{E0DA3173-FD1A-EA40-966D-D1EEDD637476}"/>
                </a:ext>
              </a:extLst>
            </p:cNvPr>
            <p:cNvSpPr>
              <a:spLocks/>
            </p:cNvSpPr>
            <p:nvPr/>
          </p:nvSpPr>
          <p:spPr bwMode="auto">
            <a:xfrm rot="333619">
              <a:off x="4086024" y="1973638"/>
              <a:ext cx="132032" cy="23339"/>
            </a:xfrm>
            <a:custGeom>
              <a:avLst/>
              <a:gdLst>
                <a:gd name="T0" fmla="*/ 1150 w 79"/>
                <a:gd name="T1" fmla="*/ 253 h 13"/>
                <a:gd name="T2" fmla="*/ 1243 w 79"/>
                <a:gd name="T3" fmla="*/ 137 h 13"/>
                <a:gd name="T4" fmla="*/ 1150 w 79"/>
                <a:gd name="T5" fmla="*/ 0 h 13"/>
                <a:gd name="T6" fmla="*/ 0 w 79"/>
                <a:gd name="T7" fmla="*/ 0 h 13"/>
                <a:gd name="T8" fmla="*/ 0 w 79"/>
                <a:gd name="T9" fmla="*/ 253 h 13"/>
                <a:gd name="T10" fmla="*/ 1150 w 79"/>
                <a:gd name="T11" fmla="*/ 253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3">
                  <a:moveTo>
                    <a:pt x="73" y="13"/>
                  </a:moveTo>
                  <a:cubicBezTo>
                    <a:pt x="76" y="13"/>
                    <a:pt x="79" y="10"/>
                    <a:pt x="79" y="7"/>
                  </a:cubicBezTo>
                  <a:cubicBezTo>
                    <a:pt x="79" y="3"/>
                    <a:pt x="76" y="0"/>
                    <a:pt x="73" y="0"/>
                  </a:cubicBezTo>
                  <a:cubicBezTo>
                    <a:pt x="0" y="0"/>
                    <a:pt x="0" y="0"/>
                    <a:pt x="0" y="0"/>
                  </a:cubicBezTo>
                  <a:cubicBezTo>
                    <a:pt x="0" y="13"/>
                    <a:pt x="0" y="13"/>
                    <a:pt x="0" y="13"/>
                  </a:cubicBezTo>
                  <a:lnTo>
                    <a:pt x="73"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38" name="Freeform 174">
              <a:extLst>
                <a:ext uri="{FF2B5EF4-FFF2-40B4-BE49-F238E27FC236}">
                  <a16:creationId xmlns:a16="http://schemas.microsoft.com/office/drawing/2014/main" id="{FB323949-DC1C-0947-AF35-863A01834446}"/>
                </a:ext>
              </a:extLst>
            </p:cNvPr>
            <p:cNvSpPr>
              <a:spLocks/>
            </p:cNvSpPr>
            <p:nvPr/>
          </p:nvSpPr>
          <p:spPr bwMode="auto">
            <a:xfrm rot="333619">
              <a:off x="4153545" y="2023577"/>
              <a:ext cx="142035" cy="23339"/>
            </a:xfrm>
            <a:custGeom>
              <a:avLst/>
              <a:gdLst>
                <a:gd name="T0" fmla="*/ 0 w 85"/>
                <a:gd name="T1" fmla="*/ 0 h 13"/>
                <a:gd name="T2" fmla="*/ 0 w 85"/>
                <a:gd name="T3" fmla="*/ 253 h 13"/>
                <a:gd name="T4" fmla="*/ 1243 w 85"/>
                <a:gd name="T5" fmla="*/ 253 h 13"/>
                <a:gd name="T6" fmla="*/ 1338 w 85"/>
                <a:gd name="T7" fmla="*/ 116 h 13"/>
                <a:gd name="T8" fmla="*/ 1243 w 85"/>
                <a:gd name="T9" fmla="*/ 0 h 13"/>
                <a:gd name="T10" fmla="*/ 0 w 85"/>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 h="13">
                  <a:moveTo>
                    <a:pt x="0" y="0"/>
                  </a:moveTo>
                  <a:cubicBezTo>
                    <a:pt x="0" y="13"/>
                    <a:pt x="0" y="13"/>
                    <a:pt x="0" y="13"/>
                  </a:cubicBezTo>
                  <a:cubicBezTo>
                    <a:pt x="79" y="13"/>
                    <a:pt x="79" y="13"/>
                    <a:pt x="79" y="13"/>
                  </a:cubicBezTo>
                  <a:cubicBezTo>
                    <a:pt x="82" y="13"/>
                    <a:pt x="85" y="10"/>
                    <a:pt x="85" y="6"/>
                  </a:cubicBezTo>
                  <a:cubicBezTo>
                    <a:pt x="85" y="3"/>
                    <a:pt x="82" y="0"/>
                    <a:pt x="79" y="0"/>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39" name="Freeform 175">
              <a:extLst>
                <a:ext uri="{FF2B5EF4-FFF2-40B4-BE49-F238E27FC236}">
                  <a16:creationId xmlns:a16="http://schemas.microsoft.com/office/drawing/2014/main" id="{831D9ED7-307E-7D45-BB24-55E2E87D1680}"/>
                </a:ext>
              </a:extLst>
            </p:cNvPr>
            <p:cNvSpPr>
              <a:spLocks/>
            </p:cNvSpPr>
            <p:nvPr/>
          </p:nvSpPr>
          <p:spPr bwMode="auto">
            <a:xfrm rot="333619">
              <a:off x="4179353" y="2067371"/>
              <a:ext cx="68017" cy="21339"/>
            </a:xfrm>
            <a:custGeom>
              <a:avLst/>
              <a:gdLst>
                <a:gd name="T0" fmla="*/ 0 w 41"/>
                <a:gd name="T1" fmla="*/ 0 h 12"/>
                <a:gd name="T2" fmla="*/ 0 w 41"/>
                <a:gd name="T3" fmla="*/ 227 h 12"/>
                <a:gd name="T4" fmla="*/ 12 w 41"/>
                <a:gd name="T5" fmla="*/ 227 h 12"/>
                <a:gd name="T6" fmla="*/ 632 w 41"/>
                <a:gd name="T7" fmla="*/ 0 h 12"/>
                <a:gd name="T8" fmla="*/ 0 w 4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2">
                  <a:moveTo>
                    <a:pt x="0" y="0"/>
                  </a:moveTo>
                  <a:cubicBezTo>
                    <a:pt x="0" y="12"/>
                    <a:pt x="0" y="12"/>
                    <a:pt x="0" y="12"/>
                  </a:cubicBezTo>
                  <a:cubicBezTo>
                    <a:pt x="1" y="12"/>
                    <a:pt x="1" y="12"/>
                    <a:pt x="1" y="12"/>
                  </a:cubicBezTo>
                  <a:cubicBezTo>
                    <a:pt x="16" y="8"/>
                    <a:pt x="29" y="4"/>
                    <a:pt x="41" y="0"/>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40" name="Freeform 176">
              <a:extLst>
                <a:ext uri="{FF2B5EF4-FFF2-40B4-BE49-F238E27FC236}">
                  <a16:creationId xmlns:a16="http://schemas.microsoft.com/office/drawing/2014/main" id="{76E9C3F6-BABD-7041-B005-4EA0544013EB}"/>
                </a:ext>
              </a:extLst>
            </p:cNvPr>
            <p:cNvSpPr>
              <a:spLocks/>
            </p:cNvSpPr>
            <p:nvPr/>
          </p:nvSpPr>
          <p:spPr bwMode="auto">
            <a:xfrm rot="333619">
              <a:off x="4026074" y="1920868"/>
              <a:ext cx="90022" cy="23339"/>
            </a:xfrm>
            <a:custGeom>
              <a:avLst/>
              <a:gdLst>
                <a:gd name="T0" fmla="*/ 0 w 54"/>
                <a:gd name="T1" fmla="*/ 253 h 13"/>
                <a:gd name="T2" fmla="*/ 750 w 54"/>
                <a:gd name="T3" fmla="*/ 253 h 13"/>
                <a:gd name="T4" fmla="*/ 845 w 54"/>
                <a:gd name="T5" fmla="*/ 137 h 13"/>
                <a:gd name="T6" fmla="*/ 750 w 54"/>
                <a:gd name="T7" fmla="*/ 0 h 13"/>
                <a:gd name="T8" fmla="*/ 0 w 54"/>
                <a:gd name="T9" fmla="*/ 0 h 13"/>
                <a:gd name="T10" fmla="*/ 0 w 54"/>
                <a:gd name="T11" fmla="*/ 253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3">
                  <a:moveTo>
                    <a:pt x="0" y="13"/>
                  </a:moveTo>
                  <a:cubicBezTo>
                    <a:pt x="48" y="13"/>
                    <a:pt x="48" y="13"/>
                    <a:pt x="48" y="13"/>
                  </a:cubicBezTo>
                  <a:cubicBezTo>
                    <a:pt x="51" y="13"/>
                    <a:pt x="54" y="10"/>
                    <a:pt x="54" y="7"/>
                  </a:cubicBezTo>
                  <a:cubicBezTo>
                    <a:pt x="54" y="3"/>
                    <a:pt x="51" y="0"/>
                    <a:pt x="48" y="0"/>
                  </a:cubicBezTo>
                  <a:cubicBezTo>
                    <a:pt x="0" y="0"/>
                    <a:pt x="0" y="0"/>
                    <a:pt x="0" y="0"/>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41" name="Freeform 177">
              <a:extLst>
                <a:ext uri="{FF2B5EF4-FFF2-40B4-BE49-F238E27FC236}">
                  <a16:creationId xmlns:a16="http://schemas.microsoft.com/office/drawing/2014/main" id="{8BEF6FC0-C71D-A64F-B3C1-ED143BA18F48}"/>
                </a:ext>
              </a:extLst>
            </p:cNvPr>
            <p:cNvSpPr>
              <a:spLocks/>
            </p:cNvSpPr>
            <p:nvPr/>
          </p:nvSpPr>
          <p:spPr bwMode="auto">
            <a:xfrm rot="333619">
              <a:off x="4013960" y="2018319"/>
              <a:ext cx="244727" cy="16004"/>
            </a:xfrm>
            <a:custGeom>
              <a:avLst/>
              <a:gdLst>
                <a:gd name="T0" fmla="*/ 92 w 147"/>
                <a:gd name="T1" fmla="*/ 0 h 9"/>
                <a:gd name="T2" fmla="*/ 2287 w 147"/>
                <a:gd name="T3" fmla="*/ 0 h 9"/>
                <a:gd name="T4" fmla="*/ 791 w 147"/>
                <a:gd name="T5" fmla="*/ 56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3"/>
                  </a:cubicBezTo>
                  <a:cubicBezTo>
                    <a:pt x="27" y="3"/>
                    <a:pt x="4" y="5"/>
                    <a:pt x="3" y="7"/>
                  </a:cubicBezTo>
                  <a:cubicBezTo>
                    <a:pt x="2" y="9"/>
                    <a:pt x="0" y="0"/>
                    <a:pt x="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42" name="Freeform 178">
              <a:extLst>
                <a:ext uri="{FF2B5EF4-FFF2-40B4-BE49-F238E27FC236}">
                  <a16:creationId xmlns:a16="http://schemas.microsoft.com/office/drawing/2014/main" id="{0D22F728-B5A6-B34E-83F0-C857583F95C8}"/>
                </a:ext>
              </a:extLst>
            </p:cNvPr>
            <p:cNvSpPr>
              <a:spLocks/>
            </p:cNvSpPr>
            <p:nvPr/>
          </p:nvSpPr>
          <p:spPr bwMode="auto">
            <a:xfrm rot="333619">
              <a:off x="3953048" y="1969608"/>
              <a:ext cx="246727" cy="16004"/>
            </a:xfrm>
            <a:custGeom>
              <a:avLst/>
              <a:gdLst>
                <a:gd name="T0" fmla="*/ 113 w 148"/>
                <a:gd name="T1" fmla="*/ 0 h 9"/>
                <a:gd name="T2" fmla="*/ 2313 w 148"/>
                <a:gd name="T3" fmla="*/ 0 h 9"/>
                <a:gd name="T4" fmla="*/ 813 w 148"/>
                <a:gd name="T5" fmla="*/ 35 h 9"/>
                <a:gd name="T6" fmla="*/ 63 w 148"/>
                <a:gd name="T7" fmla="*/ 136 h 9"/>
                <a:gd name="T8" fmla="*/ 113 w 14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9">
                  <a:moveTo>
                    <a:pt x="7" y="0"/>
                  </a:moveTo>
                  <a:cubicBezTo>
                    <a:pt x="148" y="0"/>
                    <a:pt x="148" y="0"/>
                    <a:pt x="148" y="0"/>
                  </a:cubicBezTo>
                  <a:cubicBezTo>
                    <a:pt x="142" y="0"/>
                    <a:pt x="92" y="1"/>
                    <a:pt x="52" y="2"/>
                  </a:cubicBezTo>
                  <a:cubicBezTo>
                    <a:pt x="27" y="3"/>
                    <a:pt x="4" y="5"/>
                    <a:pt x="4" y="7"/>
                  </a:cubicBezTo>
                  <a:cubicBezTo>
                    <a:pt x="2" y="9"/>
                    <a:pt x="0" y="0"/>
                    <a:pt x="7"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43" name="Freeform 179">
              <a:extLst>
                <a:ext uri="{FF2B5EF4-FFF2-40B4-BE49-F238E27FC236}">
                  <a16:creationId xmlns:a16="http://schemas.microsoft.com/office/drawing/2014/main" id="{143C4FBE-7243-2540-BA3E-8A482A94FDF8}"/>
                </a:ext>
              </a:extLst>
            </p:cNvPr>
            <p:cNvSpPr>
              <a:spLocks/>
            </p:cNvSpPr>
            <p:nvPr/>
          </p:nvSpPr>
          <p:spPr bwMode="auto">
            <a:xfrm rot="333619">
              <a:off x="4101020" y="2064091"/>
              <a:ext cx="130032" cy="16004"/>
            </a:xfrm>
            <a:custGeom>
              <a:avLst/>
              <a:gdLst>
                <a:gd name="T0" fmla="*/ 95 w 78"/>
                <a:gd name="T1" fmla="*/ 21 h 9"/>
                <a:gd name="T2" fmla="*/ 1208 w 78"/>
                <a:gd name="T3" fmla="*/ 21 h 9"/>
                <a:gd name="T4" fmla="*/ 595 w 78"/>
                <a:gd name="T5" fmla="*/ 35 h 9"/>
                <a:gd name="T6" fmla="*/ 50 w 78"/>
                <a:gd name="T7" fmla="*/ 149 h 9"/>
                <a:gd name="T8" fmla="*/ 95 w 78"/>
                <a:gd name="T9" fmla="*/ 21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1"/>
                  </a:moveTo>
                  <a:cubicBezTo>
                    <a:pt x="77" y="1"/>
                    <a:pt x="77" y="1"/>
                    <a:pt x="77" y="1"/>
                  </a:cubicBezTo>
                  <a:cubicBezTo>
                    <a:pt x="71" y="0"/>
                    <a:pt x="78" y="1"/>
                    <a:pt x="38" y="2"/>
                  </a:cubicBezTo>
                  <a:cubicBezTo>
                    <a:pt x="13" y="3"/>
                    <a:pt x="3" y="5"/>
                    <a:pt x="3" y="8"/>
                  </a:cubicBezTo>
                  <a:cubicBezTo>
                    <a:pt x="2" y="9"/>
                    <a:pt x="0" y="1"/>
                    <a:pt x="6"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44" name="Freeform 180">
              <a:extLst>
                <a:ext uri="{FF2B5EF4-FFF2-40B4-BE49-F238E27FC236}">
                  <a16:creationId xmlns:a16="http://schemas.microsoft.com/office/drawing/2014/main" id="{A4A61B06-0560-964E-A546-F8DCA5492368}"/>
                </a:ext>
              </a:extLst>
            </p:cNvPr>
            <p:cNvSpPr>
              <a:spLocks/>
            </p:cNvSpPr>
            <p:nvPr/>
          </p:nvSpPr>
          <p:spPr bwMode="auto">
            <a:xfrm rot="333619">
              <a:off x="3986617" y="1922143"/>
              <a:ext cx="113361" cy="6668"/>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0" y="2"/>
                    <a:pt x="9" y="4"/>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45" name="Freeform 181">
              <a:extLst>
                <a:ext uri="{FF2B5EF4-FFF2-40B4-BE49-F238E27FC236}">
                  <a16:creationId xmlns:a16="http://schemas.microsoft.com/office/drawing/2014/main" id="{02F48FE7-0286-5148-97A5-0368BCC22749}"/>
                </a:ext>
              </a:extLst>
            </p:cNvPr>
            <p:cNvSpPr>
              <a:spLocks/>
            </p:cNvSpPr>
            <p:nvPr/>
          </p:nvSpPr>
          <p:spPr bwMode="auto">
            <a:xfrm rot="333619">
              <a:off x="4013840" y="2016793"/>
              <a:ext cx="282069" cy="23339"/>
            </a:xfrm>
            <a:custGeom>
              <a:avLst/>
              <a:gdLst>
                <a:gd name="T0" fmla="*/ 1317 w 169"/>
                <a:gd name="T1" fmla="*/ 0 h 13"/>
                <a:gd name="T2" fmla="*/ 95 w 169"/>
                <a:gd name="T3" fmla="*/ 0 h 13"/>
                <a:gd name="T4" fmla="*/ 0 w 169"/>
                <a:gd name="T5" fmla="*/ 116 h 13"/>
                <a:gd name="T6" fmla="*/ 95 w 169"/>
                <a:gd name="T7" fmla="*/ 253 h 13"/>
                <a:gd name="T8" fmla="*/ 2556 w 169"/>
                <a:gd name="T9" fmla="*/ 253 h 13"/>
                <a:gd name="T10" fmla="*/ 2651 w 169"/>
                <a:gd name="T11" fmla="*/ 116 h 13"/>
                <a:gd name="T12" fmla="*/ 2556 w 169"/>
                <a:gd name="T13" fmla="*/ 0 h 13"/>
                <a:gd name="T14" fmla="*/ 1317 w 16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3">
                  <a:moveTo>
                    <a:pt x="84" y="0"/>
                  </a:moveTo>
                  <a:cubicBezTo>
                    <a:pt x="6" y="0"/>
                    <a:pt x="6" y="0"/>
                    <a:pt x="6" y="0"/>
                  </a:cubicBezTo>
                  <a:cubicBezTo>
                    <a:pt x="3" y="0"/>
                    <a:pt x="0" y="3"/>
                    <a:pt x="0" y="6"/>
                  </a:cubicBezTo>
                  <a:cubicBezTo>
                    <a:pt x="0" y="10"/>
                    <a:pt x="3" y="13"/>
                    <a:pt x="6" y="13"/>
                  </a:cubicBezTo>
                  <a:cubicBezTo>
                    <a:pt x="163" y="13"/>
                    <a:pt x="163" y="13"/>
                    <a:pt x="163" y="13"/>
                  </a:cubicBezTo>
                  <a:cubicBezTo>
                    <a:pt x="166" y="13"/>
                    <a:pt x="169" y="10"/>
                    <a:pt x="169" y="6"/>
                  </a:cubicBezTo>
                  <a:cubicBezTo>
                    <a:pt x="169" y="3"/>
                    <a:pt x="166" y="0"/>
                    <a:pt x="163" y="0"/>
                  </a:cubicBezTo>
                  <a:lnTo>
                    <a:pt x="84" y="0"/>
                  </a:lnTo>
                  <a:close/>
                </a:path>
              </a:pathLst>
            </a:custGeom>
            <a:grp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146" name="Freeform 183">
              <a:extLst>
                <a:ext uri="{FF2B5EF4-FFF2-40B4-BE49-F238E27FC236}">
                  <a16:creationId xmlns:a16="http://schemas.microsoft.com/office/drawing/2014/main" id="{BE66C63B-5D6E-2C44-9EC3-1AC8879ED5A1}"/>
                </a:ext>
              </a:extLst>
            </p:cNvPr>
            <p:cNvSpPr>
              <a:spLocks/>
            </p:cNvSpPr>
            <p:nvPr/>
          </p:nvSpPr>
          <p:spPr bwMode="auto">
            <a:xfrm rot="333619">
              <a:off x="3947573" y="1917056"/>
              <a:ext cx="168708" cy="23339"/>
            </a:xfrm>
            <a:custGeom>
              <a:avLst/>
              <a:gdLst>
                <a:gd name="T0" fmla="*/ 1493 w 101"/>
                <a:gd name="T1" fmla="*/ 0 h 13"/>
                <a:gd name="T2" fmla="*/ 741 w 101"/>
                <a:gd name="T3" fmla="*/ 0 h 13"/>
                <a:gd name="T4" fmla="*/ 188 w 101"/>
                <a:gd name="T5" fmla="*/ 0 h 13"/>
                <a:gd name="T6" fmla="*/ 0 w 101"/>
                <a:gd name="T7" fmla="*/ 253 h 13"/>
                <a:gd name="T8" fmla="*/ 1493 w 101"/>
                <a:gd name="T9" fmla="*/ 253 h 13"/>
                <a:gd name="T10" fmla="*/ 1588 w 101"/>
                <a:gd name="T11" fmla="*/ 137 h 13"/>
                <a:gd name="T12" fmla="*/ 1493 w 101"/>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13">
                  <a:moveTo>
                    <a:pt x="95" y="0"/>
                  </a:moveTo>
                  <a:cubicBezTo>
                    <a:pt x="47" y="0"/>
                    <a:pt x="47" y="0"/>
                    <a:pt x="47" y="0"/>
                  </a:cubicBezTo>
                  <a:cubicBezTo>
                    <a:pt x="12" y="0"/>
                    <a:pt x="12" y="0"/>
                    <a:pt x="12" y="0"/>
                  </a:cubicBezTo>
                  <a:cubicBezTo>
                    <a:pt x="7" y="4"/>
                    <a:pt x="3" y="9"/>
                    <a:pt x="0" y="13"/>
                  </a:cubicBezTo>
                  <a:cubicBezTo>
                    <a:pt x="95" y="13"/>
                    <a:pt x="95" y="13"/>
                    <a:pt x="95" y="13"/>
                  </a:cubicBezTo>
                  <a:cubicBezTo>
                    <a:pt x="98" y="13"/>
                    <a:pt x="101" y="10"/>
                    <a:pt x="101" y="7"/>
                  </a:cubicBezTo>
                  <a:cubicBezTo>
                    <a:pt x="101" y="3"/>
                    <a:pt x="98" y="0"/>
                    <a:pt x="95" y="0"/>
                  </a:cubicBezTo>
                  <a:close/>
                </a:path>
              </a:pathLst>
            </a:custGeom>
            <a:grp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147" name="Freeform 184">
              <a:extLst>
                <a:ext uri="{FF2B5EF4-FFF2-40B4-BE49-F238E27FC236}">
                  <a16:creationId xmlns:a16="http://schemas.microsoft.com/office/drawing/2014/main" id="{8B020D70-9565-B340-9A28-5A27206FC2A3}"/>
                </a:ext>
              </a:extLst>
            </p:cNvPr>
            <p:cNvSpPr>
              <a:spLocks/>
            </p:cNvSpPr>
            <p:nvPr/>
          </p:nvSpPr>
          <p:spPr bwMode="auto">
            <a:xfrm rot="333619">
              <a:off x="4003585" y="1877375"/>
              <a:ext cx="40010" cy="19338"/>
            </a:xfrm>
            <a:custGeom>
              <a:avLst/>
              <a:gdLst>
                <a:gd name="T0" fmla="*/ 0 w 24"/>
                <a:gd name="T1" fmla="*/ 200 h 11"/>
                <a:gd name="T2" fmla="*/ 270 w 24"/>
                <a:gd name="T3" fmla="*/ 200 h 11"/>
                <a:gd name="T4" fmla="*/ 375 w 24"/>
                <a:gd name="T5" fmla="*/ 90 h 11"/>
                <a:gd name="T6" fmla="*/ 345 w 24"/>
                <a:gd name="T7" fmla="*/ 0 h 11"/>
                <a:gd name="T8" fmla="*/ 0 w 24"/>
                <a:gd name="T9" fmla="*/ 20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1">
                  <a:moveTo>
                    <a:pt x="0" y="11"/>
                  </a:moveTo>
                  <a:cubicBezTo>
                    <a:pt x="17" y="11"/>
                    <a:pt x="17" y="11"/>
                    <a:pt x="17" y="11"/>
                  </a:cubicBezTo>
                  <a:cubicBezTo>
                    <a:pt x="21" y="11"/>
                    <a:pt x="24" y="8"/>
                    <a:pt x="24" y="5"/>
                  </a:cubicBezTo>
                  <a:cubicBezTo>
                    <a:pt x="24" y="3"/>
                    <a:pt x="23" y="1"/>
                    <a:pt x="22" y="0"/>
                  </a:cubicBezTo>
                  <a:cubicBezTo>
                    <a:pt x="14" y="4"/>
                    <a:pt x="7" y="7"/>
                    <a:pt x="0" y="11"/>
                  </a:cubicBezTo>
                  <a:close/>
                </a:path>
              </a:pathLst>
            </a:custGeom>
            <a:grp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148" name="Freeform 185">
              <a:extLst>
                <a:ext uri="{FF2B5EF4-FFF2-40B4-BE49-F238E27FC236}">
                  <a16:creationId xmlns:a16="http://schemas.microsoft.com/office/drawing/2014/main" id="{00508C56-C1EF-4C44-B77C-5DF6AB7C6920}"/>
                </a:ext>
              </a:extLst>
            </p:cNvPr>
            <p:cNvSpPr>
              <a:spLocks/>
            </p:cNvSpPr>
            <p:nvPr/>
          </p:nvSpPr>
          <p:spPr bwMode="auto">
            <a:xfrm rot="333619">
              <a:off x="4099521" y="2063494"/>
              <a:ext cx="148036" cy="21339"/>
            </a:xfrm>
            <a:custGeom>
              <a:avLst/>
              <a:gdLst>
                <a:gd name="T0" fmla="*/ 92 w 89"/>
                <a:gd name="T1" fmla="*/ 227 h 12"/>
                <a:gd name="T2" fmla="*/ 758 w 89"/>
                <a:gd name="T3" fmla="*/ 227 h 12"/>
                <a:gd name="T4" fmla="*/ 1382 w 89"/>
                <a:gd name="T5" fmla="*/ 0 h 12"/>
                <a:gd name="T6" fmla="*/ 915 w 89"/>
                <a:gd name="T7" fmla="*/ 0 h 12"/>
                <a:gd name="T8" fmla="*/ 92 w 89"/>
                <a:gd name="T9" fmla="*/ 0 h 12"/>
                <a:gd name="T10" fmla="*/ 0 w 89"/>
                <a:gd name="T11" fmla="*/ 115 h 12"/>
                <a:gd name="T12" fmla="*/ 92 w 89"/>
                <a:gd name="T13" fmla="*/ 22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2">
                  <a:moveTo>
                    <a:pt x="6" y="12"/>
                  </a:moveTo>
                  <a:cubicBezTo>
                    <a:pt x="49" y="12"/>
                    <a:pt x="49" y="12"/>
                    <a:pt x="49" y="12"/>
                  </a:cubicBezTo>
                  <a:cubicBezTo>
                    <a:pt x="64" y="8"/>
                    <a:pt x="77" y="4"/>
                    <a:pt x="89" y="0"/>
                  </a:cubicBezTo>
                  <a:cubicBezTo>
                    <a:pt x="59" y="0"/>
                    <a:pt x="59" y="0"/>
                    <a:pt x="59" y="0"/>
                  </a:cubicBezTo>
                  <a:cubicBezTo>
                    <a:pt x="6" y="0"/>
                    <a:pt x="6" y="0"/>
                    <a:pt x="6" y="0"/>
                  </a:cubicBezTo>
                  <a:cubicBezTo>
                    <a:pt x="3" y="0"/>
                    <a:pt x="0" y="3"/>
                    <a:pt x="0" y="6"/>
                  </a:cubicBezTo>
                  <a:cubicBezTo>
                    <a:pt x="0" y="9"/>
                    <a:pt x="3" y="12"/>
                    <a:pt x="6" y="12"/>
                  </a:cubicBezTo>
                  <a:close/>
                </a:path>
              </a:pathLst>
            </a:custGeom>
            <a:grp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149" name="Freeform 205">
              <a:extLst>
                <a:ext uri="{FF2B5EF4-FFF2-40B4-BE49-F238E27FC236}">
                  <a16:creationId xmlns:a16="http://schemas.microsoft.com/office/drawing/2014/main" id="{EBAB65CA-48CE-C14E-AE0B-E59F79F43D0A}"/>
                </a:ext>
              </a:extLst>
            </p:cNvPr>
            <p:cNvSpPr>
              <a:spLocks/>
            </p:cNvSpPr>
            <p:nvPr/>
          </p:nvSpPr>
          <p:spPr bwMode="auto">
            <a:xfrm rot="333619">
              <a:off x="3920356" y="2012804"/>
              <a:ext cx="375426" cy="263399"/>
            </a:xfrm>
            <a:custGeom>
              <a:avLst/>
              <a:gdLst>
                <a:gd name="T0" fmla="*/ 0 w 225"/>
                <a:gd name="T1" fmla="*/ 2813 h 148"/>
                <a:gd name="T2" fmla="*/ 1897 w 225"/>
                <a:gd name="T3" fmla="*/ 1481 h 148"/>
                <a:gd name="T4" fmla="*/ 3526 w 225"/>
                <a:gd name="T5" fmla="*/ 593 h 148"/>
                <a:gd name="T6" fmla="*/ 3526 w 225"/>
                <a:gd name="T7" fmla="*/ 0 h 148"/>
                <a:gd name="T8" fmla="*/ 1897 w 225"/>
                <a:gd name="T9" fmla="*/ 891 h 148"/>
                <a:gd name="T10" fmla="*/ 0 w 225"/>
                <a:gd name="T11" fmla="*/ 2223 h 148"/>
                <a:gd name="T12" fmla="*/ 0 w 225"/>
                <a:gd name="T13" fmla="*/ 2813 h 1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8">
                  <a:moveTo>
                    <a:pt x="0" y="148"/>
                  </a:moveTo>
                  <a:cubicBezTo>
                    <a:pt x="0" y="120"/>
                    <a:pt x="67" y="97"/>
                    <a:pt x="121" y="78"/>
                  </a:cubicBezTo>
                  <a:cubicBezTo>
                    <a:pt x="176" y="59"/>
                    <a:pt x="225" y="51"/>
                    <a:pt x="225" y="31"/>
                  </a:cubicBezTo>
                  <a:cubicBezTo>
                    <a:pt x="225" y="0"/>
                    <a:pt x="225" y="0"/>
                    <a:pt x="225" y="0"/>
                  </a:cubicBezTo>
                  <a:cubicBezTo>
                    <a:pt x="225" y="21"/>
                    <a:pt x="176" y="28"/>
                    <a:pt x="121" y="47"/>
                  </a:cubicBezTo>
                  <a:cubicBezTo>
                    <a:pt x="67" y="66"/>
                    <a:pt x="0" y="89"/>
                    <a:pt x="0" y="117"/>
                  </a:cubicBezTo>
                  <a:lnTo>
                    <a:pt x="0" y="148"/>
                  </a:lnTo>
                  <a:close/>
                </a:path>
              </a:pathLst>
            </a:custGeom>
            <a:grpFill/>
            <a:ln w="7938" cap="rnd">
              <a:solidFill>
                <a:srgbClr val="333333"/>
              </a:solidFill>
              <a:prstDash val="solid"/>
              <a:round/>
              <a:headEnd/>
              <a:tailEnd/>
            </a:ln>
          </p:spPr>
          <p:txBody>
            <a:bodyPr/>
            <a:lstStyle/>
            <a:p>
              <a:endParaRPr lang="en-US" sz="1350"/>
            </a:p>
          </p:txBody>
        </p:sp>
        <p:sp>
          <p:nvSpPr>
            <p:cNvPr id="2150" name="Freeform 208">
              <a:extLst>
                <a:ext uri="{FF2B5EF4-FFF2-40B4-BE49-F238E27FC236}">
                  <a16:creationId xmlns:a16="http://schemas.microsoft.com/office/drawing/2014/main" id="{38C40258-1745-5943-9FE4-4D4B8875D44B}"/>
                </a:ext>
              </a:extLst>
            </p:cNvPr>
            <p:cNvSpPr>
              <a:spLocks/>
            </p:cNvSpPr>
            <p:nvPr/>
          </p:nvSpPr>
          <p:spPr bwMode="auto">
            <a:xfrm rot="333619">
              <a:off x="3909082" y="2105908"/>
              <a:ext cx="375426" cy="264733"/>
            </a:xfrm>
            <a:custGeom>
              <a:avLst/>
              <a:gdLst>
                <a:gd name="T0" fmla="*/ 0 w 225"/>
                <a:gd name="T1" fmla="*/ 2819 h 149"/>
                <a:gd name="T2" fmla="*/ 1897 w 225"/>
                <a:gd name="T3" fmla="*/ 1492 h 149"/>
                <a:gd name="T4" fmla="*/ 3526 w 225"/>
                <a:gd name="T5" fmla="*/ 589 h 149"/>
                <a:gd name="T6" fmla="*/ 3526 w 225"/>
                <a:gd name="T7" fmla="*/ 0 h 149"/>
                <a:gd name="T8" fmla="*/ 1897 w 225"/>
                <a:gd name="T9" fmla="*/ 909 h 149"/>
                <a:gd name="T10" fmla="*/ 0 w 225"/>
                <a:gd name="T11" fmla="*/ 2230 h 149"/>
                <a:gd name="T12" fmla="*/ 0 w 225"/>
                <a:gd name="T13" fmla="*/ 281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8"/>
                    <a:pt x="121" y="79"/>
                  </a:cubicBezTo>
                  <a:cubicBezTo>
                    <a:pt x="176" y="59"/>
                    <a:pt x="225" y="52"/>
                    <a:pt x="225" y="31"/>
                  </a:cubicBezTo>
                  <a:cubicBezTo>
                    <a:pt x="225" y="0"/>
                    <a:pt x="225" y="0"/>
                    <a:pt x="225" y="0"/>
                  </a:cubicBezTo>
                  <a:cubicBezTo>
                    <a:pt x="225" y="21"/>
                    <a:pt x="176" y="28"/>
                    <a:pt x="121" y="48"/>
                  </a:cubicBezTo>
                  <a:cubicBezTo>
                    <a:pt x="67" y="67"/>
                    <a:pt x="0" y="90"/>
                    <a:pt x="0" y="118"/>
                  </a:cubicBezTo>
                  <a:lnTo>
                    <a:pt x="0" y="149"/>
                  </a:lnTo>
                  <a:close/>
                </a:path>
              </a:pathLst>
            </a:custGeom>
            <a:grpFill/>
            <a:ln w="7938" cap="rnd">
              <a:solidFill>
                <a:srgbClr val="333333"/>
              </a:solidFill>
              <a:prstDash val="solid"/>
              <a:round/>
              <a:headEnd/>
              <a:tailEnd/>
            </a:ln>
          </p:spPr>
          <p:txBody>
            <a:bodyPr/>
            <a:lstStyle/>
            <a:p>
              <a:endParaRPr lang="en-US" sz="1350"/>
            </a:p>
          </p:txBody>
        </p:sp>
        <p:sp>
          <p:nvSpPr>
            <p:cNvPr id="2151" name="Freeform 209">
              <a:extLst>
                <a:ext uri="{FF2B5EF4-FFF2-40B4-BE49-F238E27FC236}">
                  <a16:creationId xmlns:a16="http://schemas.microsoft.com/office/drawing/2014/main" id="{DD368651-3977-4643-8704-772DEBB45CB5}"/>
                </a:ext>
              </a:extLst>
            </p:cNvPr>
            <p:cNvSpPr>
              <a:spLocks/>
            </p:cNvSpPr>
            <p:nvPr/>
          </p:nvSpPr>
          <p:spPr bwMode="auto">
            <a:xfrm rot="333619">
              <a:off x="3961288" y="1591352"/>
              <a:ext cx="375426" cy="265400"/>
            </a:xfrm>
            <a:custGeom>
              <a:avLst/>
              <a:gdLst>
                <a:gd name="T0" fmla="*/ 0 w 225"/>
                <a:gd name="T1" fmla="*/ 2839 h 149"/>
                <a:gd name="T2" fmla="*/ 1897 w 225"/>
                <a:gd name="T3" fmla="*/ 1507 h 149"/>
                <a:gd name="T4" fmla="*/ 3526 w 225"/>
                <a:gd name="T5" fmla="*/ 593 h 149"/>
                <a:gd name="T6" fmla="*/ 3526 w 225"/>
                <a:gd name="T7" fmla="*/ 0 h 149"/>
                <a:gd name="T8" fmla="*/ 1897 w 225"/>
                <a:gd name="T9" fmla="*/ 914 h 149"/>
                <a:gd name="T10" fmla="*/ 0 w 225"/>
                <a:gd name="T11" fmla="*/ 2246 h 149"/>
                <a:gd name="T12" fmla="*/ 0 w 225"/>
                <a:gd name="T13" fmla="*/ 283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8"/>
                    <a:pt x="121" y="79"/>
                  </a:cubicBezTo>
                  <a:cubicBezTo>
                    <a:pt x="176" y="59"/>
                    <a:pt x="225" y="52"/>
                    <a:pt x="225" y="31"/>
                  </a:cubicBezTo>
                  <a:cubicBezTo>
                    <a:pt x="225" y="0"/>
                    <a:pt x="225" y="0"/>
                    <a:pt x="225" y="0"/>
                  </a:cubicBezTo>
                  <a:cubicBezTo>
                    <a:pt x="225" y="21"/>
                    <a:pt x="176" y="28"/>
                    <a:pt x="121" y="48"/>
                  </a:cubicBezTo>
                  <a:cubicBezTo>
                    <a:pt x="67" y="67"/>
                    <a:pt x="0" y="90"/>
                    <a:pt x="0" y="118"/>
                  </a:cubicBezTo>
                  <a:lnTo>
                    <a:pt x="0" y="1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52" name="Freeform 210">
              <a:extLst>
                <a:ext uri="{FF2B5EF4-FFF2-40B4-BE49-F238E27FC236}">
                  <a16:creationId xmlns:a16="http://schemas.microsoft.com/office/drawing/2014/main" id="{5D40527D-138F-8F48-AB08-91980AC63FE6}"/>
                </a:ext>
              </a:extLst>
            </p:cNvPr>
            <p:cNvSpPr>
              <a:spLocks/>
            </p:cNvSpPr>
            <p:nvPr/>
          </p:nvSpPr>
          <p:spPr bwMode="auto">
            <a:xfrm rot="333619">
              <a:off x="3949560" y="1712147"/>
              <a:ext cx="375426" cy="264733"/>
            </a:xfrm>
            <a:custGeom>
              <a:avLst/>
              <a:gdLst>
                <a:gd name="T0" fmla="*/ 0 w 225"/>
                <a:gd name="T1" fmla="*/ 2819 h 149"/>
                <a:gd name="T2" fmla="*/ 1897 w 225"/>
                <a:gd name="T3" fmla="*/ 1492 h 149"/>
                <a:gd name="T4" fmla="*/ 3526 w 225"/>
                <a:gd name="T5" fmla="*/ 589 h 149"/>
                <a:gd name="T6" fmla="*/ 3526 w 225"/>
                <a:gd name="T7" fmla="*/ 0 h 149"/>
                <a:gd name="T8" fmla="*/ 1897 w 225"/>
                <a:gd name="T9" fmla="*/ 909 h 149"/>
                <a:gd name="T10" fmla="*/ 0 w 225"/>
                <a:gd name="T11" fmla="*/ 2230 h 149"/>
                <a:gd name="T12" fmla="*/ 0 w 225"/>
                <a:gd name="T13" fmla="*/ 281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8"/>
                    <a:pt x="121" y="79"/>
                  </a:cubicBezTo>
                  <a:cubicBezTo>
                    <a:pt x="176" y="59"/>
                    <a:pt x="225" y="52"/>
                    <a:pt x="225" y="31"/>
                  </a:cubicBezTo>
                  <a:cubicBezTo>
                    <a:pt x="225" y="0"/>
                    <a:pt x="225" y="0"/>
                    <a:pt x="225" y="0"/>
                  </a:cubicBezTo>
                  <a:cubicBezTo>
                    <a:pt x="225" y="21"/>
                    <a:pt x="176" y="28"/>
                    <a:pt x="121" y="48"/>
                  </a:cubicBezTo>
                  <a:cubicBezTo>
                    <a:pt x="67" y="67"/>
                    <a:pt x="0" y="90"/>
                    <a:pt x="0" y="118"/>
                  </a:cubicBezTo>
                  <a:lnTo>
                    <a:pt x="0" y="149"/>
                  </a:lnTo>
                  <a:close/>
                </a:path>
              </a:pathLst>
            </a:custGeom>
            <a:grpFill/>
            <a:ln w="7938" cap="rnd">
              <a:solidFill>
                <a:srgbClr val="333333"/>
              </a:solidFill>
              <a:prstDash val="solid"/>
              <a:round/>
              <a:headEnd/>
              <a:tailEnd/>
            </a:ln>
          </p:spPr>
          <p:txBody>
            <a:bodyPr/>
            <a:lstStyle/>
            <a:p>
              <a:endParaRPr lang="en-US" sz="1350"/>
            </a:p>
          </p:txBody>
        </p:sp>
        <p:sp>
          <p:nvSpPr>
            <p:cNvPr id="2153" name="Freeform 221">
              <a:extLst>
                <a:ext uri="{FF2B5EF4-FFF2-40B4-BE49-F238E27FC236}">
                  <a16:creationId xmlns:a16="http://schemas.microsoft.com/office/drawing/2014/main" id="{EE1C82AC-0E9D-7344-A42C-8F780F6AAA7E}"/>
                </a:ext>
              </a:extLst>
            </p:cNvPr>
            <p:cNvSpPr>
              <a:spLocks/>
            </p:cNvSpPr>
            <p:nvPr/>
          </p:nvSpPr>
          <p:spPr bwMode="auto">
            <a:xfrm rot="333619">
              <a:off x="3934519" y="2041680"/>
              <a:ext cx="353420" cy="161374"/>
            </a:xfrm>
            <a:custGeom>
              <a:avLst/>
              <a:gdLst>
                <a:gd name="T0" fmla="*/ 3313 w 212"/>
                <a:gd name="T1" fmla="*/ 0 h 91"/>
                <a:gd name="T2" fmla="*/ 1783 w 212"/>
                <a:gd name="T3" fmla="*/ 750 h 91"/>
                <a:gd name="T4" fmla="*/ 0 w 212"/>
                <a:gd name="T5" fmla="*/ 1713 h 91"/>
                <a:gd name="T6" fmla="*/ 1783 w 212"/>
                <a:gd name="T7" fmla="*/ 678 h 91"/>
                <a:gd name="T8" fmla="*/ 3313 w 212"/>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1">
                  <a:moveTo>
                    <a:pt x="212" y="0"/>
                  </a:moveTo>
                  <a:cubicBezTo>
                    <a:pt x="197" y="13"/>
                    <a:pt x="157" y="24"/>
                    <a:pt x="114" y="40"/>
                  </a:cubicBezTo>
                  <a:cubicBezTo>
                    <a:pt x="70" y="55"/>
                    <a:pt x="18" y="70"/>
                    <a:pt x="0" y="91"/>
                  </a:cubicBezTo>
                  <a:cubicBezTo>
                    <a:pt x="18" y="70"/>
                    <a:pt x="70" y="51"/>
                    <a:pt x="114" y="36"/>
                  </a:cubicBezTo>
                  <a:cubicBezTo>
                    <a:pt x="157" y="21"/>
                    <a:pt x="197" y="13"/>
                    <a:pt x="212"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54" name="Freeform 223">
              <a:extLst>
                <a:ext uri="{FF2B5EF4-FFF2-40B4-BE49-F238E27FC236}">
                  <a16:creationId xmlns:a16="http://schemas.microsoft.com/office/drawing/2014/main" id="{8BE3A88E-1CD7-8344-BC48-0B040C6D4469}"/>
                </a:ext>
              </a:extLst>
            </p:cNvPr>
            <p:cNvSpPr>
              <a:spLocks/>
            </p:cNvSpPr>
            <p:nvPr/>
          </p:nvSpPr>
          <p:spPr bwMode="auto">
            <a:xfrm rot="333619">
              <a:off x="3975353" y="1622224"/>
              <a:ext cx="353420" cy="161374"/>
            </a:xfrm>
            <a:custGeom>
              <a:avLst/>
              <a:gdLst>
                <a:gd name="T0" fmla="*/ 3313 w 212"/>
                <a:gd name="T1" fmla="*/ 0 h 91"/>
                <a:gd name="T2" fmla="*/ 1783 w 212"/>
                <a:gd name="T3" fmla="*/ 737 h 91"/>
                <a:gd name="T4" fmla="*/ 0 w 212"/>
                <a:gd name="T5" fmla="*/ 1713 h 91"/>
                <a:gd name="T6" fmla="*/ 1783 w 212"/>
                <a:gd name="T7" fmla="*/ 678 h 91"/>
                <a:gd name="T8" fmla="*/ 3313 w 212"/>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1">
                  <a:moveTo>
                    <a:pt x="212" y="0"/>
                  </a:moveTo>
                  <a:cubicBezTo>
                    <a:pt x="197" y="13"/>
                    <a:pt x="157" y="24"/>
                    <a:pt x="114" y="39"/>
                  </a:cubicBezTo>
                  <a:cubicBezTo>
                    <a:pt x="70" y="55"/>
                    <a:pt x="18" y="69"/>
                    <a:pt x="0" y="91"/>
                  </a:cubicBezTo>
                  <a:cubicBezTo>
                    <a:pt x="18" y="69"/>
                    <a:pt x="70" y="51"/>
                    <a:pt x="114" y="36"/>
                  </a:cubicBezTo>
                  <a:cubicBezTo>
                    <a:pt x="157" y="20"/>
                    <a:pt x="197" y="13"/>
                    <a:pt x="212"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55" name="Freeform 224">
              <a:extLst>
                <a:ext uri="{FF2B5EF4-FFF2-40B4-BE49-F238E27FC236}">
                  <a16:creationId xmlns:a16="http://schemas.microsoft.com/office/drawing/2014/main" id="{550D776D-A47A-924A-8C2B-05F9918BBE22}"/>
                </a:ext>
              </a:extLst>
            </p:cNvPr>
            <p:cNvSpPr>
              <a:spLocks/>
            </p:cNvSpPr>
            <p:nvPr/>
          </p:nvSpPr>
          <p:spPr bwMode="auto">
            <a:xfrm rot="333619">
              <a:off x="3963723" y="1742356"/>
              <a:ext cx="353420" cy="160040"/>
            </a:xfrm>
            <a:custGeom>
              <a:avLst/>
              <a:gdLst>
                <a:gd name="T0" fmla="*/ 3313 w 212"/>
                <a:gd name="T1" fmla="*/ 0 h 90"/>
                <a:gd name="T2" fmla="*/ 1783 w 212"/>
                <a:gd name="T3" fmla="*/ 739 h 90"/>
                <a:gd name="T4" fmla="*/ 0 w 212"/>
                <a:gd name="T5" fmla="*/ 1707 h 90"/>
                <a:gd name="T6" fmla="*/ 1783 w 212"/>
                <a:gd name="T7" fmla="*/ 661 h 90"/>
                <a:gd name="T8" fmla="*/ 3313 w 212"/>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0">
                  <a:moveTo>
                    <a:pt x="212" y="0"/>
                  </a:moveTo>
                  <a:cubicBezTo>
                    <a:pt x="197" y="12"/>
                    <a:pt x="157" y="23"/>
                    <a:pt x="114" y="39"/>
                  </a:cubicBezTo>
                  <a:cubicBezTo>
                    <a:pt x="70" y="54"/>
                    <a:pt x="18" y="69"/>
                    <a:pt x="0" y="90"/>
                  </a:cubicBezTo>
                  <a:cubicBezTo>
                    <a:pt x="18" y="69"/>
                    <a:pt x="70" y="50"/>
                    <a:pt x="114" y="35"/>
                  </a:cubicBezTo>
                  <a:cubicBezTo>
                    <a:pt x="157" y="20"/>
                    <a:pt x="197" y="12"/>
                    <a:pt x="212"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56" name="Freeform 225">
              <a:extLst>
                <a:ext uri="{FF2B5EF4-FFF2-40B4-BE49-F238E27FC236}">
                  <a16:creationId xmlns:a16="http://schemas.microsoft.com/office/drawing/2014/main" id="{828591B7-5EC9-6045-B69D-9DD61655F006}"/>
                </a:ext>
              </a:extLst>
            </p:cNvPr>
            <p:cNvSpPr>
              <a:spLocks noEditPoints="1"/>
            </p:cNvSpPr>
            <p:nvPr/>
          </p:nvSpPr>
          <p:spPr bwMode="auto">
            <a:xfrm rot="333619">
              <a:off x="3959957" y="1591288"/>
              <a:ext cx="376759" cy="265400"/>
            </a:xfrm>
            <a:custGeom>
              <a:avLst/>
              <a:gdLst>
                <a:gd name="T0" fmla="*/ 3533 w 226"/>
                <a:gd name="T1" fmla="*/ 0 h 149"/>
                <a:gd name="T2" fmla="*/ 2563 w 226"/>
                <a:gd name="T3" fmla="*/ 628 h 149"/>
                <a:gd name="T4" fmla="*/ 1895 w 226"/>
                <a:gd name="T5" fmla="*/ 900 h 149"/>
                <a:gd name="T6" fmla="*/ 1875 w 226"/>
                <a:gd name="T7" fmla="*/ 900 h 149"/>
                <a:gd name="T8" fmla="*/ 0 w 226"/>
                <a:gd name="T9" fmla="*/ 2246 h 149"/>
                <a:gd name="T10" fmla="*/ 0 w 226"/>
                <a:gd name="T11" fmla="*/ 2839 h 149"/>
                <a:gd name="T12" fmla="*/ 33 w 226"/>
                <a:gd name="T13" fmla="*/ 2839 h 149"/>
                <a:gd name="T14" fmla="*/ 1895 w 226"/>
                <a:gd name="T15" fmla="*/ 1528 h 149"/>
                <a:gd name="T16" fmla="*/ 1908 w 226"/>
                <a:gd name="T17" fmla="*/ 1528 h 149"/>
                <a:gd name="T18" fmla="*/ 2563 w 226"/>
                <a:gd name="T19" fmla="*/ 1255 h 149"/>
                <a:gd name="T20" fmla="*/ 3533 w 226"/>
                <a:gd name="T21" fmla="*/ 593 h 149"/>
                <a:gd name="T22" fmla="*/ 3533 w 226"/>
                <a:gd name="T23" fmla="*/ 0 h 149"/>
                <a:gd name="T24" fmla="*/ 33 w 226"/>
                <a:gd name="T25" fmla="*/ 2246 h 149"/>
                <a:gd name="T26" fmla="*/ 1895 w 226"/>
                <a:gd name="T27" fmla="*/ 935 h 149"/>
                <a:gd name="T28" fmla="*/ 1908 w 226"/>
                <a:gd name="T29" fmla="*/ 935 h 149"/>
                <a:gd name="T30" fmla="*/ 2563 w 226"/>
                <a:gd name="T31" fmla="*/ 662 h 149"/>
                <a:gd name="T32" fmla="*/ 3500 w 226"/>
                <a:gd name="T33" fmla="*/ 150 h 149"/>
                <a:gd name="T34" fmla="*/ 3533 w 226"/>
                <a:gd name="T35" fmla="*/ 77 h 149"/>
                <a:gd name="T36" fmla="*/ 3520 w 226"/>
                <a:gd name="T37" fmla="*/ 593 h 149"/>
                <a:gd name="T38" fmla="*/ 2563 w 226"/>
                <a:gd name="T39" fmla="*/ 1221 h 149"/>
                <a:gd name="T40" fmla="*/ 1895 w 226"/>
                <a:gd name="T41" fmla="*/ 1485 h 149"/>
                <a:gd name="T42" fmla="*/ 1875 w 226"/>
                <a:gd name="T43" fmla="*/ 1485 h 149"/>
                <a:gd name="T44" fmla="*/ 33 w 226"/>
                <a:gd name="T45" fmla="*/ 2690 h 149"/>
                <a:gd name="T46" fmla="*/ 33 w 226"/>
                <a:gd name="T47" fmla="*/ 2246 h 1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6" h="149">
                  <a:moveTo>
                    <a:pt x="226" y="0"/>
                  </a:moveTo>
                  <a:cubicBezTo>
                    <a:pt x="226" y="15"/>
                    <a:pt x="199" y="23"/>
                    <a:pt x="164" y="33"/>
                  </a:cubicBezTo>
                  <a:cubicBezTo>
                    <a:pt x="151" y="37"/>
                    <a:pt x="136" y="42"/>
                    <a:pt x="121" y="47"/>
                  </a:cubicBezTo>
                  <a:cubicBezTo>
                    <a:pt x="120" y="47"/>
                    <a:pt x="120" y="47"/>
                    <a:pt x="120" y="47"/>
                  </a:cubicBezTo>
                  <a:cubicBezTo>
                    <a:pt x="66" y="66"/>
                    <a:pt x="0" y="90"/>
                    <a:pt x="0" y="118"/>
                  </a:cubicBezTo>
                  <a:cubicBezTo>
                    <a:pt x="0" y="149"/>
                    <a:pt x="0" y="149"/>
                    <a:pt x="0" y="149"/>
                  </a:cubicBezTo>
                  <a:cubicBezTo>
                    <a:pt x="2" y="149"/>
                    <a:pt x="2" y="149"/>
                    <a:pt x="2" y="149"/>
                  </a:cubicBezTo>
                  <a:cubicBezTo>
                    <a:pt x="2" y="122"/>
                    <a:pt x="68" y="99"/>
                    <a:pt x="121" y="80"/>
                  </a:cubicBezTo>
                  <a:cubicBezTo>
                    <a:pt x="122" y="80"/>
                    <a:pt x="122" y="80"/>
                    <a:pt x="122" y="80"/>
                  </a:cubicBezTo>
                  <a:cubicBezTo>
                    <a:pt x="137" y="75"/>
                    <a:pt x="151" y="70"/>
                    <a:pt x="164" y="66"/>
                  </a:cubicBezTo>
                  <a:cubicBezTo>
                    <a:pt x="201" y="55"/>
                    <a:pt x="226" y="47"/>
                    <a:pt x="226" y="31"/>
                  </a:cubicBezTo>
                  <a:cubicBezTo>
                    <a:pt x="226" y="0"/>
                    <a:pt x="226" y="0"/>
                    <a:pt x="226" y="0"/>
                  </a:cubicBezTo>
                  <a:close/>
                  <a:moveTo>
                    <a:pt x="2" y="118"/>
                  </a:moveTo>
                  <a:cubicBezTo>
                    <a:pt x="2" y="91"/>
                    <a:pt x="68" y="68"/>
                    <a:pt x="121" y="49"/>
                  </a:cubicBezTo>
                  <a:cubicBezTo>
                    <a:pt x="122" y="49"/>
                    <a:pt x="122" y="49"/>
                    <a:pt x="122" y="49"/>
                  </a:cubicBezTo>
                  <a:cubicBezTo>
                    <a:pt x="137" y="44"/>
                    <a:pt x="151" y="39"/>
                    <a:pt x="164" y="35"/>
                  </a:cubicBezTo>
                  <a:cubicBezTo>
                    <a:pt x="193" y="27"/>
                    <a:pt x="216" y="19"/>
                    <a:pt x="224" y="8"/>
                  </a:cubicBezTo>
                  <a:cubicBezTo>
                    <a:pt x="225" y="7"/>
                    <a:pt x="226" y="5"/>
                    <a:pt x="226" y="4"/>
                  </a:cubicBezTo>
                  <a:cubicBezTo>
                    <a:pt x="226" y="12"/>
                    <a:pt x="225" y="31"/>
                    <a:pt x="225" y="31"/>
                  </a:cubicBezTo>
                  <a:cubicBezTo>
                    <a:pt x="225" y="46"/>
                    <a:pt x="199" y="54"/>
                    <a:pt x="164" y="64"/>
                  </a:cubicBezTo>
                  <a:cubicBezTo>
                    <a:pt x="151" y="68"/>
                    <a:pt x="136" y="73"/>
                    <a:pt x="121" y="78"/>
                  </a:cubicBezTo>
                  <a:cubicBezTo>
                    <a:pt x="120" y="78"/>
                    <a:pt x="120" y="78"/>
                    <a:pt x="120" y="78"/>
                  </a:cubicBezTo>
                  <a:cubicBezTo>
                    <a:pt x="72" y="95"/>
                    <a:pt x="13" y="116"/>
                    <a:pt x="2" y="141"/>
                  </a:cubicBezTo>
                  <a:cubicBezTo>
                    <a:pt x="2" y="132"/>
                    <a:pt x="2" y="118"/>
                    <a:pt x="2" y="11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57" name="Freeform 226">
              <a:extLst>
                <a:ext uri="{FF2B5EF4-FFF2-40B4-BE49-F238E27FC236}">
                  <a16:creationId xmlns:a16="http://schemas.microsoft.com/office/drawing/2014/main" id="{DA7E27DF-369C-7C4C-AB2C-3BE16D05E78D}"/>
                </a:ext>
              </a:extLst>
            </p:cNvPr>
            <p:cNvSpPr>
              <a:spLocks/>
            </p:cNvSpPr>
            <p:nvPr/>
          </p:nvSpPr>
          <p:spPr bwMode="auto">
            <a:xfrm rot="333619">
              <a:off x="4170120" y="1951697"/>
              <a:ext cx="130699" cy="60015"/>
            </a:xfrm>
            <a:custGeom>
              <a:avLst/>
              <a:gdLst>
                <a:gd name="T0" fmla="*/ 0 w 78"/>
                <a:gd name="T1" fmla="*/ 0 h 34"/>
                <a:gd name="T2" fmla="*/ 1239 w 78"/>
                <a:gd name="T3" fmla="*/ 630 h 34"/>
                <a:gd name="T4" fmla="*/ 731 w 78"/>
                <a:gd name="T5" fmla="*/ 336 h 34"/>
                <a:gd name="T6" fmla="*/ 0 w 78"/>
                <a:gd name="T7" fmla="*/ 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34">
                  <a:moveTo>
                    <a:pt x="0" y="0"/>
                  </a:moveTo>
                  <a:cubicBezTo>
                    <a:pt x="10" y="3"/>
                    <a:pt x="67" y="22"/>
                    <a:pt x="78" y="34"/>
                  </a:cubicBezTo>
                  <a:cubicBezTo>
                    <a:pt x="70" y="30"/>
                    <a:pt x="50" y="20"/>
                    <a:pt x="46" y="18"/>
                  </a:cubicBezTo>
                  <a:cubicBezTo>
                    <a:pt x="41" y="16"/>
                    <a:pt x="0" y="0"/>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grpSp>
      <p:grpSp>
        <p:nvGrpSpPr>
          <p:cNvPr id="12" name="Group 11">
            <a:extLst>
              <a:ext uri="{FF2B5EF4-FFF2-40B4-BE49-F238E27FC236}">
                <a16:creationId xmlns:a16="http://schemas.microsoft.com/office/drawing/2014/main" id="{8E069C87-CB3E-0D4B-9B67-7B40C11656EB}"/>
              </a:ext>
            </a:extLst>
          </p:cNvPr>
          <p:cNvGrpSpPr/>
          <p:nvPr/>
        </p:nvGrpSpPr>
        <p:grpSpPr>
          <a:xfrm>
            <a:off x="2763862" y="1370967"/>
            <a:ext cx="353132" cy="423604"/>
            <a:chOff x="7119780" y="2036974"/>
            <a:chExt cx="470842" cy="564805"/>
          </a:xfrm>
        </p:grpSpPr>
        <p:sp>
          <p:nvSpPr>
            <p:cNvPr id="11" name="Oval 10">
              <a:extLst>
                <a:ext uri="{FF2B5EF4-FFF2-40B4-BE49-F238E27FC236}">
                  <a16:creationId xmlns:a16="http://schemas.microsoft.com/office/drawing/2014/main" id="{2AE2BDFA-46B1-CF44-A626-3E77CFE9192A}"/>
                </a:ext>
              </a:extLst>
            </p:cNvPr>
            <p:cNvSpPr/>
            <p:nvPr/>
          </p:nvSpPr>
          <p:spPr>
            <a:xfrm>
              <a:off x="7119780" y="2036974"/>
              <a:ext cx="470842" cy="564805"/>
            </a:xfrm>
            <a:prstGeom prst="ellipse">
              <a:avLst/>
            </a:prstGeom>
            <a:solidFill>
              <a:srgbClr val="F7FFDE"/>
            </a:solidFill>
            <a:ln w="63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2158" name="Group 2157">
              <a:extLst>
                <a:ext uri="{FF2B5EF4-FFF2-40B4-BE49-F238E27FC236}">
                  <a16:creationId xmlns:a16="http://schemas.microsoft.com/office/drawing/2014/main" id="{6DF8A079-20D2-9E42-A3C8-D06973D82673}"/>
                </a:ext>
              </a:extLst>
            </p:cNvPr>
            <p:cNvGrpSpPr/>
            <p:nvPr/>
          </p:nvGrpSpPr>
          <p:grpSpPr>
            <a:xfrm rot="19952913">
              <a:off x="7282473" y="2116355"/>
              <a:ext cx="163188" cy="386368"/>
              <a:chOff x="3909082" y="1591288"/>
              <a:chExt cx="427634" cy="779353"/>
            </a:xfrm>
          </p:grpSpPr>
          <p:sp>
            <p:nvSpPr>
              <p:cNvPr id="2159" name="Freeform 6">
                <a:extLst>
                  <a:ext uri="{FF2B5EF4-FFF2-40B4-BE49-F238E27FC236}">
                    <a16:creationId xmlns:a16="http://schemas.microsoft.com/office/drawing/2014/main" id="{03D202DF-4140-2F4A-AD60-E00BB19CD486}"/>
                  </a:ext>
                </a:extLst>
              </p:cNvPr>
              <p:cNvSpPr>
                <a:spLocks/>
              </p:cNvSpPr>
              <p:nvPr/>
            </p:nvSpPr>
            <p:spPr bwMode="auto">
              <a:xfrm rot="333619">
                <a:off x="4230395" y="1695110"/>
                <a:ext cx="105359" cy="90689"/>
              </a:xfrm>
              <a:custGeom>
                <a:avLst/>
                <a:gdLst>
                  <a:gd name="T0" fmla="*/ 692 w 63"/>
                  <a:gd name="T1" fmla="*/ 0 h 51"/>
                  <a:gd name="T2" fmla="*/ 0 w 63"/>
                  <a:gd name="T3" fmla="*/ 285 h 51"/>
                  <a:gd name="T4" fmla="*/ 993 w 63"/>
                  <a:gd name="T5" fmla="*/ 968 h 51"/>
                  <a:gd name="T6" fmla="*/ 993 w 63"/>
                  <a:gd name="T7" fmla="*/ 363 h 51"/>
                  <a:gd name="T8" fmla="*/ 692 w 63"/>
                  <a:gd name="T9" fmla="*/ 0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51">
                    <a:moveTo>
                      <a:pt x="44" y="0"/>
                    </a:moveTo>
                    <a:cubicBezTo>
                      <a:pt x="32" y="5"/>
                      <a:pt x="17" y="9"/>
                      <a:pt x="0" y="15"/>
                    </a:cubicBezTo>
                    <a:cubicBezTo>
                      <a:pt x="32" y="25"/>
                      <a:pt x="63" y="38"/>
                      <a:pt x="63" y="51"/>
                    </a:cubicBezTo>
                    <a:cubicBezTo>
                      <a:pt x="63" y="19"/>
                      <a:pt x="63" y="19"/>
                      <a:pt x="63" y="19"/>
                    </a:cubicBezTo>
                    <a:cubicBezTo>
                      <a:pt x="63" y="13"/>
                      <a:pt x="55" y="6"/>
                      <a:pt x="44" y="0"/>
                    </a:cubicBez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2160" name="Freeform 8">
                <a:extLst>
                  <a:ext uri="{FF2B5EF4-FFF2-40B4-BE49-F238E27FC236}">
                    <a16:creationId xmlns:a16="http://schemas.microsoft.com/office/drawing/2014/main" id="{68BCF798-55EA-364E-A1C4-71AC153C3BE9}"/>
                  </a:ext>
                </a:extLst>
              </p:cNvPr>
              <p:cNvSpPr>
                <a:spLocks/>
              </p:cNvSpPr>
              <p:nvPr/>
            </p:nvSpPr>
            <p:spPr bwMode="auto">
              <a:xfrm rot="333619">
                <a:off x="3929498" y="1911889"/>
                <a:ext cx="375426" cy="277403"/>
              </a:xfrm>
              <a:custGeom>
                <a:avLst/>
                <a:gdLst>
                  <a:gd name="T0" fmla="*/ 3526 w 225"/>
                  <a:gd name="T1" fmla="*/ 2355 h 156"/>
                  <a:gd name="T2" fmla="*/ 1692 w 225"/>
                  <a:gd name="T3" fmla="*/ 1309 h 156"/>
                  <a:gd name="T4" fmla="*/ 0 w 225"/>
                  <a:gd name="T5" fmla="*/ 0 h 156"/>
                  <a:gd name="T6" fmla="*/ 0 w 225"/>
                  <a:gd name="T7" fmla="*/ 605 h 156"/>
                  <a:gd name="T8" fmla="*/ 1692 w 225"/>
                  <a:gd name="T9" fmla="*/ 1933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3"/>
                      <a:pt x="139" y="81"/>
                      <a:pt x="108" y="69"/>
                    </a:cubicBezTo>
                    <a:cubicBezTo>
                      <a:pt x="78" y="57"/>
                      <a:pt x="0" y="28"/>
                      <a:pt x="0" y="0"/>
                    </a:cubicBezTo>
                    <a:cubicBezTo>
                      <a:pt x="0" y="32"/>
                      <a:pt x="0" y="32"/>
                      <a:pt x="0" y="32"/>
                    </a:cubicBezTo>
                    <a:cubicBezTo>
                      <a:pt x="0" y="60"/>
                      <a:pt x="78" y="90"/>
                      <a:pt x="108" y="102"/>
                    </a:cubicBezTo>
                    <a:cubicBezTo>
                      <a:pt x="139" y="114"/>
                      <a:pt x="225" y="135"/>
                      <a:pt x="225" y="156"/>
                    </a:cubicBezTo>
                    <a:lnTo>
                      <a:pt x="225" y="124"/>
                    </a:ln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2161" name="Freeform 11">
                <a:extLst>
                  <a:ext uri="{FF2B5EF4-FFF2-40B4-BE49-F238E27FC236}">
                    <a16:creationId xmlns:a16="http://schemas.microsoft.com/office/drawing/2014/main" id="{55C2E984-098E-3E4A-AB3D-C968F96FA3AF}"/>
                  </a:ext>
                </a:extLst>
              </p:cNvPr>
              <p:cNvSpPr>
                <a:spLocks/>
              </p:cNvSpPr>
              <p:nvPr/>
            </p:nvSpPr>
            <p:spPr bwMode="auto">
              <a:xfrm rot="333619">
                <a:off x="3941064" y="1793088"/>
                <a:ext cx="375426" cy="277403"/>
              </a:xfrm>
              <a:custGeom>
                <a:avLst/>
                <a:gdLst>
                  <a:gd name="T0" fmla="*/ 3526 w 225"/>
                  <a:gd name="T1" fmla="*/ 2355 h 156"/>
                  <a:gd name="T2" fmla="*/ 1692 w 225"/>
                  <a:gd name="T3" fmla="*/ 1288 h 156"/>
                  <a:gd name="T4" fmla="*/ 0 w 225"/>
                  <a:gd name="T5" fmla="*/ 0 h 156"/>
                  <a:gd name="T6" fmla="*/ 0 w 225"/>
                  <a:gd name="T7" fmla="*/ 605 h 156"/>
                  <a:gd name="T8" fmla="*/ 1692 w 225"/>
                  <a:gd name="T9" fmla="*/ 1912 h 156"/>
                  <a:gd name="T10" fmla="*/ 3526 w 225"/>
                  <a:gd name="T11" fmla="*/ 2957 h 156"/>
                  <a:gd name="T12" fmla="*/ 3526 w 225"/>
                  <a:gd name="T13" fmla="*/ 235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56">
                    <a:moveTo>
                      <a:pt x="225" y="124"/>
                    </a:moveTo>
                    <a:cubicBezTo>
                      <a:pt x="225" y="102"/>
                      <a:pt x="139" y="80"/>
                      <a:pt x="108" y="68"/>
                    </a:cubicBezTo>
                    <a:cubicBezTo>
                      <a:pt x="78" y="56"/>
                      <a:pt x="0" y="27"/>
                      <a:pt x="0" y="0"/>
                    </a:cubicBezTo>
                    <a:cubicBezTo>
                      <a:pt x="0" y="32"/>
                      <a:pt x="0" y="32"/>
                      <a:pt x="0" y="32"/>
                    </a:cubicBezTo>
                    <a:cubicBezTo>
                      <a:pt x="0" y="59"/>
                      <a:pt x="78" y="89"/>
                      <a:pt x="108" y="101"/>
                    </a:cubicBezTo>
                    <a:cubicBezTo>
                      <a:pt x="139" y="113"/>
                      <a:pt x="225" y="134"/>
                      <a:pt x="225" y="156"/>
                    </a:cubicBezTo>
                    <a:lnTo>
                      <a:pt x="225" y="124"/>
                    </a:lnTo>
                    <a:close/>
                  </a:path>
                </a:pathLst>
              </a:custGeom>
              <a:solidFill>
                <a:srgbClr val="308539"/>
              </a:solidFill>
              <a:ln w="7938" cap="rnd">
                <a:solidFill>
                  <a:srgbClr val="333333"/>
                </a:solidFill>
                <a:prstDash val="solid"/>
                <a:round/>
                <a:headEnd/>
                <a:tailEnd/>
              </a:ln>
            </p:spPr>
            <p:txBody>
              <a:bodyPr/>
              <a:lstStyle/>
              <a:p>
                <a:endParaRPr lang="en-US" sz="1350"/>
              </a:p>
            </p:txBody>
          </p:sp>
          <p:sp>
            <p:nvSpPr>
              <p:cNvPr id="2162" name="Freeform 33">
                <a:extLst>
                  <a:ext uri="{FF2B5EF4-FFF2-40B4-BE49-F238E27FC236}">
                    <a16:creationId xmlns:a16="http://schemas.microsoft.com/office/drawing/2014/main" id="{646D8B13-C53B-1546-9817-C6A83BC47B88}"/>
                  </a:ext>
                </a:extLst>
              </p:cNvPr>
              <p:cNvSpPr>
                <a:spLocks/>
              </p:cNvSpPr>
              <p:nvPr/>
            </p:nvSpPr>
            <p:spPr bwMode="auto">
              <a:xfrm rot="333619">
                <a:off x="3934548" y="1937924"/>
                <a:ext cx="178711" cy="112028"/>
              </a:xfrm>
              <a:custGeom>
                <a:avLst/>
                <a:gdLst>
                  <a:gd name="T0" fmla="*/ 175 w 107"/>
                  <a:gd name="T1" fmla="*/ 0 h 63"/>
                  <a:gd name="T2" fmla="*/ 741 w 107"/>
                  <a:gd name="T3" fmla="*/ 477 h 63"/>
                  <a:gd name="T4" fmla="*/ 533 w 107"/>
                  <a:gd name="T5" fmla="*/ 547 h 63"/>
                  <a:gd name="T6" fmla="*/ 847 w 107"/>
                  <a:gd name="T7" fmla="*/ 909 h 63"/>
                  <a:gd name="T8" fmla="*/ 1681 w 107"/>
                  <a:gd name="T9" fmla="*/ 947 h 63"/>
                  <a:gd name="T10" fmla="*/ 1160 w 107"/>
                  <a:gd name="T11" fmla="*/ 1024 h 63"/>
                  <a:gd name="T12" fmla="*/ 1067 w 107"/>
                  <a:gd name="T13" fmla="*/ 1195 h 63"/>
                  <a:gd name="T14" fmla="*/ 709 w 107"/>
                  <a:gd name="T15" fmla="*/ 989 h 63"/>
                  <a:gd name="T16" fmla="*/ 363 w 107"/>
                  <a:gd name="T17" fmla="*/ 739 h 63"/>
                  <a:gd name="T18" fmla="*/ 63 w 107"/>
                  <a:gd name="T19" fmla="*/ 435 h 63"/>
                  <a:gd name="T20" fmla="*/ 63 w 107"/>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 h="63">
                    <a:moveTo>
                      <a:pt x="11" y="0"/>
                    </a:moveTo>
                    <a:cubicBezTo>
                      <a:pt x="9" y="18"/>
                      <a:pt x="36" y="20"/>
                      <a:pt x="47" y="25"/>
                    </a:cubicBezTo>
                    <a:cubicBezTo>
                      <a:pt x="46" y="29"/>
                      <a:pt x="37" y="25"/>
                      <a:pt x="34" y="29"/>
                    </a:cubicBezTo>
                    <a:cubicBezTo>
                      <a:pt x="32" y="35"/>
                      <a:pt x="47" y="48"/>
                      <a:pt x="54" y="48"/>
                    </a:cubicBezTo>
                    <a:cubicBezTo>
                      <a:pt x="63" y="48"/>
                      <a:pt x="99" y="47"/>
                      <a:pt x="107" y="50"/>
                    </a:cubicBezTo>
                    <a:cubicBezTo>
                      <a:pt x="104" y="49"/>
                      <a:pt x="77" y="52"/>
                      <a:pt x="74" y="54"/>
                    </a:cubicBezTo>
                    <a:cubicBezTo>
                      <a:pt x="71" y="57"/>
                      <a:pt x="68" y="59"/>
                      <a:pt x="68" y="63"/>
                    </a:cubicBezTo>
                    <a:cubicBezTo>
                      <a:pt x="60" y="61"/>
                      <a:pt x="53" y="56"/>
                      <a:pt x="45" y="52"/>
                    </a:cubicBezTo>
                    <a:cubicBezTo>
                      <a:pt x="38" y="48"/>
                      <a:pt x="29" y="44"/>
                      <a:pt x="23" y="39"/>
                    </a:cubicBezTo>
                    <a:cubicBezTo>
                      <a:pt x="16" y="35"/>
                      <a:pt x="9" y="29"/>
                      <a:pt x="4" y="23"/>
                    </a:cubicBezTo>
                    <a:cubicBezTo>
                      <a:pt x="1" y="18"/>
                      <a:pt x="0" y="5"/>
                      <a:pt x="4"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63" name="Freeform 34">
                <a:extLst>
                  <a:ext uri="{FF2B5EF4-FFF2-40B4-BE49-F238E27FC236}">
                    <a16:creationId xmlns:a16="http://schemas.microsoft.com/office/drawing/2014/main" id="{C8A046E6-FC64-3842-9624-CC4700B5C413}"/>
                  </a:ext>
                </a:extLst>
              </p:cNvPr>
              <p:cNvSpPr>
                <a:spLocks/>
              </p:cNvSpPr>
              <p:nvPr/>
            </p:nvSpPr>
            <p:spPr bwMode="auto">
              <a:xfrm rot="333619">
                <a:off x="4032779" y="2050709"/>
                <a:ext cx="128031" cy="40677"/>
              </a:xfrm>
              <a:custGeom>
                <a:avLst/>
                <a:gdLst>
                  <a:gd name="T0" fmla="*/ 0 w 77"/>
                  <a:gd name="T1" fmla="*/ 34 h 23"/>
                  <a:gd name="T2" fmla="*/ 870 w 77"/>
                  <a:gd name="T3" fmla="*/ 430 h 23"/>
                  <a:gd name="T4" fmla="*/ 1194 w 77"/>
                  <a:gd name="T5" fmla="*/ 281 h 23"/>
                  <a:gd name="T6" fmla="*/ 716 w 77"/>
                  <a:gd name="T7" fmla="*/ 281 h 23"/>
                  <a:gd name="T8" fmla="*/ 633 w 77"/>
                  <a:gd name="T9" fmla="*/ 133 h 23"/>
                  <a:gd name="T10" fmla="*/ 92 w 77"/>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 h="23">
                    <a:moveTo>
                      <a:pt x="0" y="2"/>
                    </a:moveTo>
                    <a:cubicBezTo>
                      <a:pt x="9" y="6"/>
                      <a:pt x="56" y="23"/>
                      <a:pt x="56" y="23"/>
                    </a:cubicBezTo>
                    <a:cubicBezTo>
                      <a:pt x="77" y="15"/>
                      <a:pt x="77" y="15"/>
                      <a:pt x="77" y="15"/>
                    </a:cubicBezTo>
                    <a:cubicBezTo>
                      <a:pt x="46" y="15"/>
                      <a:pt x="46" y="15"/>
                      <a:pt x="46" y="15"/>
                    </a:cubicBezTo>
                    <a:cubicBezTo>
                      <a:pt x="41" y="7"/>
                      <a:pt x="41" y="7"/>
                      <a:pt x="41" y="7"/>
                    </a:cubicBezTo>
                    <a:cubicBezTo>
                      <a:pt x="41" y="7"/>
                      <a:pt x="17" y="9"/>
                      <a:pt x="6"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64" name="Freeform 35">
                <a:extLst>
                  <a:ext uri="{FF2B5EF4-FFF2-40B4-BE49-F238E27FC236}">
                    <a16:creationId xmlns:a16="http://schemas.microsoft.com/office/drawing/2014/main" id="{45F498B8-057B-E649-8C18-C81B670E41C5}"/>
                  </a:ext>
                </a:extLst>
              </p:cNvPr>
              <p:cNvSpPr>
                <a:spLocks/>
              </p:cNvSpPr>
              <p:nvPr/>
            </p:nvSpPr>
            <p:spPr bwMode="auto">
              <a:xfrm rot="333619">
                <a:off x="4249100" y="2130224"/>
                <a:ext cx="48679" cy="44678"/>
              </a:xfrm>
              <a:custGeom>
                <a:avLst/>
                <a:gdLst>
                  <a:gd name="T0" fmla="*/ 0 w 29"/>
                  <a:gd name="T1" fmla="*/ 330 h 25"/>
                  <a:gd name="T2" fmla="*/ 242 w 29"/>
                  <a:gd name="T3" fmla="*/ 461 h 25"/>
                  <a:gd name="T4" fmla="*/ 413 w 29"/>
                  <a:gd name="T5" fmla="*/ 172 h 25"/>
                  <a:gd name="T6" fmla="*/ 146 w 29"/>
                  <a:gd name="T7" fmla="*/ 346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7"/>
                    </a:moveTo>
                    <a:cubicBezTo>
                      <a:pt x="2" y="17"/>
                      <a:pt x="14" y="22"/>
                      <a:pt x="15" y="24"/>
                    </a:cubicBezTo>
                    <a:cubicBezTo>
                      <a:pt x="16" y="25"/>
                      <a:pt x="29" y="17"/>
                      <a:pt x="26" y="9"/>
                    </a:cubicBezTo>
                    <a:cubicBezTo>
                      <a:pt x="24" y="0"/>
                      <a:pt x="22" y="21"/>
                      <a:pt x="9" y="18"/>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65" name="Freeform 36">
                <a:extLst>
                  <a:ext uri="{FF2B5EF4-FFF2-40B4-BE49-F238E27FC236}">
                    <a16:creationId xmlns:a16="http://schemas.microsoft.com/office/drawing/2014/main" id="{B2E51D8D-3A5F-A841-A453-EB8432A134FE}"/>
                  </a:ext>
                </a:extLst>
              </p:cNvPr>
              <p:cNvSpPr>
                <a:spLocks/>
              </p:cNvSpPr>
              <p:nvPr/>
            </p:nvSpPr>
            <p:spPr bwMode="auto">
              <a:xfrm rot="333619">
                <a:off x="3942917" y="1815633"/>
                <a:ext cx="182045" cy="116029"/>
              </a:xfrm>
              <a:custGeom>
                <a:avLst/>
                <a:gdLst>
                  <a:gd name="T0" fmla="*/ 208 w 109"/>
                  <a:gd name="T1" fmla="*/ 35 h 65"/>
                  <a:gd name="T2" fmla="*/ 771 w 109"/>
                  <a:gd name="T3" fmla="*/ 517 h 65"/>
                  <a:gd name="T4" fmla="*/ 564 w 109"/>
                  <a:gd name="T5" fmla="*/ 594 h 65"/>
                  <a:gd name="T6" fmla="*/ 879 w 109"/>
                  <a:gd name="T7" fmla="*/ 961 h 65"/>
                  <a:gd name="T8" fmla="*/ 1713 w 109"/>
                  <a:gd name="T9" fmla="*/ 996 h 65"/>
                  <a:gd name="T10" fmla="*/ 1192 w 109"/>
                  <a:gd name="T11" fmla="*/ 1076 h 65"/>
                  <a:gd name="T12" fmla="*/ 1097 w 109"/>
                  <a:gd name="T13" fmla="*/ 1247 h 65"/>
                  <a:gd name="T14" fmla="*/ 741 w 109"/>
                  <a:gd name="T15" fmla="*/ 1039 h 65"/>
                  <a:gd name="T16" fmla="*/ 396 w 109"/>
                  <a:gd name="T17" fmla="*/ 787 h 65"/>
                  <a:gd name="T18" fmla="*/ 125 w 109"/>
                  <a:gd name="T19" fmla="*/ 479 h 65"/>
                  <a:gd name="T20" fmla="*/ 158 w 109"/>
                  <a:gd name="T21" fmla="*/ 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 h="65">
                    <a:moveTo>
                      <a:pt x="13" y="2"/>
                    </a:moveTo>
                    <a:cubicBezTo>
                      <a:pt x="11" y="20"/>
                      <a:pt x="38" y="22"/>
                      <a:pt x="49" y="27"/>
                    </a:cubicBezTo>
                    <a:cubicBezTo>
                      <a:pt x="48" y="31"/>
                      <a:pt x="39" y="27"/>
                      <a:pt x="36" y="31"/>
                    </a:cubicBezTo>
                    <a:cubicBezTo>
                      <a:pt x="34" y="37"/>
                      <a:pt x="49" y="50"/>
                      <a:pt x="56" y="50"/>
                    </a:cubicBezTo>
                    <a:cubicBezTo>
                      <a:pt x="65" y="50"/>
                      <a:pt x="101" y="49"/>
                      <a:pt x="109" y="52"/>
                    </a:cubicBezTo>
                    <a:cubicBezTo>
                      <a:pt x="106" y="51"/>
                      <a:pt x="79" y="54"/>
                      <a:pt x="76" y="56"/>
                    </a:cubicBezTo>
                    <a:cubicBezTo>
                      <a:pt x="73" y="59"/>
                      <a:pt x="70" y="61"/>
                      <a:pt x="70" y="65"/>
                    </a:cubicBezTo>
                    <a:cubicBezTo>
                      <a:pt x="62" y="63"/>
                      <a:pt x="55" y="58"/>
                      <a:pt x="47" y="54"/>
                    </a:cubicBezTo>
                    <a:cubicBezTo>
                      <a:pt x="40" y="50"/>
                      <a:pt x="31" y="46"/>
                      <a:pt x="25" y="41"/>
                    </a:cubicBezTo>
                    <a:cubicBezTo>
                      <a:pt x="18" y="37"/>
                      <a:pt x="12" y="31"/>
                      <a:pt x="8" y="25"/>
                    </a:cubicBezTo>
                    <a:cubicBezTo>
                      <a:pt x="4" y="19"/>
                      <a:pt x="0" y="9"/>
                      <a:pt x="10"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66" name="Freeform 37">
                <a:extLst>
                  <a:ext uri="{FF2B5EF4-FFF2-40B4-BE49-F238E27FC236}">
                    <a16:creationId xmlns:a16="http://schemas.microsoft.com/office/drawing/2014/main" id="{133ED3D7-6512-C341-9F7E-A3411E54DE52}"/>
                  </a:ext>
                </a:extLst>
              </p:cNvPr>
              <p:cNvSpPr>
                <a:spLocks/>
              </p:cNvSpPr>
              <p:nvPr/>
            </p:nvSpPr>
            <p:spPr bwMode="auto">
              <a:xfrm rot="333619">
                <a:off x="4044298" y="1932877"/>
                <a:ext cx="148036" cy="40677"/>
              </a:xfrm>
              <a:custGeom>
                <a:avLst/>
                <a:gdLst>
                  <a:gd name="T0" fmla="*/ 0 w 89"/>
                  <a:gd name="T1" fmla="*/ 34 h 23"/>
                  <a:gd name="T2" fmla="*/ 871 w 89"/>
                  <a:gd name="T3" fmla="*/ 430 h 23"/>
                  <a:gd name="T4" fmla="*/ 1382 w 89"/>
                  <a:gd name="T5" fmla="*/ 408 h 23"/>
                  <a:gd name="T6" fmla="*/ 716 w 89"/>
                  <a:gd name="T7" fmla="*/ 281 h 23"/>
                  <a:gd name="T8" fmla="*/ 634 w 89"/>
                  <a:gd name="T9" fmla="*/ 133 h 23"/>
                  <a:gd name="T10" fmla="*/ 92 w 89"/>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23">
                    <a:moveTo>
                      <a:pt x="0" y="2"/>
                    </a:moveTo>
                    <a:cubicBezTo>
                      <a:pt x="9" y="6"/>
                      <a:pt x="56" y="23"/>
                      <a:pt x="56" y="23"/>
                    </a:cubicBezTo>
                    <a:cubicBezTo>
                      <a:pt x="89" y="22"/>
                      <a:pt x="89" y="22"/>
                      <a:pt x="89" y="22"/>
                    </a:cubicBezTo>
                    <a:cubicBezTo>
                      <a:pt x="46" y="15"/>
                      <a:pt x="46" y="15"/>
                      <a:pt x="46" y="15"/>
                    </a:cubicBezTo>
                    <a:cubicBezTo>
                      <a:pt x="41" y="7"/>
                      <a:pt x="41" y="7"/>
                      <a:pt x="41" y="7"/>
                    </a:cubicBezTo>
                    <a:cubicBezTo>
                      <a:pt x="41" y="7"/>
                      <a:pt x="17" y="9"/>
                      <a:pt x="6" y="0"/>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67" name="Freeform 38">
                <a:extLst>
                  <a:ext uri="{FF2B5EF4-FFF2-40B4-BE49-F238E27FC236}">
                    <a16:creationId xmlns:a16="http://schemas.microsoft.com/office/drawing/2014/main" id="{8348120B-42DF-6243-8032-1D129A4EAD72}"/>
                  </a:ext>
                </a:extLst>
              </p:cNvPr>
              <p:cNvSpPr>
                <a:spLocks/>
              </p:cNvSpPr>
              <p:nvPr/>
            </p:nvSpPr>
            <p:spPr bwMode="auto">
              <a:xfrm rot="333619">
                <a:off x="4260666" y="2011422"/>
                <a:ext cx="48679" cy="44678"/>
              </a:xfrm>
              <a:custGeom>
                <a:avLst/>
                <a:gdLst>
                  <a:gd name="T0" fmla="*/ 0 w 29"/>
                  <a:gd name="T1" fmla="*/ 330 h 25"/>
                  <a:gd name="T2" fmla="*/ 242 w 29"/>
                  <a:gd name="T3" fmla="*/ 461 h 25"/>
                  <a:gd name="T4" fmla="*/ 413 w 29"/>
                  <a:gd name="T5" fmla="*/ 172 h 25"/>
                  <a:gd name="T6" fmla="*/ 146 w 29"/>
                  <a:gd name="T7" fmla="*/ 346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5">
                    <a:moveTo>
                      <a:pt x="0" y="17"/>
                    </a:moveTo>
                    <a:cubicBezTo>
                      <a:pt x="2" y="17"/>
                      <a:pt x="14" y="22"/>
                      <a:pt x="15" y="24"/>
                    </a:cubicBezTo>
                    <a:cubicBezTo>
                      <a:pt x="16" y="25"/>
                      <a:pt x="29" y="17"/>
                      <a:pt x="26" y="9"/>
                    </a:cubicBezTo>
                    <a:cubicBezTo>
                      <a:pt x="24" y="0"/>
                      <a:pt x="22" y="21"/>
                      <a:pt x="9" y="18"/>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68" name="Freeform 39">
                <a:extLst>
                  <a:ext uri="{FF2B5EF4-FFF2-40B4-BE49-F238E27FC236}">
                    <a16:creationId xmlns:a16="http://schemas.microsoft.com/office/drawing/2014/main" id="{6D365085-4A30-F34A-982B-B90D87BF9A53}"/>
                  </a:ext>
                </a:extLst>
              </p:cNvPr>
              <p:cNvSpPr>
                <a:spLocks/>
              </p:cNvSpPr>
              <p:nvPr/>
            </p:nvSpPr>
            <p:spPr bwMode="auto">
              <a:xfrm rot="333619">
                <a:off x="4019366" y="1887037"/>
                <a:ext cx="28007" cy="19338"/>
              </a:xfrm>
              <a:custGeom>
                <a:avLst/>
                <a:gdLst>
                  <a:gd name="T0" fmla="*/ 30 w 17"/>
                  <a:gd name="T1" fmla="*/ 182 h 11"/>
                  <a:gd name="T2" fmla="*/ 166 w 17"/>
                  <a:gd name="T3" fmla="*/ 166 h 11"/>
                  <a:gd name="T4" fmla="*/ 212 w 17"/>
                  <a:gd name="T5" fmla="*/ 0 h 11"/>
                  <a:gd name="T6" fmla="*/ 0 w 17"/>
                  <a:gd name="T7" fmla="*/ 111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1">
                    <a:moveTo>
                      <a:pt x="2" y="10"/>
                    </a:moveTo>
                    <a:cubicBezTo>
                      <a:pt x="5" y="11"/>
                      <a:pt x="8" y="10"/>
                      <a:pt x="11" y="9"/>
                    </a:cubicBezTo>
                    <a:cubicBezTo>
                      <a:pt x="13" y="8"/>
                      <a:pt x="17" y="3"/>
                      <a:pt x="14" y="0"/>
                    </a:cubicBezTo>
                    <a:cubicBezTo>
                      <a:pt x="13" y="7"/>
                      <a:pt x="6" y="6"/>
                      <a:pt x="0" y="6"/>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69" name="Freeform 40">
                <a:extLst>
                  <a:ext uri="{FF2B5EF4-FFF2-40B4-BE49-F238E27FC236}">
                    <a16:creationId xmlns:a16="http://schemas.microsoft.com/office/drawing/2014/main" id="{A391B7E9-C91B-A04B-9087-060ED120E06B}"/>
                  </a:ext>
                </a:extLst>
              </p:cNvPr>
              <p:cNvSpPr>
                <a:spLocks/>
              </p:cNvSpPr>
              <p:nvPr/>
            </p:nvSpPr>
            <p:spPr bwMode="auto">
              <a:xfrm rot="333619">
                <a:off x="4109937" y="1930502"/>
                <a:ext cx="10002" cy="25340"/>
              </a:xfrm>
              <a:custGeom>
                <a:avLst/>
                <a:gdLst>
                  <a:gd name="T0" fmla="*/ 33 w 6"/>
                  <a:gd name="T1" fmla="*/ 0 h 14"/>
                  <a:gd name="T2" fmla="*/ 0 w 6"/>
                  <a:gd name="T3" fmla="*/ 280 h 14"/>
                  <a:gd name="T4" fmla="*/ 0 60000 65536"/>
                  <a:gd name="T5" fmla="*/ 0 60000 65536"/>
                </a:gdLst>
                <a:ahLst/>
                <a:cxnLst>
                  <a:cxn ang="T4">
                    <a:pos x="T0" y="T1"/>
                  </a:cxn>
                  <a:cxn ang="T5">
                    <a:pos x="T2" y="T3"/>
                  </a:cxn>
                </a:cxnLst>
                <a:rect l="0" t="0" r="r" b="b"/>
                <a:pathLst>
                  <a:path w="6" h="14">
                    <a:moveTo>
                      <a:pt x="2" y="0"/>
                    </a:moveTo>
                    <a:cubicBezTo>
                      <a:pt x="6" y="5"/>
                      <a:pt x="5" y="11"/>
                      <a:pt x="0" y="14"/>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70" name="Freeform 41">
                <a:extLst>
                  <a:ext uri="{FF2B5EF4-FFF2-40B4-BE49-F238E27FC236}">
                    <a16:creationId xmlns:a16="http://schemas.microsoft.com/office/drawing/2014/main" id="{9DE268AE-EEB0-2946-80F1-9AC9447BBC62}"/>
                  </a:ext>
                </a:extLst>
              </p:cNvPr>
              <p:cNvSpPr>
                <a:spLocks/>
              </p:cNvSpPr>
              <p:nvPr/>
            </p:nvSpPr>
            <p:spPr bwMode="auto">
              <a:xfrm rot="333619">
                <a:off x="4181733" y="1987181"/>
                <a:ext cx="40010" cy="21339"/>
              </a:xfrm>
              <a:custGeom>
                <a:avLst/>
                <a:gdLst>
                  <a:gd name="T0" fmla="*/ 0 w 24"/>
                  <a:gd name="T1" fmla="*/ 149 h 12"/>
                  <a:gd name="T2" fmla="*/ 238 w 24"/>
                  <a:gd name="T3" fmla="*/ 205 h 12"/>
                  <a:gd name="T4" fmla="*/ 363 w 24"/>
                  <a:gd name="T5" fmla="*/ 171 h 12"/>
                  <a:gd name="T6" fmla="*/ 345 w 24"/>
                  <a:gd name="T7" fmla="*/ 0 h 12"/>
                  <a:gd name="T8" fmla="*/ 270 w 24"/>
                  <a:gd name="T9" fmla="*/ 115 h 12"/>
                  <a:gd name="T10" fmla="*/ 208 w 24"/>
                  <a:gd name="T11" fmla="*/ 115 h 12"/>
                  <a:gd name="T12" fmla="*/ 83 w 24"/>
                  <a:gd name="T13" fmla="*/ 11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2">
                    <a:moveTo>
                      <a:pt x="0" y="8"/>
                    </a:moveTo>
                    <a:cubicBezTo>
                      <a:pt x="5" y="10"/>
                      <a:pt x="10" y="11"/>
                      <a:pt x="15" y="11"/>
                    </a:cubicBezTo>
                    <a:cubicBezTo>
                      <a:pt x="18" y="12"/>
                      <a:pt x="21" y="12"/>
                      <a:pt x="23" y="9"/>
                    </a:cubicBezTo>
                    <a:cubicBezTo>
                      <a:pt x="24" y="7"/>
                      <a:pt x="24" y="2"/>
                      <a:pt x="22" y="0"/>
                    </a:cubicBezTo>
                    <a:cubicBezTo>
                      <a:pt x="20" y="2"/>
                      <a:pt x="22" y="5"/>
                      <a:pt x="17" y="6"/>
                    </a:cubicBezTo>
                    <a:cubicBezTo>
                      <a:pt x="16" y="6"/>
                      <a:pt x="14" y="6"/>
                      <a:pt x="13" y="6"/>
                    </a:cubicBezTo>
                    <a:cubicBezTo>
                      <a:pt x="10" y="6"/>
                      <a:pt x="7" y="7"/>
                      <a:pt x="5" y="6"/>
                    </a:cubicBezTo>
                  </a:path>
                </a:pathLst>
              </a:custGeom>
              <a:solidFill>
                <a:srgbClr val="106D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71" name="Freeform 88">
                <a:extLst>
                  <a:ext uri="{FF2B5EF4-FFF2-40B4-BE49-F238E27FC236}">
                    <a16:creationId xmlns:a16="http://schemas.microsoft.com/office/drawing/2014/main" id="{0ABD57D1-DC43-1745-B7D5-DF671EFEBAFC}"/>
                  </a:ext>
                </a:extLst>
              </p:cNvPr>
              <p:cNvSpPr>
                <a:spLocks/>
              </p:cNvSpPr>
              <p:nvPr/>
            </p:nvSpPr>
            <p:spPr bwMode="auto">
              <a:xfrm rot="333619">
                <a:off x="3921484" y="2209430"/>
                <a:ext cx="281403" cy="21339"/>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72" name="Freeform 89">
                <a:extLst>
                  <a:ext uri="{FF2B5EF4-FFF2-40B4-BE49-F238E27FC236}">
                    <a16:creationId xmlns:a16="http://schemas.microsoft.com/office/drawing/2014/main" id="{9F9BA6C8-F1A3-404F-B3F1-B729838EA156}"/>
                  </a:ext>
                </a:extLst>
              </p:cNvPr>
              <p:cNvSpPr>
                <a:spLocks/>
              </p:cNvSpPr>
              <p:nvPr/>
            </p:nvSpPr>
            <p:spPr bwMode="auto">
              <a:xfrm rot="333619">
                <a:off x="4008623" y="2174158"/>
                <a:ext cx="263398" cy="21339"/>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73" name="Freeform 90">
                <a:extLst>
                  <a:ext uri="{FF2B5EF4-FFF2-40B4-BE49-F238E27FC236}">
                    <a16:creationId xmlns:a16="http://schemas.microsoft.com/office/drawing/2014/main" id="{85931CE8-21BB-EE40-974C-3241A23A4726}"/>
                  </a:ext>
                </a:extLst>
              </p:cNvPr>
              <p:cNvSpPr>
                <a:spLocks/>
              </p:cNvSpPr>
              <p:nvPr/>
            </p:nvSpPr>
            <p:spPr bwMode="auto">
              <a:xfrm rot="333619">
                <a:off x="4109342" y="2135200"/>
                <a:ext cx="170042" cy="21339"/>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74" name="Freeform 91">
                <a:extLst>
                  <a:ext uri="{FF2B5EF4-FFF2-40B4-BE49-F238E27FC236}">
                    <a16:creationId xmlns:a16="http://schemas.microsoft.com/office/drawing/2014/main" id="{B1E35F35-32D0-8A47-88BD-B3678FFABDD0}"/>
                  </a:ext>
                </a:extLst>
              </p:cNvPr>
              <p:cNvSpPr>
                <a:spLocks/>
              </p:cNvSpPr>
              <p:nvPr/>
            </p:nvSpPr>
            <p:spPr bwMode="auto">
              <a:xfrm rot="333619">
                <a:off x="3922210" y="2245926"/>
                <a:ext cx="148703" cy="23339"/>
              </a:xfrm>
              <a:custGeom>
                <a:avLst/>
                <a:gdLst>
                  <a:gd name="T0" fmla="*/ 95 w 89"/>
                  <a:gd name="T1" fmla="*/ 253 h 13"/>
                  <a:gd name="T2" fmla="*/ 772 w 89"/>
                  <a:gd name="T3" fmla="*/ 253 h 13"/>
                  <a:gd name="T4" fmla="*/ 1401 w 89"/>
                  <a:gd name="T5" fmla="*/ 0 h 13"/>
                  <a:gd name="T6" fmla="*/ 930 w 89"/>
                  <a:gd name="T7" fmla="*/ 0 h 13"/>
                  <a:gd name="T8" fmla="*/ 95 w 89"/>
                  <a:gd name="T9" fmla="*/ 0 h 13"/>
                  <a:gd name="T10" fmla="*/ 0 w 89"/>
                  <a:gd name="T11" fmla="*/ 116 h 13"/>
                  <a:gd name="T12" fmla="*/ 95 w 89"/>
                  <a:gd name="T13" fmla="*/ 25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75" name="Freeform 92">
                <a:extLst>
                  <a:ext uri="{FF2B5EF4-FFF2-40B4-BE49-F238E27FC236}">
                    <a16:creationId xmlns:a16="http://schemas.microsoft.com/office/drawing/2014/main" id="{A06E8C2C-9F69-AF4D-AF12-D404C4065670}"/>
                  </a:ext>
                </a:extLst>
              </p:cNvPr>
              <p:cNvSpPr>
                <a:spLocks/>
              </p:cNvSpPr>
              <p:nvPr/>
            </p:nvSpPr>
            <p:spPr bwMode="auto">
              <a:xfrm rot="333619">
                <a:off x="4139679" y="2180522"/>
                <a:ext cx="132032" cy="21339"/>
              </a:xfrm>
              <a:custGeom>
                <a:avLst/>
                <a:gdLst>
                  <a:gd name="T0" fmla="*/ 1150 w 79"/>
                  <a:gd name="T1" fmla="*/ 227 h 12"/>
                  <a:gd name="T2" fmla="*/ 1243 w 79"/>
                  <a:gd name="T3" fmla="*/ 115 h 12"/>
                  <a:gd name="T4" fmla="*/ 1150 w 79"/>
                  <a:gd name="T5" fmla="*/ 0 h 12"/>
                  <a:gd name="T6" fmla="*/ 0 w 79"/>
                  <a:gd name="T7" fmla="*/ 0 h 12"/>
                  <a:gd name="T8" fmla="*/ 0 w 79"/>
                  <a:gd name="T9" fmla="*/ 227 h 12"/>
                  <a:gd name="T10" fmla="*/ 1150 w 79"/>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2">
                    <a:moveTo>
                      <a:pt x="73" y="12"/>
                    </a:moveTo>
                    <a:cubicBezTo>
                      <a:pt x="77" y="12"/>
                      <a:pt x="79" y="9"/>
                      <a:pt x="79" y="6"/>
                    </a:cubicBezTo>
                    <a:cubicBezTo>
                      <a:pt x="79" y="3"/>
                      <a:pt x="77" y="0"/>
                      <a:pt x="73" y="0"/>
                    </a:cubicBezTo>
                    <a:cubicBezTo>
                      <a:pt x="0" y="0"/>
                      <a:pt x="0" y="0"/>
                      <a:pt x="0" y="0"/>
                    </a:cubicBezTo>
                    <a:cubicBezTo>
                      <a:pt x="0" y="12"/>
                      <a:pt x="0" y="12"/>
                      <a:pt x="0" y="12"/>
                    </a:cubicBezTo>
                    <a:lnTo>
                      <a:pt x="73" y="12"/>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76" name="Freeform 94">
                <a:extLst>
                  <a:ext uri="{FF2B5EF4-FFF2-40B4-BE49-F238E27FC236}">
                    <a16:creationId xmlns:a16="http://schemas.microsoft.com/office/drawing/2014/main" id="{AC0B1110-FFC6-8743-9429-6F9C7B696832}"/>
                  </a:ext>
                </a:extLst>
              </p:cNvPr>
              <p:cNvSpPr>
                <a:spLocks/>
              </p:cNvSpPr>
              <p:nvPr/>
            </p:nvSpPr>
            <p:spPr bwMode="auto">
              <a:xfrm rot="333619">
                <a:off x="4002041" y="2249802"/>
                <a:ext cx="68684" cy="23339"/>
              </a:xfrm>
              <a:custGeom>
                <a:avLst/>
                <a:gdLst>
                  <a:gd name="T0" fmla="*/ 0 w 41"/>
                  <a:gd name="T1" fmla="*/ 0 h 13"/>
                  <a:gd name="T2" fmla="*/ 0 w 41"/>
                  <a:gd name="T3" fmla="*/ 253 h 13"/>
                  <a:gd name="T4" fmla="*/ 20 w 41"/>
                  <a:gd name="T5" fmla="*/ 253 h 13"/>
                  <a:gd name="T6" fmla="*/ 651 w 41"/>
                  <a:gd name="T7" fmla="*/ 0 h 13"/>
                  <a:gd name="T8" fmla="*/ 0 w 41"/>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3">
                    <a:moveTo>
                      <a:pt x="0" y="0"/>
                    </a:moveTo>
                    <a:cubicBezTo>
                      <a:pt x="0" y="13"/>
                      <a:pt x="0" y="13"/>
                      <a:pt x="0" y="13"/>
                    </a:cubicBezTo>
                    <a:cubicBezTo>
                      <a:pt x="1" y="13"/>
                      <a:pt x="1" y="13"/>
                      <a:pt x="1" y="13"/>
                    </a:cubicBezTo>
                    <a:cubicBezTo>
                      <a:pt x="16" y="8"/>
                      <a:pt x="29" y="4"/>
                      <a:pt x="41"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77" name="Freeform 95">
                <a:extLst>
                  <a:ext uri="{FF2B5EF4-FFF2-40B4-BE49-F238E27FC236}">
                    <a16:creationId xmlns:a16="http://schemas.microsoft.com/office/drawing/2014/main" id="{A59F2C9C-AE6F-684F-B10B-C1A1C3038E92}"/>
                  </a:ext>
                </a:extLst>
              </p:cNvPr>
              <p:cNvSpPr>
                <a:spLocks/>
              </p:cNvSpPr>
              <p:nvPr/>
            </p:nvSpPr>
            <p:spPr bwMode="auto">
              <a:xfrm rot="333619">
                <a:off x="4189174" y="2139077"/>
                <a:ext cx="90022" cy="21339"/>
              </a:xfrm>
              <a:custGeom>
                <a:avLst/>
                <a:gdLst>
                  <a:gd name="T0" fmla="*/ 0 w 54"/>
                  <a:gd name="T1" fmla="*/ 227 h 12"/>
                  <a:gd name="T2" fmla="*/ 738 w 54"/>
                  <a:gd name="T3" fmla="*/ 227 h 12"/>
                  <a:gd name="T4" fmla="*/ 845 w 54"/>
                  <a:gd name="T5" fmla="*/ 115 h 12"/>
                  <a:gd name="T6" fmla="*/ 738 w 54"/>
                  <a:gd name="T7" fmla="*/ 0 h 12"/>
                  <a:gd name="T8" fmla="*/ 0 w 54"/>
                  <a:gd name="T9" fmla="*/ 0 h 12"/>
                  <a:gd name="T10" fmla="*/ 0 w 54"/>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2">
                    <a:moveTo>
                      <a:pt x="0" y="12"/>
                    </a:moveTo>
                    <a:cubicBezTo>
                      <a:pt x="47" y="12"/>
                      <a:pt x="47" y="12"/>
                      <a:pt x="47" y="12"/>
                    </a:cubicBezTo>
                    <a:cubicBezTo>
                      <a:pt x="51" y="12"/>
                      <a:pt x="54" y="9"/>
                      <a:pt x="54" y="6"/>
                    </a:cubicBezTo>
                    <a:cubicBezTo>
                      <a:pt x="54" y="3"/>
                      <a:pt x="51" y="0"/>
                      <a:pt x="47" y="0"/>
                    </a:cubicBezTo>
                    <a:cubicBezTo>
                      <a:pt x="0" y="0"/>
                      <a:pt x="0" y="0"/>
                      <a:pt x="0" y="0"/>
                    </a:cubicBezTo>
                    <a:lnTo>
                      <a:pt x="0" y="12"/>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78" name="Freeform 96">
                <a:extLst>
                  <a:ext uri="{FF2B5EF4-FFF2-40B4-BE49-F238E27FC236}">
                    <a16:creationId xmlns:a16="http://schemas.microsoft.com/office/drawing/2014/main" id="{A4D02D08-2BF1-9A4D-933D-D771B4B49DF2}"/>
                  </a:ext>
                </a:extLst>
              </p:cNvPr>
              <p:cNvSpPr>
                <a:spLocks/>
              </p:cNvSpPr>
              <p:nvPr/>
            </p:nvSpPr>
            <p:spPr bwMode="auto">
              <a:xfrm rot="333619">
                <a:off x="3921533" y="2209749"/>
                <a:ext cx="246727" cy="18004"/>
              </a:xfrm>
              <a:custGeom>
                <a:avLst/>
                <a:gdLst>
                  <a:gd name="T0" fmla="*/ 113 w 148"/>
                  <a:gd name="T1" fmla="*/ 22 h 10"/>
                  <a:gd name="T2" fmla="*/ 2313 w 148"/>
                  <a:gd name="T3" fmla="*/ 22 h 10"/>
                  <a:gd name="T4" fmla="*/ 813 w 148"/>
                  <a:gd name="T5" fmla="*/ 59 h 10"/>
                  <a:gd name="T6" fmla="*/ 50 w 148"/>
                  <a:gd name="T7" fmla="*/ 159 h 10"/>
                  <a:gd name="T8" fmla="*/ 113 w 148"/>
                  <a:gd name="T9" fmla="*/ 22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10">
                    <a:moveTo>
                      <a:pt x="7" y="1"/>
                    </a:moveTo>
                    <a:cubicBezTo>
                      <a:pt x="148" y="1"/>
                      <a:pt x="148" y="1"/>
                      <a:pt x="148" y="1"/>
                    </a:cubicBezTo>
                    <a:cubicBezTo>
                      <a:pt x="142" y="0"/>
                      <a:pt x="91" y="1"/>
                      <a:pt x="52" y="3"/>
                    </a:cubicBezTo>
                    <a:cubicBezTo>
                      <a:pt x="27" y="4"/>
                      <a:pt x="4" y="5"/>
                      <a:pt x="3" y="8"/>
                    </a:cubicBezTo>
                    <a:cubicBezTo>
                      <a:pt x="2" y="10"/>
                      <a:pt x="0" y="1"/>
                      <a:pt x="7"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79" name="Freeform 97">
                <a:extLst>
                  <a:ext uri="{FF2B5EF4-FFF2-40B4-BE49-F238E27FC236}">
                    <a16:creationId xmlns:a16="http://schemas.microsoft.com/office/drawing/2014/main" id="{C154C9A5-04B5-8F4A-9D65-FD5AE00F2D95}"/>
                  </a:ext>
                </a:extLst>
              </p:cNvPr>
              <p:cNvSpPr>
                <a:spLocks/>
              </p:cNvSpPr>
              <p:nvPr/>
            </p:nvSpPr>
            <p:spPr bwMode="auto">
              <a:xfrm rot="333619">
                <a:off x="4008731" y="2175257"/>
                <a:ext cx="244727" cy="16004"/>
              </a:xfrm>
              <a:custGeom>
                <a:avLst/>
                <a:gdLst>
                  <a:gd name="T0" fmla="*/ 92 w 147"/>
                  <a:gd name="T1" fmla="*/ 0 h 9"/>
                  <a:gd name="T2" fmla="*/ 2287 w 147"/>
                  <a:gd name="T3" fmla="*/ 0 h 9"/>
                  <a:gd name="T4" fmla="*/ 791 w 147"/>
                  <a:gd name="T5" fmla="*/ 56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3"/>
                    </a:cubicBezTo>
                    <a:cubicBezTo>
                      <a:pt x="27" y="4"/>
                      <a:pt x="4"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80" name="Freeform 98">
                <a:extLst>
                  <a:ext uri="{FF2B5EF4-FFF2-40B4-BE49-F238E27FC236}">
                    <a16:creationId xmlns:a16="http://schemas.microsoft.com/office/drawing/2014/main" id="{1C53BA48-79A3-E042-B042-4E3CC59BDFDA}"/>
                  </a:ext>
                </a:extLst>
              </p:cNvPr>
              <p:cNvSpPr>
                <a:spLocks/>
              </p:cNvSpPr>
              <p:nvPr/>
            </p:nvSpPr>
            <p:spPr bwMode="auto">
              <a:xfrm rot="333619">
                <a:off x="3924212" y="2249214"/>
                <a:ext cx="130032" cy="16004"/>
              </a:xfrm>
              <a:custGeom>
                <a:avLst/>
                <a:gdLst>
                  <a:gd name="T0" fmla="*/ 95 w 78"/>
                  <a:gd name="T1" fmla="*/ 0 h 9"/>
                  <a:gd name="T2" fmla="*/ 1208 w 78"/>
                  <a:gd name="T3" fmla="*/ 0 h 9"/>
                  <a:gd name="T4" fmla="*/ 595 w 78"/>
                  <a:gd name="T5" fmla="*/ 35 h 9"/>
                  <a:gd name="T6" fmla="*/ 50 w 78"/>
                  <a:gd name="T7" fmla="*/ 136 h 9"/>
                  <a:gd name="T8" fmla="*/ 95 w 7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0"/>
                    </a:moveTo>
                    <a:cubicBezTo>
                      <a:pt x="77" y="0"/>
                      <a:pt x="77" y="0"/>
                      <a:pt x="77" y="0"/>
                    </a:cubicBezTo>
                    <a:cubicBezTo>
                      <a:pt x="71" y="0"/>
                      <a:pt x="78" y="0"/>
                      <a:pt x="38" y="2"/>
                    </a:cubicBezTo>
                    <a:cubicBezTo>
                      <a:pt x="13" y="3"/>
                      <a:pt x="3"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81" name="Freeform 99">
                <a:extLst>
                  <a:ext uri="{FF2B5EF4-FFF2-40B4-BE49-F238E27FC236}">
                    <a16:creationId xmlns:a16="http://schemas.microsoft.com/office/drawing/2014/main" id="{90E2E9B3-5EF2-4744-84BC-010015523EAA}"/>
                  </a:ext>
                </a:extLst>
              </p:cNvPr>
              <p:cNvSpPr>
                <a:spLocks/>
              </p:cNvSpPr>
              <p:nvPr/>
            </p:nvSpPr>
            <p:spPr bwMode="auto">
              <a:xfrm rot="333619">
                <a:off x="4147662" y="2139488"/>
                <a:ext cx="113361" cy="7335"/>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1" y="1"/>
                      <a:pt x="10"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82" name="Freeform 101">
                <a:extLst>
                  <a:ext uri="{FF2B5EF4-FFF2-40B4-BE49-F238E27FC236}">
                    <a16:creationId xmlns:a16="http://schemas.microsoft.com/office/drawing/2014/main" id="{CC8229EB-6E74-0549-BF42-802C1E414DC4}"/>
                  </a:ext>
                </a:extLst>
              </p:cNvPr>
              <p:cNvSpPr>
                <a:spLocks/>
              </p:cNvSpPr>
              <p:nvPr/>
            </p:nvSpPr>
            <p:spPr bwMode="auto">
              <a:xfrm rot="333619">
                <a:off x="4008623" y="2174158"/>
                <a:ext cx="263398" cy="21339"/>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183" name="Freeform 102">
                <a:extLst>
                  <a:ext uri="{FF2B5EF4-FFF2-40B4-BE49-F238E27FC236}">
                    <a16:creationId xmlns:a16="http://schemas.microsoft.com/office/drawing/2014/main" id="{755D429C-C02B-6F4D-B5EE-DDBA1A6B2470}"/>
                  </a:ext>
                </a:extLst>
              </p:cNvPr>
              <p:cNvSpPr>
                <a:spLocks/>
              </p:cNvSpPr>
              <p:nvPr/>
            </p:nvSpPr>
            <p:spPr bwMode="auto">
              <a:xfrm rot="333619">
                <a:off x="4109342" y="2135200"/>
                <a:ext cx="170042" cy="21339"/>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184" name="Freeform 103">
                <a:extLst>
                  <a:ext uri="{FF2B5EF4-FFF2-40B4-BE49-F238E27FC236}">
                    <a16:creationId xmlns:a16="http://schemas.microsoft.com/office/drawing/2014/main" id="{A5BBC70D-55CA-2D4C-8D33-C21512341FE7}"/>
                  </a:ext>
                </a:extLst>
              </p:cNvPr>
              <p:cNvSpPr>
                <a:spLocks/>
              </p:cNvSpPr>
              <p:nvPr/>
            </p:nvSpPr>
            <p:spPr bwMode="auto">
              <a:xfrm rot="333619">
                <a:off x="3922210" y="2245926"/>
                <a:ext cx="148703" cy="23339"/>
              </a:xfrm>
              <a:custGeom>
                <a:avLst/>
                <a:gdLst>
                  <a:gd name="T0" fmla="*/ 95 w 89"/>
                  <a:gd name="T1" fmla="*/ 253 h 13"/>
                  <a:gd name="T2" fmla="*/ 772 w 89"/>
                  <a:gd name="T3" fmla="*/ 253 h 13"/>
                  <a:gd name="T4" fmla="*/ 1401 w 89"/>
                  <a:gd name="T5" fmla="*/ 0 h 13"/>
                  <a:gd name="T6" fmla="*/ 930 w 89"/>
                  <a:gd name="T7" fmla="*/ 0 h 13"/>
                  <a:gd name="T8" fmla="*/ 95 w 89"/>
                  <a:gd name="T9" fmla="*/ 0 h 13"/>
                  <a:gd name="T10" fmla="*/ 0 w 89"/>
                  <a:gd name="T11" fmla="*/ 116 h 13"/>
                  <a:gd name="T12" fmla="*/ 95 w 89"/>
                  <a:gd name="T13" fmla="*/ 25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185" name="Freeform 152">
                <a:extLst>
                  <a:ext uri="{FF2B5EF4-FFF2-40B4-BE49-F238E27FC236}">
                    <a16:creationId xmlns:a16="http://schemas.microsoft.com/office/drawing/2014/main" id="{D88C151B-80A2-5A46-944C-37CA39DA30D8}"/>
                  </a:ext>
                </a:extLst>
              </p:cNvPr>
              <p:cNvSpPr>
                <a:spLocks/>
              </p:cNvSpPr>
              <p:nvPr/>
            </p:nvSpPr>
            <p:spPr bwMode="auto">
              <a:xfrm rot="333619">
                <a:off x="3962448" y="1788647"/>
                <a:ext cx="281403" cy="21339"/>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86" name="Freeform 153">
                <a:extLst>
                  <a:ext uri="{FF2B5EF4-FFF2-40B4-BE49-F238E27FC236}">
                    <a16:creationId xmlns:a16="http://schemas.microsoft.com/office/drawing/2014/main" id="{C77979C8-BDC3-4842-AB57-DAC4E58C4F9B}"/>
                  </a:ext>
                </a:extLst>
              </p:cNvPr>
              <p:cNvSpPr>
                <a:spLocks/>
              </p:cNvSpPr>
              <p:nvPr/>
            </p:nvSpPr>
            <p:spPr bwMode="auto">
              <a:xfrm rot="333619">
                <a:off x="4049587" y="1753375"/>
                <a:ext cx="263398" cy="21339"/>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87" name="Freeform 154">
                <a:extLst>
                  <a:ext uri="{FF2B5EF4-FFF2-40B4-BE49-F238E27FC236}">
                    <a16:creationId xmlns:a16="http://schemas.microsoft.com/office/drawing/2014/main" id="{5F974A4B-12C1-BD4E-86E9-6343F1448CA7}"/>
                  </a:ext>
                </a:extLst>
              </p:cNvPr>
              <p:cNvSpPr>
                <a:spLocks/>
              </p:cNvSpPr>
              <p:nvPr/>
            </p:nvSpPr>
            <p:spPr bwMode="auto">
              <a:xfrm rot="333619">
                <a:off x="4150371" y="1713753"/>
                <a:ext cx="170042" cy="21339"/>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88" name="Freeform 155">
                <a:extLst>
                  <a:ext uri="{FF2B5EF4-FFF2-40B4-BE49-F238E27FC236}">
                    <a16:creationId xmlns:a16="http://schemas.microsoft.com/office/drawing/2014/main" id="{8D932CF5-BE29-3740-99DA-6EEB270B0CE9}"/>
                  </a:ext>
                </a:extLst>
              </p:cNvPr>
              <p:cNvSpPr>
                <a:spLocks/>
              </p:cNvSpPr>
              <p:nvPr/>
            </p:nvSpPr>
            <p:spPr bwMode="auto">
              <a:xfrm rot="333619">
                <a:off x="3963206" y="1825144"/>
                <a:ext cx="148703" cy="22672"/>
              </a:xfrm>
              <a:custGeom>
                <a:avLst/>
                <a:gdLst>
                  <a:gd name="T0" fmla="*/ 95 w 89"/>
                  <a:gd name="T1" fmla="*/ 233 h 13"/>
                  <a:gd name="T2" fmla="*/ 772 w 89"/>
                  <a:gd name="T3" fmla="*/ 233 h 13"/>
                  <a:gd name="T4" fmla="*/ 1401 w 89"/>
                  <a:gd name="T5" fmla="*/ 0 h 13"/>
                  <a:gd name="T6" fmla="*/ 930 w 89"/>
                  <a:gd name="T7" fmla="*/ 0 h 13"/>
                  <a:gd name="T8" fmla="*/ 95 w 89"/>
                  <a:gd name="T9" fmla="*/ 0 h 13"/>
                  <a:gd name="T10" fmla="*/ 0 w 89"/>
                  <a:gd name="T11" fmla="*/ 110 h 13"/>
                  <a:gd name="T12" fmla="*/ 95 w 89"/>
                  <a:gd name="T13" fmla="*/ 23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89" name="Freeform 156">
                <a:extLst>
                  <a:ext uri="{FF2B5EF4-FFF2-40B4-BE49-F238E27FC236}">
                    <a16:creationId xmlns:a16="http://schemas.microsoft.com/office/drawing/2014/main" id="{34F3665B-0957-7F49-8E0B-F9CEA132ABDE}"/>
                  </a:ext>
                </a:extLst>
              </p:cNvPr>
              <p:cNvSpPr>
                <a:spLocks/>
              </p:cNvSpPr>
              <p:nvPr/>
            </p:nvSpPr>
            <p:spPr bwMode="auto">
              <a:xfrm rot="333619">
                <a:off x="4180643" y="1759739"/>
                <a:ext cx="132032" cy="21339"/>
              </a:xfrm>
              <a:custGeom>
                <a:avLst/>
                <a:gdLst>
                  <a:gd name="T0" fmla="*/ 1150 w 79"/>
                  <a:gd name="T1" fmla="*/ 227 h 12"/>
                  <a:gd name="T2" fmla="*/ 1243 w 79"/>
                  <a:gd name="T3" fmla="*/ 115 h 12"/>
                  <a:gd name="T4" fmla="*/ 1150 w 79"/>
                  <a:gd name="T5" fmla="*/ 0 h 12"/>
                  <a:gd name="T6" fmla="*/ 0 w 79"/>
                  <a:gd name="T7" fmla="*/ 0 h 12"/>
                  <a:gd name="T8" fmla="*/ 0 w 79"/>
                  <a:gd name="T9" fmla="*/ 227 h 12"/>
                  <a:gd name="T10" fmla="*/ 1150 w 79"/>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2">
                    <a:moveTo>
                      <a:pt x="73" y="12"/>
                    </a:moveTo>
                    <a:cubicBezTo>
                      <a:pt x="77" y="12"/>
                      <a:pt x="79" y="9"/>
                      <a:pt x="79" y="6"/>
                    </a:cubicBezTo>
                    <a:cubicBezTo>
                      <a:pt x="79" y="3"/>
                      <a:pt x="77" y="0"/>
                      <a:pt x="73" y="0"/>
                    </a:cubicBezTo>
                    <a:cubicBezTo>
                      <a:pt x="0" y="0"/>
                      <a:pt x="0" y="0"/>
                      <a:pt x="0" y="0"/>
                    </a:cubicBezTo>
                    <a:cubicBezTo>
                      <a:pt x="0" y="12"/>
                      <a:pt x="0" y="12"/>
                      <a:pt x="0" y="12"/>
                    </a:cubicBezTo>
                    <a:lnTo>
                      <a:pt x="73" y="12"/>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90" name="Freeform 157">
                <a:extLst>
                  <a:ext uri="{FF2B5EF4-FFF2-40B4-BE49-F238E27FC236}">
                    <a16:creationId xmlns:a16="http://schemas.microsoft.com/office/drawing/2014/main" id="{564DB6CF-3E59-E54B-8390-55AF2D5F9745}"/>
                  </a:ext>
                </a:extLst>
              </p:cNvPr>
              <p:cNvSpPr>
                <a:spLocks/>
              </p:cNvSpPr>
              <p:nvPr/>
            </p:nvSpPr>
            <p:spPr bwMode="auto">
              <a:xfrm rot="333619">
                <a:off x="4103483" y="1795496"/>
                <a:ext cx="140034" cy="21339"/>
              </a:xfrm>
              <a:custGeom>
                <a:avLst/>
                <a:gdLst>
                  <a:gd name="T0" fmla="*/ 0 w 84"/>
                  <a:gd name="T1" fmla="*/ 0 h 12"/>
                  <a:gd name="T2" fmla="*/ 0 w 84"/>
                  <a:gd name="T3" fmla="*/ 227 h 12"/>
                  <a:gd name="T4" fmla="*/ 1220 w 84"/>
                  <a:gd name="T5" fmla="*/ 227 h 12"/>
                  <a:gd name="T6" fmla="*/ 1313 w 84"/>
                  <a:gd name="T7" fmla="*/ 115 h 12"/>
                  <a:gd name="T8" fmla="*/ 1220 w 84"/>
                  <a:gd name="T9" fmla="*/ 0 h 12"/>
                  <a:gd name="T10" fmla="*/ 0 w 8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12">
                    <a:moveTo>
                      <a:pt x="0" y="0"/>
                    </a:moveTo>
                    <a:cubicBezTo>
                      <a:pt x="0" y="12"/>
                      <a:pt x="0" y="12"/>
                      <a:pt x="0" y="12"/>
                    </a:cubicBezTo>
                    <a:cubicBezTo>
                      <a:pt x="78" y="12"/>
                      <a:pt x="78" y="12"/>
                      <a:pt x="78" y="12"/>
                    </a:cubicBezTo>
                    <a:cubicBezTo>
                      <a:pt x="81" y="12"/>
                      <a:pt x="84" y="9"/>
                      <a:pt x="84" y="6"/>
                    </a:cubicBezTo>
                    <a:cubicBezTo>
                      <a:pt x="84" y="2"/>
                      <a:pt x="81" y="0"/>
                      <a:pt x="78" y="0"/>
                    </a:cubicBezTo>
                    <a:lnTo>
                      <a:pt x="0" y="0"/>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91" name="Freeform 158">
                <a:extLst>
                  <a:ext uri="{FF2B5EF4-FFF2-40B4-BE49-F238E27FC236}">
                    <a16:creationId xmlns:a16="http://schemas.microsoft.com/office/drawing/2014/main" id="{004DEC42-CBD5-3742-B7C5-BDE0B49FBA86}"/>
                  </a:ext>
                </a:extLst>
              </p:cNvPr>
              <p:cNvSpPr>
                <a:spLocks/>
              </p:cNvSpPr>
              <p:nvPr/>
            </p:nvSpPr>
            <p:spPr bwMode="auto">
              <a:xfrm rot="333619">
                <a:off x="4043037" y="1829021"/>
                <a:ext cx="68684" cy="22672"/>
              </a:xfrm>
              <a:custGeom>
                <a:avLst/>
                <a:gdLst>
                  <a:gd name="T0" fmla="*/ 0 w 41"/>
                  <a:gd name="T1" fmla="*/ 0 h 13"/>
                  <a:gd name="T2" fmla="*/ 0 w 41"/>
                  <a:gd name="T3" fmla="*/ 233 h 13"/>
                  <a:gd name="T4" fmla="*/ 20 w 41"/>
                  <a:gd name="T5" fmla="*/ 233 h 13"/>
                  <a:gd name="T6" fmla="*/ 651 w 41"/>
                  <a:gd name="T7" fmla="*/ 0 h 13"/>
                  <a:gd name="T8" fmla="*/ 0 w 41"/>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3">
                    <a:moveTo>
                      <a:pt x="0" y="0"/>
                    </a:moveTo>
                    <a:cubicBezTo>
                      <a:pt x="0" y="13"/>
                      <a:pt x="0" y="13"/>
                      <a:pt x="0" y="13"/>
                    </a:cubicBezTo>
                    <a:cubicBezTo>
                      <a:pt x="1" y="13"/>
                      <a:pt x="1" y="13"/>
                      <a:pt x="1" y="13"/>
                    </a:cubicBezTo>
                    <a:cubicBezTo>
                      <a:pt x="16" y="8"/>
                      <a:pt x="29" y="4"/>
                      <a:pt x="41"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92" name="Freeform 159">
                <a:extLst>
                  <a:ext uri="{FF2B5EF4-FFF2-40B4-BE49-F238E27FC236}">
                    <a16:creationId xmlns:a16="http://schemas.microsoft.com/office/drawing/2014/main" id="{1FDED5D8-E599-2E47-8C4B-5AC6254C8FD8}"/>
                  </a:ext>
                </a:extLst>
              </p:cNvPr>
              <p:cNvSpPr>
                <a:spLocks/>
              </p:cNvSpPr>
              <p:nvPr/>
            </p:nvSpPr>
            <p:spPr bwMode="auto">
              <a:xfrm rot="333619">
                <a:off x="4230202" y="1717630"/>
                <a:ext cx="90022" cy="21339"/>
              </a:xfrm>
              <a:custGeom>
                <a:avLst/>
                <a:gdLst>
                  <a:gd name="T0" fmla="*/ 0 w 54"/>
                  <a:gd name="T1" fmla="*/ 227 h 12"/>
                  <a:gd name="T2" fmla="*/ 738 w 54"/>
                  <a:gd name="T3" fmla="*/ 227 h 12"/>
                  <a:gd name="T4" fmla="*/ 845 w 54"/>
                  <a:gd name="T5" fmla="*/ 115 h 12"/>
                  <a:gd name="T6" fmla="*/ 738 w 54"/>
                  <a:gd name="T7" fmla="*/ 0 h 12"/>
                  <a:gd name="T8" fmla="*/ 0 w 54"/>
                  <a:gd name="T9" fmla="*/ 0 h 12"/>
                  <a:gd name="T10" fmla="*/ 0 w 54"/>
                  <a:gd name="T11" fmla="*/ 22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2">
                    <a:moveTo>
                      <a:pt x="0" y="12"/>
                    </a:moveTo>
                    <a:cubicBezTo>
                      <a:pt x="47" y="12"/>
                      <a:pt x="47" y="12"/>
                      <a:pt x="47" y="12"/>
                    </a:cubicBezTo>
                    <a:cubicBezTo>
                      <a:pt x="51" y="12"/>
                      <a:pt x="54" y="9"/>
                      <a:pt x="54" y="6"/>
                    </a:cubicBezTo>
                    <a:cubicBezTo>
                      <a:pt x="54" y="3"/>
                      <a:pt x="51" y="0"/>
                      <a:pt x="47" y="0"/>
                    </a:cubicBezTo>
                    <a:cubicBezTo>
                      <a:pt x="0" y="0"/>
                      <a:pt x="0" y="0"/>
                      <a:pt x="0" y="0"/>
                    </a:cubicBezTo>
                    <a:lnTo>
                      <a:pt x="0" y="12"/>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93" name="Freeform 160">
                <a:extLst>
                  <a:ext uri="{FF2B5EF4-FFF2-40B4-BE49-F238E27FC236}">
                    <a16:creationId xmlns:a16="http://schemas.microsoft.com/office/drawing/2014/main" id="{D74EC87F-8D76-284B-A260-C8B500AF1545}"/>
                  </a:ext>
                </a:extLst>
              </p:cNvPr>
              <p:cNvSpPr>
                <a:spLocks/>
              </p:cNvSpPr>
              <p:nvPr/>
            </p:nvSpPr>
            <p:spPr bwMode="auto">
              <a:xfrm rot="333619">
                <a:off x="3962561" y="1788303"/>
                <a:ext cx="246727" cy="18004"/>
              </a:xfrm>
              <a:custGeom>
                <a:avLst/>
                <a:gdLst>
                  <a:gd name="T0" fmla="*/ 113 w 148"/>
                  <a:gd name="T1" fmla="*/ 22 h 10"/>
                  <a:gd name="T2" fmla="*/ 2313 w 148"/>
                  <a:gd name="T3" fmla="*/ 22 h 10"/>
                  <a:gd name="T4" fmla="*/ 813 w 148"/>
                  <a:gd name="T5" fmla="*/ 59 h 10"/>
                  <a:gd name="T6" fmla="*/ 50 w 148"/>
                  <a:gd name="T7" fmla="*/ 159 h 10"/>
                  <a:gd name="T8" fmla="*/ 113 w 148"/>
                  <a:gd name="T9" fmla="*/ 22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10">
                    <a:moveTo>
                      <a:pt x="7" y="1"/>
                    </a:moveTo>
                    <a:cubicBezTo>
                      <a:pt x="148" y="1"/>
                      <a:pt x="148" y="1"/>
                      <a:pt x="148" y="1"/>
                    </a:cubicBezTo>
                    <a:cubicBezTo>
                      <a:pt x="142" y="0"/>
                      <a:pt x="91" y="1"/>
                      <a:pt x="52" y="3"/>
                    </a:cubicBezTo>
                    <a:cubicBezTo>
                      <a:pt x="27" y="4"/>
                      <a:pt x="4" y="5"/>
                      <a:pt x="3" y="8"/>
                    </a:cubicBezTo>
                    <a:cubicBezTo>
                      <a:pt x="2" y="10"/>
                      <a:pt x="0" y="1"/>
                      <a:pt x="7"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94" name="Freeform 161">
                <a:extLst>
                  <a:ext uri="{FF2B5EF4-FFF2-40B4-BE49-F238E27FC236}">
                    <a16:creationId xmlns:a16="http://schemas.microsoft.com/office/drawing/2014/main" id="{0453C7FE-C16F-CB41-AC01-AFD39084704C}"/>
                  </a:ext>
                </a:extLst>
              </p:cNvPr>
              <p:cNvSpPr>
                <a:spLocks/>
              </p:cNvSpPr>
              <p:nvPr/>
            </p:nvSpPr>
            <p:spPr bwMode="auto">
              <a:xfrm rot="333619">
                <a:off x="4049760" y="1753810"/>
                <a:ext cx="244727" cy="16004"/>
              </a:xfrm>
              <a:custGeom>
                <a:avLst/>
                <a:gdLst>
                  <a:gd name="T0" fmla="*/ 92 w 147"/>
                  <a:gd name="T1" fmla="*/ 0 h 9"/>
                  <a:gd name="T2" fmla="*/ 2287 w 147"/>
                  <a:gd name="T3" fmla="*/ 0 h 9"/>
                  <a:gd name="T4" fmla="*/ 791 w 147"/>
                  <a:gd name="T5" fmla="*/ 56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3"/>
                    </a:cubicBezTo>
                    <a:cubicBezTo>
                      <a:pt x="27" y="4"/>
                      <a:pt x="4"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95" name="Freeform 162">
                <a:extLst>
                  <a:ext uri="{FF2B5EF4-FFF2-40B4-BE49-F238E27FC236}">
                    <a16:creationId xmlns:a16="http://schemas.microsoft.com/office/drawing/2014/main" id="{7C3EA687-D253-2E49-939D-669F1AFA74AD}"/>
                  </a:ext>
                </a:extLst>
              </p:cNvPr>
              <p:cNvSpPr>
                <a:spLocks/>
              </p:cNvSpPr>
              <p:nvPr/>
            </p:nvSpPr>
            <p:spPr bwMode="auto">
              <a:xfrm rot="333619">
                <a:off x="3965241" y="1827768"/>
                <a:ext cx="130032" cy="16004"/>
              </a:xfrm>
              <a:custGeom>
                <a:avLst/>
                <a:gdLst>
                  <a:gd name="T0" fmla="*/ 95 w 78"/>
                  <a:gd name="T1" fmla="*/ 0 h 9"/>
                  <a:gd name="T2" fmla="*/ 1208 w 78"/>
                  <a:gd name="T3" fmla="*/ 0 h 9"/>
                  <a:gd name="T4" fmla="*/ 595 w 78"/>
                  <a:gd name="T5" fmla="*/ 35 h 9"/>
                  <a:gd name="T6" fmla="*/ 50 w 78"/>
                  <a:gd name="T7" fmla="*/ 136 h 9"/>
                  <a:gd name="T8" fmla="*/ 95 w 7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0"/>
                    </a:moveTo>
                    <a:cubicBezTo>
                      <a:pt x="77" y="0"/>
                      <a:pt x="77" y="0"/>
                      <a:pt x="77" y="0"/>
                    </a:cubicBezTo>
                    <a:cubicBezTo>
                      <a:pt x="71" y="0"/>
                      <a:pt x="78" y="0"/>
                      <a:pt x="38" y="2"/>
                    </a:cubicBezTo>
                    <a:cubicBezTo>
                      <a:pt x="13" y="3"/>
                      <a:pt x="3"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96" name="Freeform 163">
                <a:extLst>
                  <a:ext uri="{FF2B5EF4-FFF2-40B4-BE49-F238E27FC236}">
                    <a16:creationId xmlns:a16="http://schemas.microsoft.com/office/drawing/2014/main" id="{44F5C2D5-1235-F841-AE8C-B4895B99039D}"/>
                  </a:ext>
                </a:extLst>
              </p:cNvPr>
              <p:cNvSpPr>
                <a:spLocks/>
              </p:cNvSpPr>
              <p:nvPr/>
            </p:nvSpPr>
            <p:spPr bwMode="auto">
              <a:xfrm rot="333619">
                <a:off x="4188690" y="1718042"/>
                <a:ext cx="113361" cy="7335"/>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1" y="1"/>
                      <a:pt x="10"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197" name="Freeform 164">
                <a:extLst>
                  <a:ext uri="{FF2B5EF4-FFF2-40B4-BE49-F238E27FC236}">
                    <a16:creationId xmlns:a16="http://schemas.microsoft.com/office/drawing/2014/main" id="{651879CA-0FB7-B244-AF99-D224744DEC16}"/>
                  </a:ext>
                </a:extLst>
              </p:cNvPr>
              <p:cNvSpPr>
                <a:spLocks/>
              </p:cNvSpPr>
              <p:nvPr/>
            </p:nvSpPr>
            <p:spPr bwMode="auto">
              <a:xfrm rot="333619">
                <a:off x="3962448" y="1788647"/>
                <a:ext cx="281403" cy="21339"/>
              </a:xfrm>
              <a:custGeom>
                <a:avLst/>
                <a:gdLst>
                  <a:gd name="T0" fmla="*/ 1321 w 169"/>
                  <a:gd name="T1" fmla="*/ 0 h 12"/>
                  <a:gd name="T2" fmla="*/ 105 w 169"/>
                  <a:gd name="T3" fmla="*/ 0 h 12"/>
                  <a:gd name="T4" fmla="*/ 0 w 169"/>
                  <a:gd name="T5" fmla="*/ 115 h 12"/>
                  <a:gd name="T6" fmla="*/ 105 w 169"/>
                  <a:gd name="T7" fmla="*/ 227 h 12"/>
                  <a:gd name="T8" fmla="*/ 2537 w 169"/>
                  <a:gd name="T9" fmla="*/ 227 h 12"/>
                  <a:gd name="T10" fmla="*/ 2632 w 169"/>
                  <a:gd name="T11" fmla="*/ 115 h 12"/>
                  <a:gd name="T12" fmla="*/ 2537 w 169"/>
                  <a:gd name="T13" fmla="*/ 0 h 12"/>
                  <a:gd name="T14" fmla="*/ 1321 w 16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2">
                    <a:moveTo>
                      <a:pt x="85" y="0"/>
                    </a:moveTo>
                    <a:cubicBezTo>
                      <a:pt x="7" y="0"/>
                      <a:pt x="7" y="0"/>
                      <a:pt x="7" y="0"/>
                    </a:cubicBezTo>
                    <a:cubicBezTo>
                      <a:pt x="3" y="0"/>
                      <a:pt x="0" y="2"/>
                      <a:pt x="0" y="6"/>
                    </a:cubicBezTo>
                    <a:cubicBezTo>
                      <a:pt x="0" y="9"/>
                      <a:pt x="3" y="12"/>
                      <a:pt x="7" y="12"/>
                    </a:cubicBezTo>
                    <a:cubicBezTo>
                      <a:pt x="163" y="12"/>
                      <a:pt x="163" y="12"/>
                      <a:pt x="163" y="12"/>
                    </a:cubicBezTo>
                    <a:cubicBezTo>
                      <a:pt x="166" y="12"/>
                      <a:pt x="169" y="9"/>
                      <a:pt x="169" y="6"/>
                    </a:cubicBezTo>
                    <a:cubicBezTo>
                      <a:pt x="169" y="2"/>
                      <a:pt x="166" y="0"/>
                      <a:pt x="163" y="0"/>
                    </a:cubicBezTo>
                    <a:lnTo>
                      <a:pt x="85"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198" name="Freeform 165">
                <a:extLst>
                  <a:ext uri="{FF2B5EF4-FFF2-40B4-BE49-F238E27FC236}">
                    <a16:creationId xmlns:a16="http://schemas.microsoft.com/office/drawing/2014/main" id="{010A986D-CAF0-2841-9363-33DD3B87518A}"/>
                  </a:ext>
                </a:extLst>
              </p:cNvPr>
              <p:cNvSpPr>
                <a:spLocks/>
              </p:cNvSpPr>
              <p:nvPr/>
            </p:nvSpPr>
            <p:spPr bwMode="auto">
              <a:xfrm rot="333619">
                <a:off x="4049587" y="1753375"/>
                <a:ext cx="263398" cy="21339"/>
              </a:xfrm>
              <a:custGeom>
                <a:avLst/>
                <a:gdLst>
                  <a:gd name="T0" fmla="*/ 1238 w 158"/>
                  <a:gd name="T1" fmla="*/ 0 h 12"/>
                  <a:gd name="T2" fmla="*/ 95 w 158"/>
                  <a:gd name="T3" fmla="*/ 0 h 12"/>
                  <a:gd name="T4" fmla="*/ 0 w 158"/>
                  <a:gd name="T5" fmla="*/ 115 h 12"/>
                  <a:gd name="T6" fmla="*/ 95 w 158"/>
                  <a:gd name="T7" fmla="*/ 227 h 12"/>
                  <a:gd name="T8" fmla="*/ 2375 w 158"/>
                  <a:gd name="T9" fmla="*/ 227 h 12"/>
                  <a:gd name="T10" fmla="*/ 2470 w 158"/>
                  <a:gd name="T11" fmla="*/ 115 h 12"/>
                  <a:gd name="T12" fmla="*/ 2375 w 158"/>
                  <a:gd name="T13" fmla="*/ 0 h 12"/>
                  <a:gd name="T14" fmla="*/ 1238 w 15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 h="12">
                    <a:moveTo>
                      <a:pt x="79" y="0"/>
                    </a:moveTo>
                    <a:cubicBezTo>
                      <a:pt x="6" y="0"/>
                      <a:pt x="6" y="0"/>
                      <a:pt x="6" y="0"/>
                    </a:cubicBezTo>
                    <a:cubicBezTo>
                      <a:pt x="3" y="0"/>
                      <a:pt x="0" y="3"/>
                      <a:pt x="0" y="6"/>
                    </a:cubicBezTo>
                    <a:cubicBezTo>
                      <a:pt x="0" y="9"/>
                      <a:pt x="3" y="12"/>
                      <a:pt x="6" y="12"/>
                    </a:cubicBezTo>
                    <a:cubicBezTo>
                      <a:pt x="152" y="12"/>
                      <a:pt x="152" y="12"/>
                      <a:pt x="152" y="12"/>
                    </a:cubicBezTo>
                    <a:cubicBezTo>
                      <a:pt x="156" y="12"/>
                      <a:pt x="158" y="9"/>
                      <a:pt x="158" y="6"/>
                    </a:cubicBezTo>
                    <a:cubicBezTo>
                      <a:pt x="158" y="3"/>
                      <a:pt x="156" y="0"/>
                      <a:pt x="152" y="0"/>
                    </a:cubicBezTo>
                    <a:lnTo>
                      <a:pt x="79"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199" name="Freeform 166">
                <a:extLst>
                  <a:ext uri="{FF2B5EF4-FFF2-40B4-BE49-F238E27FC236}">
                    <a16:creationId xmlns:a16="http://schemas.microsoft.com/office/drawing/2014/main" id="{7E474DE1-B70E-2C40-9331-9E6F1C8541D6}"/>
                  </a:ext>
                </a:extLst>
              </p:cNvPr>
              <p:cNvSpPr>
                <a:spLocks/>
              </p:cNvSpPr>
              <p:nvPr/>
            </p:nvSpPr>
            <p:spPr bwMode="auto">
              <a:xfrm rot="333619">
                <a:off x="4150371" y="1713753"/>
                <a:ext cx="170042" cy="21339"/>
              </a:xfrm>
              <a:custGeom>
                <a:avLst/>
                <a:gdLst>
                  <a:gd name="T0" fmla="*/ 1488 w 102"/>
                  <a:gd name="T1" fmla="*/ 0 h 12"/>
                  <a:gd name="T2" fmla="*/ 738 w 102"/>
                  <a:gd name="T3" fmla="*/ 0 h 12"/>
                  <a:gd name="T4" fmla="*/ 208 w 102"/>
                  <a:gd name="T5" fmla="*/ 0 h 12"/>
                  <a:gd name="T6" fmla="*/ 0 w 102"/>
                  <a:gd name="T7" fmla="*/ 227 h 12"/>
                  <a:gd name="T8" fmla="*/ 1488 w 102"/>
                  <a:gd name="T9" fmla="*/ 227 h 12"/>
                  <a:gd name="T10" fmla="*/ 1595 w 102"/>
                  <a:gd name="T11" fmla="*/ 115 h 12"/>
                  <a:gd name="T12" fmla="*/ 1488 w 10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
                    <a:moveTo>
                      <a:pt x="95" y="0"/>
                    </a:moveTo>
                    <a:cubicBezTo>
                      <a:pt x="47" y="0"/>
                      <a:pt x="47" y="0"/>
                      <a:pt x="47" y="0"/>
                    </a:cubicBezTo>
                    <a:cubicBezTo>
                      <a:pt x="13" y="0"/>
                      <a:pt x="13" y="0"/>
                      <a:pt x="13" y="0"/>
                    </a:cubicBezTo>
                    <a:cubicBezTo>
                      <a:pt x="8" y="4"/>
                      <a:pt x="3" y="8"/>
                      <a:pt x="0" y="12"/>
                    </a:cubicBezTo>
                    <a:cubicBezTo>
                      <a:pt x="95" y="12"/>
                      <a:pt x="95" y="12"/>
                      <a:pt x="95" y="12"/>
                    </a:cubicBezTo>
                    <a:cubicBezTo>
                      <a:pt x="99" y="12"/>
                      <a:pt x="102" y="9"/>
                      <a:pt x="102" y="6"/>
                    </a:cubicBezTo>
                    <a:cubicBezTo>
                      <a:pt x="102" y="3"/>
                      <a:pt x="99"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200" name="Freeform 167">
                <a:extLst>
                  <a:ext uri="{FF2B5EF4-FFF2-40B4-BE49-F238E27FC236}">
                    <a16:creationId xmlns:a16="http://schemas.microsoft.com/office/drawing/2014/main" id="{15329AA8-C032-3A40-B4FB-419F528ECCB1}"/>
                  </a:ext>
                </a:extLst>
              </p:cNvPr>
              <p:cNvSpPr>
                <a:spLocks/>
              </p:cNvSpPr>
              <p:nvPr/>
            </p:nvSpPr>
            <p:spPr bwMode="auto">
              <a:xfrm rot="333619">
                <a:off x="3963206" y="1825144"/>
                <a:ext cx="148703" cy="22672"/>
              </a:xfrm>
              <a:custGeom>
                <a:avLst/>
                <a:gdLst>
                  <a:gd name="T0" fmla="*/ 95 w 89"/>
                  <a:gd name="T1" fmla="*/ 233 h 13"/>
                  <a:gd name="T2" fmla="*/ 772 w 89"/>
                  <a:gd name="T3" fmla="*/ 233 h 13"/>
                  <a:gd name="T4" fmla="*/ 1401 w 89"/>
                  <a:gd name="T5" fmla="*/ 0 h 13"/>
                  <a:gd name="T6" fmla="*/ 930 w 89"/>
                  <a:gd name="T7" fmla="*/ 0 h 13"/>
                  <a:gd name="T8" fmla="*/ 95 w 89"/>
                  <a:gd name="T9" fmla="*/ 0 h 13"/>
                  <a:gd name="T10" fmla="*/ 0 w 89"/>
                  <a:gd name="T11" fmla="*/ 110 h 13"/>
                  <a:gd name="T12" fmla="*/ 95 w 89"/>
                  <a:gd name="T13" fmla="*/ 23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3">
                    <a:moveTo>
                      <a:pt x="6" y="13"/>
                    </a:moveTo>
                    <a:cubicBezTo>
                      <a:pt x="49" y="13"/>
                      <a:pt x="49" y="13"/>
                      <a:pt x="49" y="13"/>
                    </a:cubicBezTo>
                    <a:cubicBezTo>
                      <a:pt x="64" y="8"/>
                      <a:pt x="77" y="4"/>
                      <a:pt x="89" y="0"/>
                    </a:cubicBezTo>
                    <a:cubicBezTo>
                      <a:pt x="59" y="0"/>
                      <a:pt x="59" y="0"/>
                      <a:pt x="59" y="0"/>
                    </a:cubicBezTo>
                    <a:cubicBezTo>
                      <a:pt x="6" y="0"/>
                      <a:pt x="6" y="0"/>
                      <a:pt x="6" y="0"/>
                    </a:cubicBezTo>
                    <a:cubicBezTo>
                      <a:pt x="3" y="0"/>
                      <a:pt x="0" y="3"/>
                      <a:pt x="0" y="6"/>
                    </a:cubicBezTo>
                    <a:cubicBezTo>
                      <a:pt x="0" y="10"/>
                      <a:pt x="3" y="13"/>
                      <a:pt x="6" y="13"/>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201" name="Freeform 168">
                <a:extLst>
                  <a:ext uri="{FF2B5EF4-FFF2-40B4-BE49-F238E27FC236}">
                    <a16:creationId xmlns:a16="http://schemas.microsoft.com/office/drawing/2014/main" id="{BF29E0ED-847B-DD4C-8A92-129FDF1B3983}"/>
                  </a:ext>
                </a:extLst>
              </p:cNvPr>
              <p:cNvSpPr>
                <a:spLocks/>
              </p:cNvSpPr>
              <p:nvPr/>
            </p:nvSpPr>
            <p:spPr bwMode="auto">
              <a:xfrm rot="333619">
                <a:off x="4013840" y="2016793"/>
                <a:ext cx="282069" cy="23339"/>
              </a:xfrm>
              <a:custGeom>
                <a:avLst/>
                <a:gdLst>
                  <a:gd name="T0" fmla="*/ 1317 w 169"/>
                  <a:gd name="T1" fmla="*/ 0 h 13"/>
                  <a:gd name="T2" fmla="*/ 95 w 169"/>
                  <a:gd name="T3" fmla="*/ 0 h 13"/>
                  <a:gd name="T4" fmla="*/ 0 w 169"/>
                  <a:gd name="T5" fmla="*/ 116 h 13"/>
                  <a:gd name="T6" fmla="*/ 95 w 169"/>
                  <a:gd name="T7" fmla="*/ 253 h 13"/>
                  <a:gd name="T8" fmla="*/ 2556 w 169"/>
                  <a:gd name="T9" fmla="*/ 253 h 13"/>
                  <a:gd name="T10" fmla="*/ 2651 w 169"/>
                  <a:gd name="T11" fmla="*/ 116 h 13"/>
                  <a:gd name="T12" fmla="*/ 2556 w 169"/>
                  <a:gd name="T13" fmla="*/ 0 h 13"/>
                  <a:gd name="T14" fmla="*/ 1317 w 16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3">
                    <a:moveTo>
                      <a:pt x="84" y="0"/>
                    </a:moveTo>
                    <a:cubicBezTo>
                      <a:pt x="6" y="0"/>
                      <a:pt x="6" y="0"/>
                      <a:pt x="6" y="0"/>
                    </a:cubicBezTo>
                    <a:cubicBezTo>
                      <a:pt x="3" y="0"/>
                      <a:pt x="0" y="3"/>
                      <a:pt x="0" y="6"/>
                    </a:cubicBezTo>
                    <a:cubicBezTo>
                      <a:pt x="0" y="10"/>
                      <a:pt x="3" y="13"/>
                      <a:pt x="6" y="13"/>
                    </a:cubicBezTo>
                    <a:cubicBezTo>
                      <a:pt x="163" y="13"/>
                      <a:pt x="163" y="13"/>
                      <a:pt x="163" y="13"/>
                    </a:cubicBezTo>
                    <a:cubicBezTo>
                      <a:pt x="166" y="13"/>
                      <a:pt x="169" y="10"/>
                      <a:pt x="169" y="6"/>
                    </a:cubicBezTo>
                    <a:cubicBezTo>
                      <a:pt x="169" y="3"/>
                      <a:pt x="166" y="0"/>
                      <a:pt x="163" y="0"/>
                    </a:cubicBezTo>
                    <a:lnTo>
                      <a:pt x="84" y="0"/>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202" name="Freeform 169">
                <a:extLst>
                  <a:ext uri="{FF2B5EF4-FFF2-40B4-BE49-F238E27FC236}">
                    <a16:creationId xmlns:a16="http://schemas.microsoft.com/office/drawing/2014/main" id="{A3DB5732-C6EE-E64E-9E2B-4CEC9043B627}"/>
                  </a:ext>
                </a:extLst>
              </p:cNvPr>
              <p:cNvSpPr>
                <a:spLocks/>
              </p:cNvSpPr>
              <p:nvPr/>
            </p:nvSpPr>
            <p:spPr bwMode="auto">
              <a:xfrm rot="333619">
                <a:off x="3952972" y="1967177"/>
                <a:ext cx="265399" cy="23339"/>
              </a:xfrm>
              <a:custGeom>
                <a:avLst/>
                <a:gdLst>
                  <a:gd name="T0" fmla="*/ 1254 w 159"/>
                  <a:gd name="T1" fmla="*/ 0 h 13"/>
                  <a:gd name="T2" fmla="*/ 113 w 159"/>
                  <a:gd name="T3" fmla="*/ 0 h 13"/>
                  <a:gd name="T4" fmla="*/ 0 w 159"/>
                  <a:gd name="T5" fmla="*/ 137 h 13"/>
                  <a:gd name="T6" fmla="*/ 113 w 159"/>
                  <a:gd name="T7" fmla="*/ 253 h 13"/>
                  <a:gd name="T8" fmla="*/ 2401 w 159"/>
                  <a:gd name="T9" fmla="*/ 253 h 13"/>
                  <a:gd name="T10" fmla="*/ 2493 w 159"/>
                  <a:gd name="T11" fmla="*/ 137 h 13"/>
                  <a:gd name="T12" fmla="*/ 2401 w 159"/>
                  <a:gd name="T13" fmla="*/ 0 h 13"/>
                  <a:gd name="T14" fmla="*/ 1254 w 15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13">
                    <a:moveTo>
                      <a:pt x="80" y="0"/>
                    </a:moveTo>
                    <a:cubicBezTo>
                      <a:pt x="7" y="0"/>
                      <a:pt x="7" y="0"/>
                      <a:pt x="7" y="0"/>
                    </a:cubicBezTo>
                    <a:cubicBezTo>
                      <a:pt x="3" y="0"/>
                      <a:pt x="0" y="3"/>
                      <a:pt x="0" y="7"/>
                    </a:cubicBezTo>
                    <a:cubicBezTo>
                      <a:pt x="0" y="10"/>
                      <a:pt x="3" y="13"/>
                      <a:pt x="7" y="13"/>
                    </a:cubicBezTo>
                    <a:cubicBezTo>
                      <a:pt x="153" y="13"/>
                      <a:pt x="153" y="13"/>
                      <a:pt x="153" y="13"/>
                    </a:cubicBezTo>
                    <a:cubicBezTo>
                      <a:pt x="156" y="13"/>
                      <a:pt x="159" y="10"/>
                      <a:pt x="159" y="7"/>
                    </a:cubicBezTo>
                    <a:cubicBezTo>
                      <a:pt x="159" y="3"/>
                      <a:pt x="156" y="0"/>
                      <a:pt x="153" y="0"/>
                    </a:cubicBezTo>
                    <a:lnTo>
                      <a:pt x="80" y="0"/>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203" name="Freeform 170">
                <a:extLst>
                  <a:ext uri="{FF2B5EF4-FFF2-40B4-BE49-F238E27FC236}">
                    <a16:creationId xmlns:a16="http://schemas.microsoft.com/office/drawing/2014/main" id="{2CD7941A-2986-B149-8036-257A9D82B692}"/>
                  </a:ext>
                </a:extLst>
              </p:cNvPr>
              <p:cNvSpPr>
                <a:spLocks/>
              </p:cNvSpPr>
              <p:nvPr/>
            </p:nvSpPr>
            <p:spPr bwMode="auto">
              <a:xfrm rot="333619">
                <a:off x="3947573" y="1917056"/>
                <a:ext cx="168708" cy="23339"/>
              </a:xfrm>
              <a:custGeom>
                <a:avLst/>
                <a:gdLst>
                  <a:gd name="T0" fmla="*/ 1493 w 101"/>
                  <a:gd name="T1" fmla="*/ 0 h 13"/>
                  <a:gd name="T2" fmla="*/ 741 w 101"/>
                  <a:gd name="T3" fmla="*/ 0 h 13"/>
                  <a:gd name="T4" fmla="*/ 188 w 101"/>
                  <a:gd name="T5" fmla="*/ 0 h 13"/>
                  <a:gd name="T6" fmla="*/ 0 w 101"/>
                  <a:gd name="T7" fmla="*/ 253 h 13"/>
                  <a:gd name="T8" fmla="*/ 1493 w 101"/>
                  <a:gd name="T9" fmla="*/ 253 h 13"/>
                  <a:gd name="T10" fmla="*/ 1588 w 101"/>
                  <a:gd name="T11" fmla="*/ 137 h 13"/>
                  <a:gd name="T12" fmla="*/ 1493 w 101"/>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13">
                    <a:moveTo>
                      <a:pt x="95" y="0"/>
                    </a:moveTo>
                    <a:cubicBezTo>
                      <a:pt x="47" y="0"/>
                      <a:pt x="47" y="0"/>
                      <a:pt x="47" y="0"/>
                    </a:cubicBezTo>
                    <a:cubicBezTo>
                      <a:pt x="12" y="0"/>
                      <a:pt x="12" y="0"/>
                      <a:pt x="12" y="0"/>
                    </a:cubicBezTo>
                    <a:cubicBezTo>
                      <a:pt x="7" y="4"/>
                      <a:pt x="3" y="9"/>
                      <a:pt x="0" y="13"/>
                    </a:cubicBezTo>
                    <a:cubicBezTo>
                      <a:pt x="95" y="13"/>
                      <a:pt x="95" y="13"/>
                      <a:pt x="95" y="13"/>
                    </a:cubicBezTo>
                    <a:cubicBezTo>
                      <a:pt x="98" y="13"/>
                      <a:pt x="101" y="10"/>
                      <a:pt x="101" y="7"/>
                    </a:cubicBezTo>
                    <a:cubicBezTo>
                      <a:pt x="101" y="3"/>
                      <a:pt x="98" y="0"/>
                      <a:pt x="95" y="0"/>
                    </a:cubicBez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204" name="Freeform 171">
                <a:extLst>
                  <a:ext uri="{FF2B5EF4-FFF2-40B4-BE49-F238E27FC236}">
                    <a16:creationId xmlns:a16="http://schemas.microsoft.com/office/drawing/2014/main" id="{076ADA58-E984-AC4A-99E7-79160FB62B50}"/>
                  </a:ext>
                </a:extLst>
              </p:cNvPr>
              <p:cNvSpPr>
                <a:spLocks/>
              </p:cNvSpPr>
              <p:nvPr/>
            </p:nvSpPr>
            <p:spPr bwMode="auto">
              <a:xfrm rot="333619">
                <a:off x="4003585" y="1877375"/>
                <a:ext cx="40010" cy="19338"/>
              </a:xfrm>
              <a:custGeom>
                <a:avLst/>
                <a:gdLst>
                  <a:gd name="T0" fmla="*/ 0 w 24"/>
                  <a:gd name="T1" fmla="*/ 200 h 11"/>
                  <a:gd name="T2" fmla="*/ 270 w 24"/>
                  <a:gd name="T3" fmla="*/ 200 h 11"/>
                  <a:gd name="T4" fmla="*/ 375 w 24"/>
                  <a:gd name="T5" fmla="*/ 90 h 11"/>
                  <a:gd name="T6" fmla="*/ 345 w 24"/>
                  <a:gd name="T7" fmla="*/ 0 h 11"/>
                  <a:gd name="T8" fmla="*/ 0 w 24"/>
                  <a:gd name="T9" fmla="*/ 20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1">
                    <a:moveTo>
                      <a:pt x="0" y="11"/>
                    </a:moveTo>
                    <a:cubicBezTo>
                      <a:pt x="17" y="11"/>
                      <a:pt x="17" y="11"/>
                      <a:pt x="17" y="11"/>
                    </a:cubicBezTo>
                    <a:cubicBezTo>
                      <a:pt x="21" y="11"/>
                      <a:pt x="24" y="8"/>
                      <a:pt x="24" y="5"/>
                    </a:cubicBezTo>
                    <a:cubicBezTo>
                      <a:pt x="24" y="3"/>
                      <a:pt x="23" y="1"/>
                      <a:pt x="22" y="0"/>
                    </a:cubicBezTo>
                    <a:cubicBezTo>
                      <a:pt x="14" y="4"/>
                      <a:pt x="7" y="7"/>
                      <a:pt x="0" y="11"/>
                    </a:cubicBez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205" name="Freeform 172">
                <a:extLst>
                  <a:ext uri="{FF2B5EF4-FFF2-40B4-BE49-F238E27FC236}">
                    <a16:creationId xmlns:a16="http://schemas.microsoft.com/office/drawing/2014/main" id="{1BDB6460-B63F-0743-A2BF-B82A1B1F4B01}"/>
                  </a:ext>
                </a:extLst>
              </p:cNvPr>
              <p:cNvSpPr>
                <a:spLocks/>
              </p:cNvSpPr>
              <p:nvPr/>
            </p:nvSpPr>
            <p:spPr bwMode="auto">
              <a:xfrm rot="333619">
                <a:off x="4099521" y="2063494"/>
                <a:ext cx="148036" cy="21339"/>
              </a:xfrm>
              <a:custGeom>
                <a:avLst/>
                <a:gdLst>
                  <a:gd name="T0" fmla="*/ 92 w 89"/>
                  <a:gd name="T1" fmla="*/ 227 h 12"/>
                  <a:gd name="T2" fmla="*/ 758 w 89"/>
                  <a:gd name="T3" fmla="*/ 227 h 12"/>
                  <a:gd name="T4" fmla="*/ 1382 w 89"/>
                  <a:gd name="T5" fmla="*/ 0 h 12"/>
                  <a:gd name="T6" fmla="*/ 915 w 89"/>
                  <a:gd name="T7" fmla="*/ 0 h 12"/>
                  <a:gd name="T8" fmla="*/ 92 w 89"/>
                  <a:gd name="T9" fmla="*/ 0 h 12"/>
                  <a:gd name="T10" fmla="*/ 0 w 89"/>
                  <a:gd name="T11" fmla="*/ 115 h 12"/>
                  <a:gd name="T12" fmla="*/ 92 w 89"/>
                  <a:gd name="T13" fmla="*/ 22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2">
                    <a:moveTo>
                      <a:pt x="6" y="12"/>
                    </a:moveTo>
                    <a:cubicBezTo>
                      <a:pt x="49" y="12"/>
                      <a:pt x="49" y="12"/>
                      <a:pt x="49" y="12"/>
                    </a:cubicBezTo>
                    <a:cubicBezTo>
                      <a:pt x="64" y="8"/>
                      <a:pt x="77" y="4"/>
                      <a:pt x="89" y="0"/>
                    </a:cubicBezTo>
                    <a:cubicBezTo>
                      <a:pt x="59" y="0"/>
                      <a:pt x="59" y="0"/>
                      <a:pt x="59" y="0"/>
                    </a:cubicBezTo>
                    <a:cubicBezTo>
                      <a:pt x="6" y="0"/>
                      <a:pt x="6" y="0"/>
                      <a:pt x="6" y="0"/>
                    </a:cubicBezTo>
                    <a:cubicBezTo>
                      <a:pt x="3" y="0"/>
                      <a:pt x="0" y="3"/>
                      <a:pt x="0" y="6"/>
                    </a:cubicBezTo>
                    <a:cubicBezTo>
                      <a:pt x="0" y="9"/>
                      <a:pt x="3" y="12"/>
                      <a:pt x="6" y="12"/>
                    </a:cubicBez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206" name="Freeform 173">
                <a:extLst>
                  <a:ext uri="{FF2B5EF4-FFF2-40B4-BE49-F238E27FC236}">
                    <a16:creationId xmlns:a16="http://schemas.microsoft.com/office/drawing/2014/main" id="{F4BB4B71-626D-804E-AAD4-47D1BFE58F71}"/>
                  </a:ext>
                </a:extLst>
              </p:cNvPr>
              <p:cNvSpPr>
                <a:spLocks/>
              </p:cNvSpPr>
              <p:nvPr/>
            </p:nvSpPr>
            <p:spPr bwMode="auto">
              <a:xfrm rot="333619">
                <a:off x="4086024" y="1973638"/>
                <a:ext cx="132032" cy="23339"/>
              </a:xfrm>
              <a:custGeom>
                <a:avLst/>
                <a:gdLst>
                  <a:gd name="T0" fmla="*/ 1150 w 79"/>
                  <a:gd name="T1" fmla="*/ 253 h 13"/>
                  <a:gd name="T2" fmla="*/ 1243 w 79"/>
                  <a:gd name="T3" fmla="*/ 137 h 13"/>
                  <a:gd name="T4" fmla="*/ 1150 w 79"/>
                  <a:gd name="T5" fmla="*/ 0 h 13"/>
                  <a:gd name="T6" fmla="*/ 0 w 79"/>
                  <a:gd name="T7" fmla="*/ 0 h 13"/>
                  <a:gd name="T8" fmla="*/ 0 w 79"/>
                  <a:gd name="T9" fmla="*/ 253 h 13"/>
                  <a:gd name="T10" fmla="*/ 1150 w 79"/>
                  <a:gd name="T11" fmla="*/ 253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13">
                    <a:moveTo>
                      <a:pt x="73" y="13"/>
                    </a:moveTo>
                    <a:cubicBezTo>
                      <a:pt x="76" y="13"/>
                      <a:pt x="79" y="10"/>
                      <a:pt x="79" y="7"/>
                    </a:cubicBezTo>
                    <a:cubicBezTo>
                      <a:pt x="79" y="3"/>
                      <a:pt x="76" y="0"/>
                      <a:pt x="73" y="0"/>
                    </a:cubicBezTo>
                    <a:cubicBezTo>
                      <a:pt x="0" y="0"/>
                      <a:pt x="0" y="0"/>
                      <a:pt x="0" y="0"/>
                    </a:cubicBezTo>
                    <a:cubicBezTo>
                      <a:pt x="0" y="13"/>
                      <a:pt x="0" y="13"/>
                      <a:pt x="0" y="13"/>
                    </a:cubicBezTo>
                    <a:lnTo>
                      <a:pt x="73" y="13"/>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207" name="Freeform 174">
                <a:extLst>
                  <a:ext uri="{FF2B5EF4-FFF2-40B4-BE49-F238E27FC236}">
                    <a16:creationId xmlns:a16="http://schemas.microsoft.com/office/drawing/2014/main" id="{BD4ACF82-11C6-DA45-85EC-3D1DE73C62AC}"/>
                  </a:ext>
                </a:extLst>
              </p:cNvPr>
              <p:cNvSpPr>
                <a:spLocks/>
              </p:cNvSpPr>
              <p:nvPr/>
            </p:nvSpPr>
            <p:spPr bwMode="auto">
              <a:xfrm rot="333619">
                <a:off x="4153545" y="2023577"/>
                <a:ext cx="142035" cy="23339"/>
              </a:xfrm>
              <a:custGeom>
                <a:avLst/>
                <a:gdLst>
                  <a:gd name="T0" fmla="*/ 0 w 85"/>
                  <a:gd name="T1" fmla="*/ 0 h 13"/>
                  <a:gd name="T2" fmla="*/ 0 w 85"/>
                  <a:gd name="T3" fmla="*/ 253 h 13"/>
                  <a:gd name="T4" fmla="*/ 1243 w 85"/>
                  <a:gd name="T5" fmla="*/ 253 h 13"/>
                  <a:gd name="T6" fmla="*/ 1338 w 85"/>
                  <a:gd name="T7" fmla="*/ 116 h 13"/>
                  <a:gd name="T8" fmla="*/ 1243 w 85"/>
                  <a:gd name="T9" fmla="*/ 0 h 13"/>
                  <a:gd name="T10" fmla="*/ 0 w 85"/>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 h="13">
                    <a:moveTo>
                      <a:pt x="0" y="0"/>
                    </a:moveTo>
                    <a:cubicBezTo>
                      <a:pt x="0" y="13"/>
                      <a:pt x="0" y="13"/>
                      <a:pt x="0" y="13"/>
                    </a:cubicBezTo>
                    <a:cubicBezTo>
                      <a:pt x="79" y="13"/>
                      <a:pt x="79" y="13"/>
                      <a:pt x="79" y="13"/>
                    </a:cubicBezTo>
                    <a:cubicBezTo>
                      <a:pt x="82" y="13"/>
                      <a:pt x="85" y="10"/>
                      <a:pt x="85" y="6"/>
                    </a:cubicBezTo>
                    <a:cubicBezTo>
                      <a:pt x="85" y="3"/>
                      <a:pt x="82" y="0"/>
                      <a:pt x="79" y="0"/>
                    </a:cubicBezTo>
                    <a:lnTo>
                      <a:pt x="0" y="0"/>
                    </a:lnTo>
                    <a:close/>
                  </a:path>
                </a:pathLst>
              </a:custGeom>
              <a:solidFill>
                <a:srgbClr val="4BBAC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208" name="Freeform 175">
                <a:extLst>
                  <a:ext uri="{FF2B5EF4-FFF2-40B4-BE49-F238E27FC236}">
                    <a16:creationId xmlns:a16="http://schemas.microsoft.com/office/drawing/2014/main" id="{C358E456-17DD-2D4B-90C0-49D0265D599E}"/>
                  </a:ext>
                </a:extLst>
              </p:cNvPr>
              <p:cNvSpPr>
                <a:spLocks/>
              </p:cNvSpPr>
              <p:nvPr/>
            </p:nvSpPr>
            <p:spPr bwMode="auto">
              <a:xfrm rot="333619">
                <a:off x="4179353" y="2067371"/>
                <a:ext cx="68017" cy="21339"/>
              </a:xfrm>
              <a:custGeom>
                <a:avLst/>
                <a:gdLst>
                  <a:gd name="T0" fmla="*/ 0 w 41"/>
                  <a:gd name="T1" fmla="*/ 0 h 12"/>
                  <a:gd name="T2" fmla="*/ 0 w 41"/>
                  <a:gd name="T3" fmla="*/ 227 h 12"/>
                  <a:gd name="T4" fmla="*/ 12 w 41"/>
                  <a:gd name="T5" fmla="*/ 227 h 12"/>
                  <a:gd name="T6" fmla="*/ 632 w 41"/>
                  <a:gd name="T7" fmla="*/ 0 h 12"/>
                  <a:gd name="T8" fmla="*/ 0 w 4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2">
                    <a:moveTo>
                      <a:pt x="0" y="0"/>
                    </a:moveTo>
                    <a:cubicBezTo>
                      <a:pt x="0" y="12"/>
                      <a:pt x="0" y="12"/>
                      <a:pt x="0" y="12"/>
                    </a:cubicBezTo>
                    <a:cubicBezTo>
                      <a:pt x="1" y="12"/>
                      <a:pt x="1" y="12"/>
                      <a:pt x="1" y="12"/>
                    </a:cubicBezTo>
                    <a:cubicBezTo>
                      <a:pt x="16" y="8"/>
                      <a:pt x="29" y="4"/>
                      <a:pt x="41" y="0"/>
                    </a:cubicBezTo>
                    <a:lnTo>
                      <a:pt x="0" y="0"/>
                    </a:lnTo>
                    <a:close/>
                  </a:path>
                </a:pathLst>
              </a:custGeom>
              <a:solidFill>
                <a:srgbClr val="1706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209" name="Freeform 176">
                <a:extLst>
                  <a:ext uri="{FF2B5EF4-FFF2-40B4-BE49-F238E27FC236}">
                    <a16:creationId xmlns:a16="http://schemas.microsoft.com/office/drawing/2014/main" id="{6BD6688F-D138-2048-B48D-835F6BC48D46}"/>
                  </a:ext>
                </a:extLst>
              </p:cNvPr>
              <p:cNvSpPr>
                <a:spLocks/>
              </p:cNvSpPr>
              <p:nvPr/>
            </p:nvSpPr>
            <p:spPr bwMode="auto">
              <a:xfrm rot="333619">
                <a:off x="4026074" y="1920868"/>
                <a:ext cx="90022" cy="23339"/>
              </a:xfrm>
              <a:custGeom>
                <a:avLst/>
                <a:gdLst>
                  <a:gd name="T0" fmla="*/ 0 w 54"/>
                  <a:gd name="T1" fmla="*/ 253 h 13"/>
                  <a:gd name="T2" fmla="*/ 750 w 54"/>
                  <a:gd name="T3" fmla="*/ 253 h 13"/>
                  <a:gd name="T4" fmla="*/ 845 w 54"/>
                  <a:gd name="T5" fmla="*/ 137 h 13"/>
                  <a:gd name="T6" fmla="*/ 750 w 54"/>
                  <a:gd name="T7" fmla="*/ 0 h 13"/>
                  <a:gd name="T8" fmla="*/ 0 w 54"/>
                  <a:gd name="T9" fmla="*/ 0 h 13"/>
                  <a:gd name="T10" fmla="*/ 0 w 54"/>
                  <a:gd name="T11" fmla="*/ 253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3">
                    <a:moveTo>
                      <a:pt x="0" y="13"/>
                    </a:moveTo>
                    <a:cubicBezTo>
                      <a:pt x="48" y="13"/>
                      <a:pt x="48" y="13"/>
                      <a:pt x="48" y="13"/>
                    </a:cubicBezTo>
                    <a:cubicBezTo>
                      <a:pt x="51" y="13"/>
                      <a:pt x="54" y="10"/>
                      <a:pt x="54" y="7"/>
                    </a:cubicBezTo>
                    <a:cubicBezTo>
                      <a:pt x="54" y="3"/>
                      <a:pt x="51" y="0"/>
                      <a:pt x="48" y="0"/>
                    </a:cubicBezTo>
                    <a:cubicBezTo>
                      <a:pt x="0" y="0"/>
                      <a:pt x="0" y="0"/>
                      <a:pt x="0" y="0"/>
                    </a:cubicBezTo>
                    <a:lnTo>
                      <a:pt x="0" y="13"/>
                    </a:lnTo>
                    <a:close/>
                  </a:path>
                </a:pathLst>
              </a:custGeom>
              <a:solidFill>
                <a:srgbClr val="FA00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210" name="Freeform 177">
                <a:extLst>
                  <a:ext uri="{FF2B5EF4-FFF2-40B4-BE49-F238E27FC236}">
                    <a16:creationId xmlns:a16="http://schemas.microsoft.com/office/drawing/2014/main" id="{0EDE4E7D-8211-3A41-B399-A58D5F59006F}"/>
                  </a:ext>
                </a:extLst>
              </p:cNvPr>
              <p:cNvSpPr>
                <a:spLocks/>
              </p:cNvSpPr>
              <p:nvPr/>
            </p:nvSpPr>
            <p:spPr bwMode="auto">
              <a:xfrm rot="333619">
                <a:off x="4013960" y="2018319"/>
                <a:ext cx="244727" cy="16004"/>
              </a:xfrm>
              <a:custGeom>
                <a:avLst/>
                <a:gdLst>
                  <a:gd name="T0" fmla="*/ 92 w 147"/>
                  <a:gd name="T1" fmla="*/ 0 h 9"/>
                  <a:gd name="T2" fmla="*/ 2287 w 147"/>
                  <a:gd name="T3" fmla="*/ 0 h 9"/>
                  <a:gd name="T4" fmla="*/ 791 w 147"/>
                  <a:gd name="T5" fmla="*/ 56 h 9"/>
                  <a:gd name="T6" fmla="*/ 42 w 147"/>
                  <a:gd name="T7" fmla="*/ 136 h 9"/>
                  <a:gd name="T8" fmla="*/ 92 w 14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9">
                    <a:moveTo>
                      <a:pt x="6" y="0"/>
                    </a:moveTo>
                    <a:cubicBezTo>
                      <a:pt x="147" y="0"/>
                      <a:pt x="147" y="0"/>
                      <a:pt x="147" y="0"/>
                    </a:cubicBezTo>
                    <a:cubicBezTo>
                      <a:pt x="141" y="0"/>
                      <a:pt x="91" y="1"/>
                      <a:pt x="51" y="3"/>
                    </a:cubicBezTo>
                    <a:cubicBezTo>
                      <a:pt x="27" y="3"/>
                      <a:pt x="4" y="5"/>
                      <a:pt x="3" y="7"/>
                    </a:cubicBezTo>
                    <a:cubicBezTo>
                      <a:pt x="2" y="9"/>
                      <a:pt x="0"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211" name="Freeform 178">
                <a:extLst>
                  <a:ext uri="{FF2B5EF4-FFF2-40B4-BE49-F238E27FC236}">
                    <a16:creationId xmlns:a16="http://schemas.microsoft.com/office/drawing/2014/main" id="{5828EEB5-3E37-1D40-93D3-E4E8A7099B14}"/>
                  </a:ext>
                </a:extLst>
              </p:cNvPr>
              <p:cNvSpPr>
                <a:spLocks/>
              </p:cNvSpPr>
              <p:nvPr/>
            </p:nvSpPr>
            <p:spPr bwMode="auto">
              <a:xfrm rot="333619">
                <a:off x="3953048" y="1969608"/>
                <a:ext cx="246727" cy="16004"/>
              </a:xfrm>
              <a:custGeom>
                <a:avLst/>
                <a:gdLst>
                  <a:gd name="T0" fmla="*/ 113 w 148"/>
                  <a:gd name="T1" fmla="*/ 0 h 9"/>
                  <a:gd name="T2" fmla="*/ 2313 w 148"/>
                  <a:gd name="T3" fmla="*/ 0 h 9"/>
                  <a:gd name="T4" fmla="*/ 813 w 148"/>
                  <a:gd name="T5" fmla="*/ 35 h 9"/>
                  <a:gd name="T6" fmla="*/ 63 w 148"/>
                  <a:gd name="T7" fmla="*/ 136 h 9"/>
                  <a:gd name="T8" fmla="*/ 113 w 14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9">
                    <a:moveTo>
                      <a:pt x="7" y="0"/>
                    </a:moveTo>
                    <a:cubicBezTo>
                      <a:pt x="148" y="0"/>
                      <a:pt x="148" y="0"/>
                      <a:pt x="148" y="0"/>
                    </a:cubicBezTo>
                    <a:cubicBezTo>
                      <a:pt x="142" y="0"/>
                      <a:pt x="92" y="1"/>
                      <a:pt x="52" y="2"/>
                    </a:cubicBezTo>
                    <a:cubicBezTo>
                      <a:pt x="27" y="3"/>
                      <a:pt x="4" y="5"/>
                      <a:pt x="4" y="7"/>
                    </a:cubicBezTo>
                    <a:cubicBezTo>
                      <a:pt x="2" y="9"/>
                      <a:pt x="0" y="0"/>
                      <a:pt x="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212" name="Freeform 179">
                <a:extLst>
                  <a:ext uri="{FF2B5EF4-FFF2-40B4-BE49-F238E27FC236}">
                    <a16:creationId xmlns:a16="http://schemas.microsoft.com/office/drawing/2014/main" id="{1D45B22A-76D6-E647-A1DA-912B14B6AE44}"/>
                  </a:ext>
                </a:extLst>
              </p:cNvPr>
              <p:cNvSpPr>
                <a:spLocks/>
              </p:cNvSpPr>
              <p:nvPr/>
            </p:nvSpPr>
            <p:spPr bwMode="auto">
              <a:xfrm rot="333619">
                <a:off x="4101020" y="2064091"/>
                <a:ext cx="130032" cy="16004"/>
              </a:xfrm>
              <a:custGeom>
                <a:avLst/>
                <a:gdLst>
                  <a:gd name="T0" fmla="*/ 95 w 78"/>
                  <a:gd name="T1" fmla="*/ 21 h 9"/>
                  <a:gd name="T2" fmla="*/ 1208 w 78"/>
                  <a:gd name="T3" fmla="*/ 21 h 9"/>
                  <a:gd name="T4" fmla="*/ 595 w 78"/>
                  <a:gd name="T5" fmla="*/ 35 h 9"/>
                  <a:gd name="T6" fmla="*/ 50 w 78"/>
                  <a:gd name="T7" fmla="*/ 149 h 9"/>
                  <a:gd name="T8" fmla="*/ 95 w 78"/>
                  <a:gd name="T9" fmla="*/ 21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9">
                    <a:moveTo>
                      <a:pt x="6" y="1"/>
                    </a:moveTo>
                    <a:cubicBezTo>
                      <a:pt x="77" y="1"/>
                      <a:pt x="77" y="1"/>
                      <a:pt x="77" y="1"/>
                    </a:cubicBezTo>
                    <a:cubicBezTo>
                      <a:pt x="71" y="0"/>
                      <a:pt x="78" y="1"/>
                      <a:pt x="38" y="2"/>
                    </a:cubicBezTo>
                    <a:cubicBezTo>
                      <a:pt x="13" y="3"/>
                      <a:pt x="3" y="5"/>
                      <a:pt x="3" y="8"/>
                    </a:cubicBezTo>
                    <a:cubicBezTo>
                      <a:pt x="2" y="9"/>
                      <a:pt x="0" y="1"/>
                      <a:pt x="6"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213" name="Freeform 180">
                <a:extLst>
                  <a:ext uri="{FF2B5EF4-FFF2-40B4-BE49-F238E27FC236}">
                    <a16:creationId xmlns:a16="http://schemas.microsoft.com/office/drawing/2014/main" id="{EBB3910C-2302-2446-91B7-3251CDF8E086}"/>
                  </a:ext>
                </a:extLst>
              </p:cNvPr>
              <p:cNvSpPr>
                <a:spLocks/>
              </p:cNvSpPr>
              <p:nvPr/>
            </p:nvSpPr>
            <p:spPr bwMode="auto">
              <a:xfrm rot="333619">
                <a:off x="3986617" y="1922143"/>
                <a:ext cx="113361" cy="6668"/>
              </a:xfrm>
              <a:custGeom>
                <a:avLst/>
                <a:gdLst>
                  <a:gd name="T0" fmla="*/ 0 w 68"/>
                  <a:gd name="T1" fmla="*/ 0 h 4"/>
                  <a:gd name="T2" fmla="*/ 1063 w 68"/>
                  <a:gd name="T3" fmla="*/ 0 h 4"/>
                  <a:gd name="T4" fmla="*/ 0 w 68"/>
                  <a:gd name="T5" fmla="*/ 0 h 4"/>
                  <a:gd name="T6" fmla="*/ 0 60000 65536"/>
                  <a:gd name="T7" fmla="*/ 0 60000 65536"/>
                  <a:gd name="T8" fmla="*/ 0 60000 65536"/>
                </a:gdLst>
                <a:ahLst/>
                <a:cxnLst>
                  <a:cxn ang="T6">
                    <a:pos x="T0" y="T1"/>
                  </a:cxn>
                  <a:cxn ang="T7">
                    <a:pos x="T2" y="T3"/>
                  </a:cxn>
                  <a:cxn ang="T8">
                    <a:pos x="T4" y="T5"/>
                  </a:cxn>
                </a:cxnLst>
                <a:rect l="0" t="0" r="r" b="b"/>
                <a:pathLst>
                  <a:path w="68" h="4">
                    <a:moveTo>
                      <a:pt x="0" y="0"/>
                    </a:moveTo>
                    <a:cubicBezTo>
                      <a:pt x="68" y="0"/>
                      <a:pt x="68" y="0"/>
                      <a:pt x="68" y="0"/>
                    </a:cubicBezTo>
                    <a:cubicBezTo>
                      <a:pt x="60" y="2"/>
                      <a:pt x="9" y="4"/>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214" name="Freeform 181">
                <a:extLst>
                  <a:ext uri="{FF2B5EF4-FFF2-40B4-BE49-F238E27FC236}">
                    <a16:creationId xmlns:a16="http://schemas.microsoft.com/office/drawing/2014/main" id="{3FEF4B60-5809-374A-8CD0-AA2EB2F41004}"/>
                  </a:ext>
                </a:extLst>
              </p:cNvPr>
              <p:cNvSpPr>
                <a:spLocks/>
              </p:cNvSpPr>
              <p:nvPr/>
            </p:nvSpPr>
            <p:spPr bwMode="auto">
              <a:xfrm rot="333619">
                <a:off x="4013840" y="2016793"/>
                <a:ext cx="282069" cy="23339"/>
              </a:xfrm>
              <a:custGeom>
                <a:avLst/>
                <a:gdLst>
                  <a:gd name="T0" fmla="*/ 1317 w 169"/>
                  <a:gd name="T1" fmla="*/ 0 h 13"/>
                  <a:gd name="T2" fmla="*/ 95 w 169"/>
                  <a:gd name="T3" fmla="*/ 0 h 13"/>
                  <a:gd name="T4" fmla="*/ 0 w 169"/>
                  <a:gd name="T5" fmla="*/ 116 h 13"/>
                  <a:gd name="T6" fmla="*/ 95 w 169"/>
                  <a:gd name="T7" fmla="*/ 253 h 13"/>
                  <a:gd name="T8" fmla="*/ 2556 w 169"/>
                  <a:gd name="T9" fmla="*/ 253 h 13"/>
                  <a:gd name="T10" fmla="*/ 2651 w 169"/>
                  <a:gd name="T11" fmla="*/ 116 h 13"/>
                  <a:gd name="T12" fmla="*/ 2556 w 169"/>
                  <a:gd name="T13" fmla="*/ 0 h 13"/>
                  <a:gd name="T14" fmla="*/ 1317 w 16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13">
                    <a:moveTo>
                      <a:pt x="84" y="0"/>
                    </a:moveTo>
                    <a:cubicBezTo>
                      <a:pt x="6" y="0"/>
                      <a:pt x="6" y="0"/>
                      <a:pt x="6" y="0"/>
                    </a:cubicBezTo>
                    <a:cubicBezTo>
                      <a:pt x="3" y="0"/>
                      <a:pt x="0" y="3"/>
                      <a:pt x="0" y="6"/>
                    </a:cubicBezTo>
                    <a:cubicBezTo>
                      <a:pt x="0" y="10"/>
                      <a:pt x="3" y="13"/>
                      <a:pt x="6" y="13"/>
                    </a:cubicBezTo>
                    <a:cubicBezTo>
                      <a:pt x="163" y="13"/>
                      <a:pt x="163" y="13"/>
                      <a:pt x="163" y="13"/>
                    </a:cubicBezTo>
                    <a:cubicBezTo>
                      <a:pt x="166" y="13"/>
                      <a:pt x="169" y="10"/>
                      <a:pt x="169" y="6"/>
                    </a:cubicBezTo>
                    <a:cubicBezTo>
                      <a:pt x="169" y="3"/>
                      <a:pt x="166" y="0"/>
                      <a:pt x="163" y="0"/>
                    </a:cubicBezTo>
                    <a:lnTo>
                      <a:pt x="84" y="0"/>
                    </a:ln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215" name="Freeform 183">
                <a:extLst>
                  <a:ext uri="{FF2B5EF4-FFF2-40B4-BE49-F238E27FC236}">
                    <a16:creationId xmlns:a16="http://schemas.microsoft.com/office/drawing/2014/main" id="{14C98247-34C3-5047-8683-C4891AA58A4E}"/>
                  </a:ext>
                </a:extLst>
              </p:cNvPr>
              <p:cNvSpPr>
                <a:spLocks/>
              </p:cNvSpPr>
              <p:nvPr/>
            </p:nvSpPr>
            <p:spPr bwMode="auto">
              <a:xfrm rot="333619">
                <a:off x="3947573" y="1917056"/>
                <a:ext cx="168708" cy="23339"/>
              </a:xfrm>
              <a:custGeom>
                <a:avLst/>
                <a:gdLst>
                  <a:gd name="T0" fmla="*/ 1493 w 101"/>
                  <a:gd name="T1" fmla="*/ 0 h 13"/>
                  <a:gd name="T2" fmla="*/ 741 w 101"/>
                  <a:gd name="T3" fmla="*/ 0 h 13"/>
                  <a:gd name="T4" fmla="*/ 188 w 101"/>
                  <a:gd name="T5" fmla="*/ 0 h 13"/>
                  <a:gd name="T6" fmla="*/ 0 w 101"/>
                  <a:gd name="T7" fmla="*/ 253 h 13"/>
                  <a:gd name="T8" fmla="*/ 1493 w 101"/>
                  <a:gd name="T9" fmla="*/ 253 h 13"/>
                  <a:gd name="T10" fmla="*/ 1588 w 101"/>
                  <a:gd name="T11" fmla="*/ 137 h 13"/>
                  <a:gd name="T12" fmla="*/ 1493 w 101"/>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13">
                    <a:moveTo>
                      <a:pt x="95" y="0"/>
                    </a:moveTo>
                    <a:cubicBezTo>
                      <a:pt x="47" y="0"/>
                      <a:pt x="47" y="0"/>
                      <a:pt x="47" y="0"/>
                    </a:cubicBezTo>
                    <a:cubicBezTo>
                      <a:pt x="12" y="0"/>
                      <a:pt x="12" y="0"/>
                      <a:pt x="12" y="0"/>
                    </a:cubicBezTo>
                    <a:cubicBezTo>
                      <a:pt x="7" y="4"/>
                      <a:pt x="3" y="9"/>
                      <a:pt x="0" y="13"/>
                    </a:cubicBezTo>
                    <a:cubicBezTo>
                      <a:pt x="95" y="13"/>
                      <a:pt x="95" y="13"/>
                      <a:pt x="95" y="13"/>
                    </a:cubicBezTo>
                    <a:cubicBezTo>
                      <a:pt x="98" y="13"/>
                      <a:pt x="101" y="10"/>
                      <a:pt x="101" y="7"/>
                    </a:cubicBezTo>
                    <a:cubicBezTo>
                      <a:pt x="101" y="3"/>
                      <a:pt x="98" y="0"/>
                      <a:pt x="95" y="0"/>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216" name="Freeform 184">
                <a:extLst>
                  <a:ext uri="{FF2B5EF4-FFF2-40B4-BE49-F238E27FC236}">
                    <a16:creationId xmlns:a16="http://schemas.microsoft.com/office/drawing/2014/main" id="{61FDB4BE-8684-D749-9DA3-441FCDD7836E}"/>
                  </a:ext>
                </a:extLst>
              </p:cNvPr>
              <p:cNvSpPr>
                <a:spLocks/>
              </p:cNvSpPr>
              <p:nvPr/>
            </p:nvSpPr>
            <p:spPr bwMode="auto">
              <a:xfrm rot="333619">
                <a:off x="4003585" y="1877375"/>
                <a:ext cx="40010" cy="19338"/>
              </a:xfrm>
              <a:custGeom>
                <a:avLst/>
                <a:gdLst>
                  <a:gd name="T0" fmla="*/ 0 w 24"/>
                  <a:gd name="T1" fmla="*/ 200 h 11"/>
                  <a:gd name="T2" fmla="*/ 270 w 24"/>
                  <a:gd name="T3" fmla="*/ 200 h 11"/>
                  <a:gd name="T4" fmla="*/ 375 w 24"/>
                  <a:gd name="T5" fmla="*/ 90 h 11"/>
                  <a:gd name="T6" fmla="*/ 345 w 24"/>
                  <a:gd name="T7" fmla="*/ 0 h 11"/>
                  <a:gd name="T8" fmla="*/ 0 w 24"/>
                  <a:gd name="T9" fmla="*/ 20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1">
                    <a:moveTo>
                      <a:pt x="0" y="11"/>
                    </a:moveTo>
                    <a:cubicBezTo>
                      <a:pt x="17" y="11"/>
                      <a:pt x="17" y="11"/>
                      <a:pt x="17" y="11"/>
                    </a:cubicBezTo>
                    <a:cubicBezTo>
                      <a:pt x="21" y="11"/>
                      <a:pt x="24" y="8"/>
                      <a:pt x="24" y="5"/>
                    </a:cubicBezTo>
                    <a:cubicBezTo>
                      <a:pt x="24" y="3"/>
                      <a:pt x="23" y="1"/>
                      <a:pt x="22" y="0"/>
                    </a:cubicBezTo>
                    <a:cubicBezTo>
                      <a:pt x="14" y="4"/>
                      <a:pt x="7" y="7"/>
                      <a:pt x="0" y="11"/>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217" name="Freeform 185">
                <a:extLst>
                  <a:ext uri="{FF2B5EF4-FFF2-40B4-BE49-F238E27FC236}">
                    <a16:creationId xmlns:a16="http://schemas.microsoft.com/office/drawing/2014/main" id="{7D43E6EA-0DEA-1D4D-9956-D6871F96BE9B}"/>
                  </a:ext>
                </a:extLst>
              </p:cNvPr>
              <p:cNvSpPr>
                <a:spLocks/>
              </p:cNvSpPr>
              <p:nvPr/>
            </p:nvSpPr>
            <p:spPr bwMode="auto">
              <a:xfrm rot="333619">
                <a:off x="4099521" y="2063494"/>
                <a:ext cx="148036" cy="21339"/>
              </a:xfrm>
              <a:custGeom>
                <a:avLst/>
                <a:gdLst>
                  <a:gd name="T0" fmla="*/ 92 w 89"/>
                  <a:gd name="T1" fmla="*/ 227 h 12"/>
                  <a:gd name="T2" fmla="*/ 758 w 89"/>
                  <a:gd name="T3" fmla="*/ 227 h 12"/>
                  <a:gd name="T4" fmla="*/ 1382 w 89"/>
                  <a:gd name="T5" fmla="*/ 0 h 12"/>
                  <a:gd name="T6" fmla="*/ 915 w 89"/>
                  <a:gd name="T7" fmla="*/ 0 h 12"/>
                  <a:gd name="T8" fmla="*/ 92 w 89"/>
                  <a:gd name="T9" fmla="*/ 0 h 12"/>
                  <a:gd name="T10" fmla="*/ 0 w 89"/>
                  <a:gd name="T11" fmla="*/ 115 h 12"/>
                  <a:gd name="T12" fmla="*/ 92 w 89"/>
                  <a:gd name="T13" fmla="*/ 22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12">
                    <a:moveTo>
                      <a:pt x="6" y="12"/>
                    </a:moveTo>
                    <a:cubicBezTo>
                      <a:pt x="49" y="12"/>
                      <a:pt x="49" y="12"/>
                      <a:pt x="49" y="12"/>
                    </a:cubicBezTo>
                    <a:cubicBezTo>
                      <a:pt x="64" y="8"/>
                      <a:pt x="77" y="4"/>
                      <a:pt x="89" y="0"/>
                    </a:cubicBezTo>
                    <a:cubicBezTo>
                      <a:pt x="59" y="0"/>
                      <a:pt x="59" y="0"/>
                      <a:pt x="59" y="0"/>
                    </a:cubicBezTo>
                    <a:cubicBezTo>
                      <a:pt x="6" y="0"/>
                      <a:pt x="6" y="0"/>
                      <a:pt x="6" y="0"/>
                    </a:cubicBezTo>
                    <a:cubicBezTo>
                      <a:pt x="3" y="0"/>
                      <a:pt x="0" y="3"/>
                      <a:pt x="0" y="6"/>
                    </a:cubicBezTo>
                    <a:cubicBezTo>
                      <a:pt x="0" y="9"/>
                      <a:pt x="3" y="12"/>
                      <a:pt x="6" y="12"/>
                    </a:cubicBezTo>
                    <a:close/>
                  </a:path>
                </a:pathLst>
              </a:custGeom>
              <a:noFill/>
              <a:ln w="4763" cap="rnd">
                <a:solidFill>
                  <a:srgbClr val="33333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1350"/>
              </a:p>
            </p:txBody>
          </p:sp>
          <p:sp>
            <p:nvSpPr>
              <p:cNvPr id="2218" name="Freeform 205">
                <a:extLst>
                  <a:ext uri="{FF2B5EF4-FFF2-40B4-BE49-F238E27FC236}">
                    <a16:creationId xmlns:a16="http://schemas.microsoft.com/office/drawing/2014/main" id="{007811D6-5EF4-C24D-B45B-CB451B14E797}"/>
                  </a:ext>
                </a:extLst>
              </p:cNvPr>
              <p:cNvSpPr>
                <a:spLocks/>
              </p:cNvSpPr>
              <p:nvPr/>
            </p:nvSpPr>
            <p:spPr bwMode="auto">
              <a:xfrm rot="333619">
                <a:off x="3920356" y="2012804"/>
                <a:ext cx="375426" cy="263399"/>
              </a:xfrm>
              <a:custGeom>
                <a:avLst/>
                <a:gdLst>
                  <a:gd name="T0" fmla="*/ 0 w 225"/>
                  <a:gd name="T1" fmla="*/ 2813 h 148"/>
                  <a:gd name="T2" fmla="*/ 1897 w 225"/>
                  <a:gd name="T3" fmla="*/ 1481 h 148"/>
                  <a:gd name="T4" fmla="*/ 3526 w 225"/>
                  <a:gd name="T5" fmla="*/ 593 h 148"/>
                  <a:gd name="T6" fmla="*/ 3526 w 225"/>
                  <a:gd name="T7" fmla="*/ 0 h 148"/>
                  <a:gd name="T8" fmla="*/ 1897 w 225"/>
                  <a:gd name="T9" fmla="*/ 891 h 148"/>
                  <a:gd name="T10" fmla="*/ 0 w 225"/>
                  <a:gd name="T11" fmla="*/ 2223 h 148"/>
                  <a:gd name="T12" fmla="*/ 0 w 225"/>
                  <a:gd name="T13" fmla="*/ 2813 h 1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8">
                    <a:moveTo>
                      <a:pt x="0" y="148"/>
                    </a:moveTo>
                    <a:cubicBezTo>
                      <a:pt x="0" y="120"/>
                      <a:pt x="67" y="97"/>
                      <a:pt x="121" y="78"/>
                    </a:cubicBezTo>
                    <a:cubicBezTo>
                      <a:pt x="176" y="59"/>
                      <a:pt x="225" y="51"/>
                      <a:pt x="225" y="31"/>
                    </a:cubicBezTo>
                    <a:cubicBezTo>
                      <a:pt x="225" y="0"/>
                      <a:pt x="225" y="0"/>
                      <a:pt x="225" y="0"/>
                    </a:cubicBezTo>
                    <a:cubicBezTo>
                      <a:pt x="225" y="21"/>
                      <a:pt x="176" y="28"/>
                      <a:pt x="121" y="47"/>
                    </a:cubicBezTo>
                    <a:cubicBezTo>
                      <a:pt x="67" y="66"/>
                      <a:pt x="0" y="89"/>
                      <a:pt x="0" y="117"/>
                    </a:cubicBezTo>
                    <a:lnTo>
                      <a:pt x="0" y="148"/>
                    </a:lnTo>
                    <a:close/>
                  </a:path>
                </a:pathLst>
              </a:custGeom>
              <a:solidFill>
                <a:srgbClr val="84CB7E"/>
              </a:solidFill>
              <a:ln w="7938" cap="rnd">
                <a:solidFill>
                  <a:srgbClr val="333333"/>
                </a:solidFill>
                <a:prstDash val="solid"/>
                <a:round/>
                <a:headEnd/>
                <a:tailEnd/>
              </a:ln>
            </p:spPr>
            <p:txBody>
              <a:bodyPr/>
              <a:lstStyle/>
              <a:p>
                <a:endParaRPr lang="en-US" sz="1350"/>
              </a:p>
            </p:txBody>
          </p:sp>
          <p:sp>
            <p:nvSpPr>
              <p:cNvPr id="2219" name="Freeform 208">
                <a:extLst>
                  <a:ext uri="{FF2B5EF4-FFF2-40B4-BE49-F238E27FC236}">
                    <a16:creationId xmlns:a16="http://schemas.microsoft.com/office/drawing/2014/main" id="{8555C0F1-B38D-E248-8C30-E3AC4C6F7074}"/>
                  </a:ext>
                </a:extLst>
              </p:cNvPr>
              <p:cNvSpPr>
                <a:spLocks/>
              </p:cNvSpPr>
              <p:nvPr/>
            </p:nvSpPr>
            <p:spPr bwMode="auto">
              <a:xfrm rot="333619">
                <a:off x="3909082" y="2105908"/>
                <a:ext cx="375426" cy="264733"/>
              </a:xfrm>
              <a:custGeom>
                <a:avLst/>
                <a:gdLst>
                  <a:gd name="T0" fmla="*/ 0 w 225"/>
                  <a:gd name="T1" fmla="*/ 2819 h 149"/>
                  <a:gd name="T2" fmla="*/ 1897 w 225"/>
                  <a:gd name="T3" fmla="*/ 1492 h 149"/>
                  <a:gd name="T4" fmla="*/ 3526 w 225"/>
                  <a:gd name="T5" fmla="*/ 589 h 149"/>
                  <a:gd name="T6" fmla="*/ 3526 w 225"/>
                  <a:gd name="T7" fmla="*/ 0 h 149"/>
                  <a:gd name="T8" fmla="*/ 1897 w 225"/>
                  <a:gd name="T9" fmla="*/ 909 h 149"/>
                  <a:gd name="T10" fmla="*/ 0 w 225"/>
                  <a:gd name="T11" fmla="*/ 2230 h 149"/>
                  <a:gd name="T12" fmla="*/ 0 w 225"/>
                  <a:gd name="T13" fmla="*/ 281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8"/>
                      <a:pt x="121" y="79"/>
                    </a:cubicBezTo>
                    <a:cubicBezTo>
                      <a:pt x="176" y="59"/>
                      <a:pt x="225" y="52"/>
                      <a:pt x="225" y="31"/>
                    </a:cubicBezTo>
                    <a:cubicBezTo>
                      <a:pt x="225" y="0"/>
                      <a:pt x="225" y="0"/>
                      <a:pt x="225" y="0"/>
                    </a:cubicBezTo>
                    <a:cubicBezTo>
                      <a:pt x="225" y="21"/>
                      <a:pt x="176" y="28"/>
                      <a:pt x="121" y="48"/>
                    </a:cubicBezTo>
                    <a:cubicBezTo>
                      <a:pt x="67" y="67"/>
                      <a:pt x="0" y="90"/>
                      <a:pt x="0" y="118"/>
                    </a:cubicBezTo>
                    <a:lnTo>
                      <a:pt x="0" y="149"/>
                    </a:lnTo>
                    <a:close/>
                  </a:path>
                </a:pathLst>
              </a:custGeom>
              <a:solidFill>
                <a:srgbClr val="84CB7E"/>
              </a:solidFill>
              <a:ln w="7938" cap="rnd">
                <a:solidFill>
                  <a:srgbClr val="333333"/>
                </a:solidFill>
                <a:prstDash val="solid"/>
                <a:round/>
                <a:headEnd/>
                <a:tailEnd/>
              </a:ln>
            </p:spPr>
            <p:txBody>
              <a:bodyPr/>
              <a:lstStyle/>
              <a:p>
                <a:endParaRPr lang="en-US" sz="1350"/>
              </a:p>
            </p:txBody>
          </p:sp>
          <p:sp>
            <p:nvSpPr>
              <p:cNvPr id="2220" name="Freeform 209">
                <a:extLst>
                  <a:ext uri="{FF2B5EF4-FFF2-40B4-BE49-F238E27FC236}">
                    <a16:creationId xmlns:a16="http://schemas.microsoft.com/office/drawing/2014/main" id="{9F95A5FD-FF47-7C48-9717-A17F440FD16C}"/>
                  </a:ext>
                </a:extLst>
              </p:cNvPr>
              <p:cNvSpPr>
                <a:spLocks/>
              </p:cNvSpPr>
              <p:nvPr/>
            </p:nvSpPr>
            <p:spPr bwMode="auto">
              <a:xfrm rot="333619">
                <a:off x="3961288" y="1591352"/>
                <a:ext cx="375426" cy="265400"/>
              </a:xfrm>
              <a:custGeom>
                <a:avLst/>
                <a:gdLst>
                  <a:gd name="T0" fmla="*/ 0 w 225"/>
                  <a:gd name="T1" fmla="*/ 2839 h 149"/>
                  <a:gd name="T2" fmla="*/ 1897 w 225"/>
                  <a:gd name="T3" fmla="*/ 1507 h 149"/>
                  <a:gd name="T4" fmla="*/ 3526 w 225"/>
                  <a:gd name="T5" fmla="*/ 593 h 149"/>
                  <a:gd name="T6" fmla="*/ 3526 w 225"/>
                  <a:gd name="T7" fmla="*/ 0 h 149"/>
                  <a:gd name="T8" fmla="*/ 1897 w 225"/>
                  <a:gd name="T9" fmla="*/ 914 h 149"/>
                  <a:gd name="T10" fmla="*/ 0 w 225"/>
                  <a:gd name="T11" fmla="*/ 2246 h 149"/>
                  <a:gd name="T12" fmla="*/ 0 w 225"/>
                  <a:gd name="T13" fmla="*/ 283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8"/>
                      <a:pt x="121" y="79"/>
                    </a:cubicBezTo>
                    <a:cubicBezTo>
                      <a:pt x="176" y="59"/>
                      <a:pt x="225" y="52"/>
                      <a:pt x="225" y="31"/>
                    </a:cubicBezTo>
                    <a:cubicBezTo>
                      <a:pt x="225" y="0"/>
                      <a:pt x="225" y="0"/>
                      <a:pt x="225" y="0"/>
                    </a:cubicBezTo>
                    <a:cubicBezTo>
                      <a:pt x="225" y="21"/>
                      <a:pt x="176" y="28"/>
                      <a:pt x="121" y="48"/>
                    </a:cubicBezTo>
                    <a:cubicBezTo>
                      <a:pt x="67" y="67"/>
                      <a:pt x="0" y="90"/>
                      <a:pt x="0" y="118"/>
                    </a:cubicBezTo>
                    <a:lnTo>
                      <a:pt x="0" y="149"/>
                    </a:lnTo>
                    <a:close/>
                  </a:path>
                </a:pathLst>
              </a:custGeom>
              <a:solidFill>
                <a:srgbClr val="84CB7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221" name="Freeform 210">
                <a:extLst>
                  <a:ext uri="{FF2B5EF4-FFF2-40B4-BE49-F238E27FC236}">
                    <a16:creationId xmlns:a16="http://schemas.microsoft.com/office/drawing/2014/main" id="{D39F3FB7-F564-6E4A-966C-65C3A86A3276}"/>
                  </a:ext>
                </a:extLst>
              </p:cNvPr>
              <p:cNvSpPr>
                <a:spLocks/>
              </p:cNvSpPr>
              <p:nvPr/>
            </p:nvSpPr>
            <p:spPr bwMode="auto">
              <a:xfrm rot="333619">
                <a:off x="3949560" y="1712147"/>
                <a:ext cx="375426" cy="264733"/>
              </a:xfrm>
              <a:custGeom>
                <a:avLst/>
                <a:gdLst>
                  <a:gd name="T0" fmla="*/ 0 w 225"/>
                  <a:gd name="T1" fmla="*/ 2819 h 149"/>
                  <a:gd name="T2" fmla="*/ 1897 w 225"/>
                  <a:gd name="T3" fmla="*/ 1492 h 149"/>
                  <a:gd name="T4" fmla="*/ 3526 w 225"/>
                  <a:gd name="T5" fmla="*/ 589 h 149"/>
                  <a:gd name="T6" fmla="*/ 3526 w 225"/>
                  <a:gd name="T7" fmla="*/ 0 h 149"/>
                  <a:gd name="T8" fmla="*/ 1897 w 225"/>
                  <a:gd name="T9" fmla="*/ 909 h 149"/>
                  <a:gd name="T10" fmla="*/ 0 w 225"/>
                  <a:gd name="T11" fmla="*/ 2230 h 149"/>
                  <a:gd name="T12" fmla="*/ 0 w 225"/>
                  <a:gd name="T13" fmla="*/ 2819 h 1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149">
                    <a:moveTo>
                      <a:pt x="0" y="149"/>
                    </a:moveTo>
                    <a:cubicBezTo>
                      <a:pt x="0" y="121"/>
                      <a:pt x="67" y="98"/>
                      <a:pt x="121" y="79"/>
                    </a:cubicBezTo>
                    <a:cubicBezTo>
                      <a:pt x="176" y="59"/>
                      <a:pt x="225" y="52"/>
                      <a:pt x="225" y="31"/>
                    </a:cubicBezTo>
                    <a:cubicBezTo>
                      <a:pt x="225" y="0"/>
                      <a:pt x="225" y="0"/>
                      <a:pt x="225" y="0"/>
                    </a:cubicBezTo>
                    <a:cubicBezTo>
                      <a:pt x="225" y="21"/>
                      <a:pt x="176" y="28"/>
                      <a:pt x="121" y="48"/>
                    </a:cubicBezTo>
                    <a:cubicBezTo>
                      <a:pt x="67" y="67"/>
                      <a:pt x="0" y="90"/>
                      <a:pt x="0" y="118"/>
                    </a:cubicBezTo>
                    <a:lnTo>
                      <a:pt x="0" y="149"/>
                    </a:lnTo>
                    <a:close/>
                  </a:path>
                </a:pathLst>
              </a:custGeom>
              <a:solidFill>
                <a:srgbClr val="84CB7E"/>
              </a:solidFill>
              <a:ln w="7938" cap="rnd">
                <a:solidFill>
                  <a:srgbClr val="333333"/>
                </a:solidFill>
                <a:prstDash val="solid"/>
                <a:round/>
                <a:headEnd/>
                <a:tailEnd/>
              </a:ln>
            </p:spPr>
            <p:txBody>
              <a:bodyPr/>
              <a:lstStyle/>
              <a:p>
                <a:endParaRPr lang="en-US" sz="1350"/>
              </a:p>
            </p:txBody>
          </p:sp>
          <p:sp>
            <p:nvSpPr>
              <p:cNvPr id="2222" name="Freeform 221">
                <a:extLst>
                  <a:ext uri="{FF2B5EF4-FFF2-40B4-BE49-F238E27FC236}">
                    <a16:creationId xmlns:a16="http://schemas.microsoft.com/office/drawing/2014/main" id="{A534BC7E-49D1-F84B-9910-660C9097D6AD}"/>
                  </a:ext>
                </a:extLst>
              </p:cNvPr>
              <p:cNvSpPr>
                <a:spLocks/>
              </p:cNvSpPr>
              <p:nvPr/>
            </p:nvSpPr>
            <p:spPr bwMode="auto">
              <a:xfrm rot="333619">
                <a:off x="3934519" y="2041680"/>
                <a:ext cx="353420" cy="161374"/>
              </a:xfrm>
              <a:custGeom>
                <a:avLst/>
                <a:gdLst>
                  <a:gd name="T0" fmla="*/ 3313 w 212"/>
                  <a:gd name="T1" fmla="*/ 0 h 91"/>
                  <a:gd name="T2" fmla="*/ 1783 w 212"/>
                  <a:gd name="T3" fmla="*/ 750 h 91"/>
                  <a:gd name="T4" fmla="*/ 0 w 212"/>
                  <a:gd name="T5" fmla="*/ 1713 h 91"/>
                  <a:gd name="T6" fmla="*/ 1783 w 212"/>
                  <a:gd name="T7" fmla="*/ 678 h 91"/>
                  <a:gd name="T8" fmla="*/ 3313 w 212"/>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1">
                    <a:moveTo>
                      <a:pt x="212" y="0"/>
                    </a:moveTo>
                    <a:cubicBezTo>
                      <a:pt x="197" y="13"/>
                      <a:pt x="157" y="24"/>
                      <a:pt x="114" y="40"/>
                    </a:cubicBezTo>
                    <a:cubicBezTo>
                      <a:pt x="70" y="55"/>
                      <a:pt x="18" y="70"/>
                      <a:pt x="0" y="91"/>
                    </a:cubicBezTo>
                    <a:cubicBezTo>
                      <a:pt x="18" y="70"/>
                      <a:pt x="70" y="51"/>
                      <a:pt x="114" y="36"/>
                    </a:cubicBezTo>
                    <a:cubicBezTo>
                      <a:pt x="157" y="21"/>
                      <a:pt x="197" y="13"/>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223" name="Freeform 223">
                <a:extLst>
                  <a:ext uri="{FF2B5EF4-FFF2-40B4-BE49-F238E27FC236}">
                    <a16:creationId xmlns:a16="http://schemas.microsoft.com/office/drawing/2014/main" id="{927FD2E8-5D5D-5B40-8EE5-0E2314023D03}"/>
                  </a:ext>
                </a:extLst>
              </p:cNvPr>
              <p:cNvSpPr>
                <a:spLocks/>
              </p:cNvSpPr>
              <p:nvPr/>
            </p:nvSpPr>
            <p:spPr bwMode="auto">
              <a:xfrm rot="333619">
                <a:off x="3975353" y="1622224"/>
                <a:ext cx="353420" cy="161374"/>
              </a:xfrm>
              <a:custGeom>
                <a:avLst/>
                <a:gdLst>
                  <a:gd name="T0" fmla="*/ 3313 w 212"/>
                  <a:gd name="T1" fmla="*/ 0 h 91"/>
                  <a:gd name="T2" fmla="*/ 1783 w 212"/>
                  <a:gd name="T3" fmla="*/ 737 h 91"/>
                  <a:gd name="T4" fmla="*/ 0 w 212"/>
                  <a:gd name="T5" fmla="*/ 1713 h 91"/>
                  <a:gd name="T6" fmla="*/ 1783 w 212"/>
                  <a:gd name="T7" fmla="*/ 678 h 91"/>
                  <a:gd name="T8" fmla="*/ 3313 w 212"/>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1">
                    <a:moveTo>
                      <a:pt x="212" y="0"/>
                    </a:moveTo>
                    <a:cubicBezTo>
                      <a:pt x="197" y="13"/>
                      <a:pt x="157" y="24"/>
                      <a:pt x="114" y="39"/>
                    </a:cubicBezTo>
                    <a:cubicBezTo>
                      <a:pt x="70" y="55"/>
                      <a:pt x="18" y="69"/>
                      <a:pt x="0" y="91"/>
                    </a:cubicBezTo>
                    <a:cubicBezTo>
                      <a:pt x="18" y="69"/>
                      <a:pt x="70" y="51"/>
                      <a:pt x="114" y="36"/>
                    </a:cubicBezTo>
                    <a:cubicBezTo>
                      <a:pt x="157" y="20"/>
                      <a:pt x="197" y="13"/>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224" name="Freeform 224">
                <a:extLst>
                  <a:ext uri="{FF2B5EF4-FFF2-40B4-BE49-F238E27FC236}">
                    <a16:creationId xmlns:a16="http://schemas.microsoft.com/office/drawing/2014/main" id="{3895E95D-A812-3C46-972C-9BE8E9F5576A}"/>
                  </a:ext>
                </a:extLst>
              </p:cNvPr>
              <p:cNvSpPr>
                <a:spLocks/>
              </p:cNvSpPr>
              <p:nvPr/>
            </p:nvSpPr>
            <p:spPr bwMode="auto">
              <a:xfrm rot="333619">
                <a:off x="3963723" y="1742356"/>
                <a:ext cx="353420" cy="160040"/>
              </a:xfrm>
              <a:custGeom>
                <a:avLst/>
                <a:gdLst>
                  <a:gd name="T0" fmla="*/ 3313 w 212"/>
                  <a:gd name="T1" fmla="*/ 0 h 90"/>
                  <a:gd name="T2" fmla="*/ 1783 w 212"/>
                  <a:gd name="T3" fmla="*/ 739 h 90"/>
                  <a:gd name="T4" fmla="*/ 0 w 212"/>
                  <a:gd name="T5" fmla="*/ 1707 h 90"/>
                  <a:gd name="T6" fmla="*/ 1783 w 212"/>
                  <a:gd name="T7" fmla="*/ 661 h 90"/>
                  <a:gd name="T8" fmla="*/ 3313 w 212"/>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90">
                    <a:moveTo>
                      <a:pt x="212" y="0"/>
                    </a:moveTo>
                    <a:cubicBezTo>
                      <a:pt x="197" y="12"/>
                      <a:pt x="157" y="23"/>
                      <a:pt x="114" y="39"/>
                    </a:cubicBezTo>
                    <a:cubicBezTo>
                      <a:pt x="70" y="54"/>
                      <a:pt x="18" y="69"/>
                      <a:pt x="0" y="90"/>
                    </a:cubicBezTo>
                    <a:cubicBezTo>
                      <a:pt x="18" y="69"/>
                      <a:pt x="70" y="50"/>
                      <a:pt x="114" y="35"/>
                    </a:cubicBezTo>
                    <a:cubicBezTo>
                      <a:pt x="157" y="20"/>
                      <a:pt x="197" y="12"/>
                      <a:pt x="21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225" name="Freeform 225">
                <a:extLst>
                  <a:ext uri="{FF2B5EF4-FFF2-40B4-BE49-F238E27FC236}">
                    <a16:creationId xmlns:a16="http://schemas.microsoft.com/office/drawing/2014/main" id="{B6F1550E-AC54-5A4B-BA2C-94FFC12259DA}"/>
                  </a:ext>
                </a:extLst>
              </p:cNvPr>
              <p:cNvSpPr>
                <a:spLocks noEditPoints="1"/>
              </p:cNvSpPr>
              <p:nvPr/>
            </p:nvSpPr>
            <p:spPr bwMode="auto">
              <a:xfrm rot="333619">
                <a:off x="3959957" y="1591288"/>
                <a:ext cx="376759" cy="265400"/>
              </a:xfrm>
              <a:custGeom>
                <a:avLst/>
                <a:gdLst>
                  <a:gd name="T0" fmla="*/ 3533 w 226"/>
                  <a:gd name="T1" fmla="*/ 0 h 149"/>
                  <a:gd name="T2" fmla="*/ 2563 w 226"/>
                  <a:gd name="T3" fmla="*/ 628 h 149"/>
                  <a:gd name="T4" fmla="*/ 1895 w 226"/>
                  <a:gd name="T5" fmla="*/ 900 h 149"/>
                  <a:gd name="T6" fmla="*/ 1875 w 226"/>
                  <a:gd name="T7" fmla="*/ 900 h 149"/>
                  <a:gd name="T8" fmla="*/ 0 w 226"/>
                  <a:gd name="T9" fmla="*/ 2246 h 149"/>
                  <a:gd name="T10" fmla="*/ 0 w 226"/>
                  <a:gd name="T11" fmla="*/ 2839 h 149"/>
                  <a:gd name="T12" fmla="*/ 33 w 226"/>
                  <a:gd name="T13" fmla="*/ 2839 h 149"/>
                  <a:gd name="T14" fmla="*/ 1895 w 226"/>
                  <a:gd name="T15" fmla="*/ 1528 h 149"/>
                  <a:gd name="T16" fmla="*/ 1908 w 226"/>
                  <a:gd name="T17" fmla="*/ 1528 h 149"/>
                  <a:gd name="T18" fmla="*/ 2563 w 226"/>
                  <a:gd name="T19" fmla="*/ 1255 h 149"/>
                  <a:gd name="T20" fmla="*/ 3533 w 226"/>
                  <a:gd name="T21" fmla="*/ 593 h 149"/>
                  <a:gd name="T22" fmla="*/ 3533 w 226"/>
                  <a:gd name="T23" fmla="*/ 0 h 149"/>
                  <a:gd name="T24" fmla="*/ 33 w 226"/>
                  <a:gd name="T25" fmla="*/ 2246 h 149"/>
                  <a:gd name="T26" fmla="*/ 1895 w 226"/>
                  <a:gd name="T27" fmla="*/ 935 h 149"/>
                  <a:gd name="T28" fmla="*/ 1908 w 226"/>
                  <a:gd name="T29" fmla="*/ 935 h 149"/>
                  <a:gd name="T30" fmla="*/ 2563 w 226"/>
                  <a:gd name="T31" fmla="*/ 662 h 149"/>
                  <a:gd name="T32" fmla="*/ 3500 w 226"/>
                  <a:gd name="T33" fmla="*/ 150 h 149"/>
                  <a:gd name="T34" fmla="*/ 3533 w 226"/>
                  <a:gd name="T35" fmla="*/ 77 h 149"/>
                  <a:gd name="T36" fmla="*/ 3520 w 226"/>
                  <a:gd name="T37" fmla="*/ 593 h 149"/>
                  <a:gd name="T38" fmla="*/ 2563 w 226"/>
                  <a:gd name="T39" fmla="*/ 1221 h 149"/>
                  <a:gd name="T40" fmla="*/ 1895 w 226"/>
                  <a:gd name="T41" fmla="*/ 1485 h 149"/>
                  <a:gd name="T42" fmla="*/ 1875 w 226"/>
                  <a:gd name="T43" fmla="*/ 1485 h 149"/>
                  <a:gd name="T44" fmla="*/ 33 w 226"/>
                  <a:gd name="T45" fmla="*/ 2690 h 149"/>
                  <a:gd name="T46" fmla="*/ 33 w 226"/>
                  <a:gd name="T47" fmla="*/ 2246 h 1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6" h="149">
                    <a:moveTo>
                      <a:pt x="226" y="0"/>
                    </a:moveTo>
                    <a:cubicBezTo>
                      <a:pt x="226" y="15"/>
                      <a:pt x="199" y="23"/>
                      <a:pt x="164" y="33"/>
                    </a:cubicBezTo>
                    <a:cubicBezTo>
                      <a:pt x="151" y="37"/>
                      <a:pt x="136" y="42"/>
                      <a:pt x="121" y="47"/>
                    </a:cubicBezTo>
                    <a:cubicBezTo>
                      <a:pt x="120" y="47"/>
                      <a:pt x="120" y="47"/>
                      <a:pt x="120" y="47"/>
                    </a:cubicBezTo>
                    <a:cubicBezTo>
                      <a:pt x="66" y="66"/>
                      <a:pt x="0" y="90"/>
                      <a:pt x="0" y="118"/>
                    </a:cubicBezTo>
                    <a:cubicBezTo>
                      <a:pt x="0" y="149"/>
                      <a:pt x="0" y="149"/>
                      <a:pt x="0" y="149"/>
                    </a:cubicBezTo>
                    <a:cubicBezTo>
                      <a:pt x="2" y="149"/>
                      <a:pt x="2" y="149"/>
                      <a:pt x="2" y="149"/>
                    </a:cubicBezTo>
                    <a:cubicBezTo>
                      <a:pt x="2" y="122"/>
                      <a:pt x="68" y="99"/>
                      <a:pt x="121" y="80"/>
                    </a:cubicBezTo>
                    <a:cubicBezTo>
                      <a:pt x="122" y="80"/>
                      <a:pt x="122" y="80"/>
                      <a:pt x="122" y="80"/>
                    </a:cubicBezTo>
                    <a:cubicBezTo>
                      <a:pt x="137" y="75"/>
                      <a:pt x="151" y="70"/>
                      <a:pt x="164" y="66"/>
                    </a:cubicBezTo>
                    <a:cubicBezTo>
                      <a:pt x="201" y="55"/>
                      <a:pt x="226" y="47"/>
                      <a:pt x="226" y="31"/>
                    </a:cubicBezTo>
                    <a:cubicBezTo>
                      <a:pt x="226" y="0"/>
                      <a:pt x="226" y="0"/>
                      <a:pt x="226" y="0"/>
                    </a:cubicBezTo>
                    <a:close/>
                    <a:moveTo>
                      <a:pt x="2" y="118"/>
                    </a:moveTo>
                    <a:cubicBezTo>
                      <a:pt x="2" y="91"/>
                      <a:pt x="68" y="68"/>
                      <a:pt x="121" y="49"/>
                    </a:cubicBezTo>
                    <a:cubicBezTo>
                      <a:pt x="122" y="49"/>
                      <a:pt x="122" y="49"/>
                      <a:pt x="122" y="49"/>
                    </a:cubicBezTo>
                    <a:cubicBezTo>
                      <a:pt x="137" y="44"/>
                      <a:pt x="151" y="39"/>
                      <a:pt x="164" y="35"/>
                    </a:cubicBezTo>
                    <a:cubicBezTo>
                      <a:pt x="193" y="27"/>
                      <a:pt x="216" y="19"/>
                      <a:pt x="224" y="8"/>
                    </a:cubicBezTo>
                    <a:cubicBezTo>
                      <a:pt x="225" y="7"/>
                      <a:pt x="226" y="5"/>
                      <a:pt x="226" y="4"/>
                    </a:cubicBezTo>
                    <a:cubicBezTo>
                      <a:pt x="226" y="12"/>
                      <a:pt x="225" y="31"/>
                      <a:pt x="225" y="31"/>
                    </a:cubicBezTo>
                    <a:cubicBezTo>
                      <a:pt x="225" y="46"/>
                      <a:pt x="199" y="54"/>
                      <a:pt x="164" y="64"/>
                    </a:cubicBezTo>
                    <a:cubicBezTo>
                      <a:pt x="151" y="68"/>
                      <a:pt x="136" y="73"/>
                      <a:pt x="121" y="78"/>
                    </a:cubicBezTo>
                    <a:cubicBezTo>
                      <a:pt x="120" y="78"/>
                      <a:pt x="120" y="78"/>
                      <a:pt x="120" y="78"/>
                    </a:cubicBezTo>
                    <a:cubicBezTo>
                      <a:pt x="72" y="95"/>
                      <a:pt x="13" y="116"/>
                      <a:pt x="2" y="141"/>
                    </a:cubicBezTo>
                    <a:cubicBezTo>
                      <a:pt x="2" y="132"/>
                      <a:pt x="2" y="118"/>
                      <a:pt x="2" y="118"/>
                    </a:cubicBezTo>
                    <a:close/>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226" name="Freeform 226">
                <a:extLst>
                  <a:ext uri="{FF2B5EF4-FFF2-40B4-BE49-F238E27FC236}">
                    <a16:creationId xmlns:a16="http://schemas.microsoft.com/office/drawing/2014/main" id="{10849C07-D09B-6B4C-B55D-629BD93E9656}"/>
                  </a:ext>
                </a:extLst>
              </p:cNvPr>
              <p:cNvSpPr>
                <a:spLocks/>
              </p:cNvSpPr>
              <p:nvPr/>
            </p:nvSpPr>
            <p:spPr bwMode="auto">
              <a:xfrm rot="333619">
                <a:off x="4170120" y="1951697"/>
                <a:ext cx="130699" cy="60015"/>
              </a:xfrm>
              <a:custGeom>
                <a:avLst/>
                <a:gdLst>
                  <a:gd name="T0" fmla="*/ 0 w 78"/>
                  <a:gd name="T1" fmla="*/ 0 h 34"/>
                  <a:gd name="T2" fmla="*/ 1239 w 78"/>
                  <a:gd name="T3" fmla="*/ 630 h 34"/>
                  <a:gd name="T4" fmla="*/ 731 w 78"/>
                  <a:gd name="T5" fmla="*/ 336 h 34"/>
                  <a:gd name="T6" fmla="*/ 0 w 78"/>
                  <a:gd name="T7" fmla="*/ 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34">
                    <a:moveTo>
                      <a:pt x="0" y="0"/>
                    </a:moveTo>
                    <a:cubicBezTo>
                      <a:pt x="10" y="3"/>
                      <a:pt x="67" y="22"/>
                      <a:pt x="78" y="34"/>
                    </a:cubicBezTo>
                    <a:cubicBezTo>
                      <a:pt x="70" y="30"/>
                      <a:pt x="50" y="20"/>
                      <a:pt x="46" y="18"/>
                    </a:cubicBezTo>
                    <a:cubicBezTo>
                      <a:pt x="41" y="16"/>
                      <a:pt x="0" y="0"/>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grpSp>
      </p:grpSp>
      <p:sp>
        <p:nvSpPr>
          <p:cNvPr id="1287" name="TextBox 2">
            <a:extLst>
              <a:ext uri="{FF2B5EF4-FFF2-40B4-BE49-F238E27FC236}">
                <a16:creationId xmlns:a16="http://schemas.microsoft.com/office/drawing/2014/main" id="{A66662EA-F273-3C47-B8B1-A559323D7235}"/>
              </a:ext>
            </a:extLst>
          </p:cNvPr>
          <p:cNvSpPr txBox="1">
            <a:spLocks noChangeArrowheads="1"/>
          </p:cNvSpPr>
          <p:nvPr/>
        </p:nvSpPr>
        <p:spPr bwMode="auto">
          <a:xfrm>
            <a:off x="2950953" y="4896957"/>
            <a:ext cx="5704167" cy="453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76" tIns="34289" rIns="68576" bIns="34289">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148" eaLnBrk="1" hangingPunct="1"/>
            <a:r>
              <a:rPr lang="en-US" sz="1100" i="1" dirty="0">
                <a:solidFill>
                  <a:prstClr val="black"/>
                </a:solidFill>
                <a:latin typeface="Arial" panose="020B0604020202020204" pitchFamily="34" charset="0"/>
                <a:cs typeface="Arial" panose="020B0604020202020204" pitchFamily="34" charset="0"/>
              </a:rPr>
              <a:t>Yamazaki et al., Nature Immunology 2020; Formenti et al., </a:t>
            </a:r>
            <a:r>
              <a:rPr lang="en-US" sz="1100" i="1" dirty="0"/>
              <a:t>Nature Medicine, 2019</a:t>
            </a:r>
          </a:p>
          <a:p>
            <a:pPr defTabSz="457148" eaLnBrk="1" hangingPunct="1"/>
            <a:endParaRPr lang="en-US" sz="1400" i="1" dirty="0">
              <a:solidFill>
                <a:prstClr val="black"/>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A7D0A0AF-58F4-4047-A723-C8B348482C8B}"/>
              </a:ext>
            </a:extLst>
          </p:cNvPr>
          <p:cNvGrpSpPr/>
          <p:nvPr/>
        </p:nvGrpSpPr>
        <p:grpSpPr>
          <a:xfrm>
            <a:off x="2442610" y="2372518"/>
            <a:ext cx="2480405" cy="1246115"/>
            <a:chOff x="2442609" y="2372517"/>
            <a:chExt cx="2480405" cy="1246115"/>
          </a:xfrm>
        </p:grpSpPr>
        <p:grpSp>
          <p:nvGrpSpPr>
            <p:cNvPr id="1374" name="Groupe 567">
              <a:extLst>
                <a:ext uri="{FF2B5EF4-FFF2-40B4-BE49-F238E27FC236}">
                  <a16:creationId xmlns:a16="http://schemas.microsoft.com/office/drawing/2014/main" id="{CE9B4497-99EA-7248-BE34-03C3F868AC70}"/>
                </a:ext>
              </a:extLst>
            </p:cNvPr>
            <p:cNvGrpSpPr/>
            <p:nvPr/>
          </p:nvGrpSpPr>
          <p:grpSpPr>
            <a:xfrm rot="19602480">
              <a:off x="2442609" y="3096489"/>
              <a:ext cx="387187" cy="498787"/>
              <a:chOff x="3817035" y="2800762"/>
              <a:chExt cx="849668" cy="853286"/>
            </a:xfrm>
          </p:grpSpPr>
          <p:sp>
            <p:nvSpPr>
              <p:cNvPr id="1375" name="Ellipse 559">
                <a:extLst>
                  <a:ext uri="{FF2B5EF4-FFF2-40B4-BE49-F238E27FC236}">
                    <a16:creationId xmlns:a16="http://schemas.microsoft.com/office/drawing/2014/main" id="{EF995B35-057F-D14A-8583-B43BD5FF53EE}"/>
                  </a:ext>
                </a:extLst>
              </p:cNvPr>
              <p:cNvSpPr/>
              <p:nvPr/>
            </p:nvSpPr>
            <p:spPr>
              <a:xfrm rot="20097694">
                <a:off x="3905166" y="2800762"/>
                <a:ext cx="222551" cy="82958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76" name="Ellipse 560">
                <a:extLst>
                  <a:ext uri="{FF2B5EF4-FFF2-40B4-BE49-F238E27FC236}">
                    <a16:creationId xmlns:a16="http://schemas.microsoft.com/office/drawing/2014/main" id="{2ECF271C-7B98-6748-902C-55350B954C73}"/>
                  </a:ext>
                </a:extLst>
              </p:cNvPr>
              <p:cNvSpPr/>
              <p:nvPr/>
            </p:nvSpPr>
            <p:spPr>
              <a:xfrm rot="1835906">
                <a:off x="4342865" y="2824466"/>
                <a:ext cx="222551" cy="829582"/>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77" name="ZoneTexte 561">
                <a:extLst>
                  <a:ext uri="{FF2B5EF4-FFF2-40B4-BE49-F238E27FC236}">
                    <a16:creationId xmlns:a16="http://schemas.microsoft.com/office/drawing/2014/main" id="{70DB5D22-6C7E-5048-864C-B0EB275E63C7}"/>
                  </a:ext>
                </a:extLst>
              </p:cNvPr>
              <p:cNvSpPr txBox="1"/>
              <p:nvPr/>
            </p:nvSpPr>
            <p:spPr>
              <a:xfrm rot="18049620">
                <a:off x="4067222" y="3023431"/>
                <a:ext cx="768391" cy="430571"/>
              </a:xfrm>
              <a:prstGeom prst="rect">
                <a:avLst/>
              </a:prstGeom>
              <a:noFill/>
            </p:spPr>
            <p:txBody>
              <a:bodyPr wrap="none" rtlCol="0">
                <a:spAutoFit/>
              </a:bodyPr>
              <a:lstStyle/>
              <a:p>
                <a:r>
                  <a:rPr lang="fr-FR" sz="675" b="1">
                    <a:latin typeface="Arial" panose="020B0604020202020204" pitchFamily="34" charset="0"/>
                    <a:ea typeface="Times New Roman" charset="0"/>
                    <a:cs typeface="Arial" panose="020B0604020202020204" pitchFamily="34" charset="0"/>
                  </a:rPr>
                  <a:t>STING</a:t>
                </a:r>
                <a:endParaRPr lang="en-US" sz="675" b="1">
                  <a:latin typeface="Arial" panose="020B0604020202020204" pitchFamily="34" charset="0"/>
                  <a:ea typeface="Times New Roman" charset="0"/>
                  <a:cs typeface="Arial" panose="020B0604020202020204" pitchFamily="34" charset="0"/>
                </a:endParaRPr>
              </a:p>
            </p:txBody>
          </p:sp>
          <p:sp>
            <p:nvSpPr>
              <p:cNvPr id="1378" name="ZoneTexte 562">
                <a:extLst>
                  <a:ext uri="{FF2B5EF4-FFF2-40B4-BE49-F238E27FC236}">
                    <a16:creationId xmlns:a16="http://schemas.microsoft.com/office/drawing/2014/main" id="{AE9FD1E5-FB8F-5442-98CD-AA0FEC956FDE}"/>
                  </a:ext>
                </a:extLst>
              </p:cNvPr>
              <p:cNvSpPr txBox="1"/>
              <p:nvPr/>
            </p:nvSpPr>
            <p:spPr>
              <a:xfrm rot="14640296">
                <a:off x="3648125" y="3012419"/>
                <a:ext cx="768391" cy="430571"/>
              </a:xfrm>
              <a:prstGeom prst="rect">
                <a:avLst/>
              </a:prstGeom>
              <a:noFill/>
            </p:spPr>
            <p:txBody>
              <a:bodyPr wrap="none" rtlCol="0">
                <a:spAutoFit/>
              </a:bodyPr>
              <a:lstStyle/>
              <a:p>
                <a:r>
                  <a:rPr lang="fr-FR" sz="675" b="1">
                    <a:latin typeface="Arial" panose="020B0604020202020204" pitchFamily="34" charset="0"/>
                    <a:ea typeface="Times New Roman" charset="0"/>
                    <a:cs typeface="Arial" panose="020B0604020202020204" pitchFamily="34" charset="0"/>
                  </a:rPr>
                  <a:t>STING</a:t>
                </a:r>
                <a:endParaRPr lang="en-US" sz="675" b="1">
                  <a:latin typeface="Arial" panose="020B0604020202020204" pitchFamily="34" charset="0"/>
                  <a:ea typeface="Times New Roman" charset="0"/>
                  <a:cs typeface="Arial" panose="020B0604020202020204" pitchFamily="34" charset="0"/>
                </a:endParaRPr>
              </a:p>
            </p:txBody>
          </p:sp>
        </p:grpSp>
        <p:sp>
          <p:nvSpPr>
            <p:cNvPr id="1890" name="Oval 1889">
              <a:extLst>
                <a:ext uri="{FF2B5EF4-FFF2-40B4-BE49-F238E27FC236}">
                  <a16:creationId xmlns:a16="http://schemas.microsoft.com/office/drawing/2014/main" id="{D3BB6959-E5B6-0C49-940B-6CDFA3F08241}"/>
                </a:ext>
              </a:extLst>
            </p:cNvPr>
            <p:cNvSpPr/>
            <p:nvPr/>
          </p:nvSpPr>
          <p:spPr>
            <a:xfrm>
              <a:off x="2520231" y="2372517"/>
              <a:ext cx="427547" cy="127717"/>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750" b="1" err="1">
                  <a:solidFill>
                    <a:schemeClr val="tx1"/>
                  </a:solidFill>
                  <a:latin typeface="Arial" panose="020B0604020202020204" pitchFamily="34" charset="0"/>
                  <a:cs typeface="Arial" panose="020B0604020202020204" pitchFamily="34" charset="0"/>
                </a:rPr>
                <a:t>cGAS</a:t>
              </a:r>
              <a:endParaRPr lang="en-US" sz="750" b="1">
                <a:solidFill>
                  <a:schemeClr val="tx1"/>
                </a:solidFill>
                <a:latin typeface="Arial" panose="020B0604020202020204" pitchFamily="34" charset="0"/>
                <a:cs typeface="Arial" panose="020B0604020202020204" pitchFamily="34" charset="0"/>
              </a:endParaRPr>
            </a:p>
          </p:txBody>
        </p:sp>
        <p:sp>
          <p:nvSpPr>
            <p:cNvPr id="2087" name="Oval 2086">
              <a:extLst>
                <a:ext uri="{FF2B5EF4-FFF2-40B4-BE49-F238E27FC236}">
                  <a16:creationId xmlns:a16="http://schemas.microsoft.com/office/drawing/2014/main" id="{A79F06EA-DF18-2046-804B-4CE359C84ABA}"/>
                </a:ext>
              </a:extLst>
            </p:cNvPr>
            <p:cNvSpPr/>
            <p:nvPr/>
          </p:nvSpPr>
          <p:spPr>
            <a:xfrm rot="15961">
              <a:off x="4495467" y="3490915"/>
              <a:ext cx="427547" cy="127717"/>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750" b="1" err="1">
                  <a:solidFill>
                    <a:schemeClr val="tx1"/>
                  </a:solidFill>
                  <a:latin typeface="Arial" panose="020B0604020202020204" pitchFamily="34" charset="0"/>
                  <a:cs typeface="Arial" panose="020B0604020202020204" pitchFamily="34" charset="0"/>
                </a:rPr>
                <a:t>cGAS</a:t>
              </a:r>
              <a:endParaRPr lang="en-US" sz="750" b="1">
                <a:solidFill>
                  <a:schemeClr val="tx1"/>
                </a:solidFill>
                <a:latin typeface="Arial" panose="020B0604020202020204" pitchFamily="34" charset="0"/>
                <a:cs typeface="Arial" panose="020B0604020202020204" pitchFamily="34" charset="0"/>
              </a:endParaRPr>
            </a:p>
          </p:txBody>
        </p:sp>
      </p:grpSp>
      <p:sp>
        <p:nvSpPr>
          <p:cNvPr id="409" name="TextBox 408">
            <a:extLst>
              <a:ext uri="{FF2B5EF4-FFF2-40B4-BE49-F238E27FC236}">
                <a16:creationId xmlns:a16="http://schemas.microsoft.com/office/drawing/2014/main" id="{811F9B44-E735-ED24-CF3B-9F0111364D59}"/>
              </a:ext>
            </a:extLst>
          </p:cNvPr>
          <p:cNvSpPr txBox="1"/>
          <p:nvPr/>
        </p:nvSpPr>
        <p:spPr>
          <a:xfrm>
            <a:off x="2673970" y="41014"/>
            <a:ext cx="4005199" cy="369332"/>
          </a:xfrm>
          <a:prstGeom prst="rect">
            <a:avLst/>
          </a:prstGeom>
          <a:noFill/>
        </p:spPr>
        <p:txBody>
          <a:bodyPr wrap="none" rtlCol="0">
            <a:spAutoFit/>
          </a:bodyPr>
          <a:lstStyle/>
          <a:p>
            <a:r>
              <a:rPr lang="en-US" b="1"/>
              <a:t>Dependence of  radiation dose/fraction </a:t>
            </a:r>
          </a:p>
        </p:txBody>
      </p:sp>
      <p:grpSp>
        <p:nvGrpSpPr>
          <p:cNvPr id="416" name="Group 415">
            <a:extLst>
              <a:ext uri="{FF2B5EF4-FFF2-40B4-BE49-F238E27FC236}">
                <a16:creationId xmlns:a16="http://schemas.microsoft.com/office/drawing/2014/main" id="{9336E35B-9355-2635-F57D-9CE72EC9FF59}"/>
              </a:ext>
            </a:extLst>
          </p:cNvPr>
          <p:cNvGrpSpPr/>
          <p:nvPr/>
        </p:nvGrpSpPr>
        <p:grpSpPr>
          <a:xfrm>
            <a:off x="75083" y="1767037"/>
            <a:ext cx="2483372" cy="3224063"/>
            <a:chOff x="264695" y="1716826"/>
            <a:chExt cx="2483372" cy="3224063"/>
          </a:xfrm>
        </p:grpSpPr>
        <p:grpSp>
          <p:nvGrpSpPr>
            <p:cNvPr id="414" name="Group 413">
              <a:extLst>
                <a:ext uri="{FF2B5EF4-FFF2-40B4-BE49-F238E27FC236}">
                  <a16:creationId xmlns:a16="http://schemas.microsoft.com/office/drawing/2014/main" id="{308DFEE9-60EA-5248-811E-BF93750D34CF}"/>
                </a:ext>
              </a:extLst>
            </p:cNvPr>
            <p:cNvGrpSpPr/>
            <p:nvPr/>
          </p:nvGrpSpPr>
          <p:grpSpPr>
            <a:xfrm>
              <a:off x="1293961" y="1716826"/>
              <a:ext cx="1406849" cy="914400"/>
              <a:chOff x="1029265" y="1535478"/>
              <a:chExt cx="1406849" cy="914400"/>
            </a:xfrm>
          </p:grpSpPr>
          <p:pic>
            <p:nvPicPr>
              <p:cNvPr id="411" name="Graphic 410" descr="Scissors">
                <a:extLst>
                  <a:ext uri="{FF2B5EF4-FFF2-40B4-BE49-F238E27FC236}">
                    <a16:creationId xmlns:a16="http://schemas.microsoft.com/office/drawing/2014/main" id="{1174E307-37C5-F347-871E-78AADE739E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3887960">
                <a:off x="1521714" y="1535478"/>
                <a:ext cx="914400" cy="914400"/>
              </a:xfrm>
              <a:prstGeom prst="rect">
                <a:avLst/>
              </a:prstGeom>
            </p:spPr>
          </p:pic>
          <p:sp>
            <p:nvSpPr>
              <p:cNvPr id="1362" name="TextBox 2">
                <a:extLst>
                  <a:ext uri="{FF2B5EF4-FFF2-40B4-BE49-F238E27FC236}">
                    <a16:creationId xmlns:a16="http://schemas.microsoft.com/office/drawing/2014/main" id="{17B6F8FE-2F7C-0946-A7D6-545E3C06A2A5}"/>
                  </a:ext>
                </a:extLst>
              </p:cNvPr>
              <p:cNvSpPr txBox="1">
                <a:spLocks noChangeArrowheads="1"/>
              </p:cNvSpPr>
              <p:nvPr/>
            </p:nvSpPr>
            <p:spPr bwMode="auto">
              <a:xfrm>
                <a:off x="1029265" y="1785075"/>
                <a:ext cx="703603" cy="242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76" tIns="34289" rIns="68576" bIns="34289">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148" eaLnBrk="1" hangingPunct="1"/>
                <a:r>
                  <a:rPr lang="en-US" sz="1125" i="1">
                    <a:ln>
                      <a:solidFill>
                        <a:srgbClr val="C00000"/>
                      </a:solidFill>
                    </a:ln>
                    <a:solidFill>
                      <a:srgbClr val="C00000"/>
                    </a:solidFill>
                    <a:latin typeface="Arial" panose="020B0604020202020204" pitchFamily="34" charset="0"/>
                    <a:cs typeface="Arial" panose="020B0604020202020204" pitchFamily="34" charset="0"/>
                  </a:rPr>
                  <a:t>TREX1*</a:t>
                </a:r>
              </a:p>
            </p:txBody>
          </p:sp>
        </p:grpSp>
        <p:sp>
          <p:nvSpPr>
            <p:cNvPr id="8" name="TextBox 7">
              <a:extLst>
                <a:ext uri="{FF2B5EF4-FFF2-40B4-BE49-F238E27FC236}">
                  <a16:creationId xmlns:a16="http://schemas.microsoft.com/office/drawing/2014/main" id="{2254BDD1-1BB5-B64F-B11A-27B53E385B07}"/>
                </a:ext>
              </a:extLst>
            </p:cNvPr>
            <p:cNvSpPr txBox="1"/>
            <p:nvPr/>
          </p:nvSpPr>
          <p:spPr>
            <a:xfrm>
              <a:off x="264695" y="4471530"/>
              <a:ext cx="2483372" cy="469359"/>
            </a:xfrm>
            <a:prstGeom prst="rect">
              <a:avLst/>
            </a:prstGeom>
            <a:noFill/>
          </p:spPr>
          <p:txBody>
            <a:bodyPr wrap="none" rtlCol="0">
              <a:spAutoFit/>
            </a:bodyPr>
            <a:lstStyle/>
            <a:p>
              <a:r>
                <a:rPr lang="en-US" sz="1350" b="1" dirty="0"/>
                <a:t> </a:t>
              </a:r>
              <a:r>
                <a:rPr lang="en-US" sz="1100" i="1" dirty="0" err="1"/>
                <a:t>Teunis</a:t>
              </a:r>
              <a:r>
                <a:rPr lang="en-US" sz="1100" i="1" dirty="0"/>
                <a:t> B H </a:t>
              </a:r>
              <a:r>
                <a:rPr lang="en-US" sz="1100" i="1" dirty="0" err="1"/>
                <a:t>Geijtenbeek</a:t>
              </a:r>
              <a:endParaRPr lang="en-US" sz="1100" i="1" dirty="0"/>
            </a:p>
            <a:p>
              <a:r>
                <a:rPr lang="hu-HU" sz="1100" i="1" dirty="0" err="1"/>
                <a:t>Nature</a:t>
              </a:r>
              <a:r>
                <a:rPr lang="hu-HU" sz="1100" i="1" dirty="0"/>
                <a:t> </a:t>
              </a:r>
              <a:r>
                <a:rPr lang="hu-HU" sz="1100" i="1" dirty="0" err="1"/>
                <a:t>Immunology</a:t>
              </a:r>
              <a:r>
                <a:rPr lang="hu-HU" sz="1100" i="1" dirty="0"/>
                <a:t> </a:t>
              </a:r>
              <a:r>
                <a:rPr lang="hu-HU" sz="1100" b="1" i="1" dirty="0"/>
                <a:t>11</a:t>
              </a:r>
              <a:r>
                <a:rPr lang="hu-HU" sz="1100" i="1" dirty="0"/>
                <a:t>, 979–980 (2010)</a:t>
              </a:r>
              <a:endParaRPr lang="en-US" sz="1100" i="1" dirty="0"/>
            </a:p>
          </p:txBody>
        </p:sp>
        <p:pic>
          <p:nvPicPr>
            <p:cNvPr id="17" name="Picture 16" descr="Diagram&#10;&#10;Description automatically generated">
              <a:extLst>
                <a:ext uri="{FF2B5EF4-FFF2-40B4-BE49-F238E27FC236}">
                  <a16:creationId xmlns:a16="http://schemas.microsoft.com/office/drawing/2014/main" id="{BA18EE37-9011-7C44-93BC-8E043EC196DF}"/>
                </a:ext>
              </a:extLst>
            </p:cNvPr>
            <p:cNvPicPr>
              <a:picLocks noChangeAspect="1"/>
            </p:cNvPicPr>
            <p:nvPr/>
          </p:nvPicPr>
          <p:blipFill>
            <a:blip r:embed="rId6"/>
            <a:stretch>
              <a:fillRect/>
            </a:stretch>
          </p:blipFill>
          <p:spPr>
            <a:xfrm>
              <a:off x="430191" y="2466221"/>
              <a:ext cx="1372262" cy="1905920"/>
            </a:xfrm>
            <a:prstGeom prst="rect">
              <a:avLst/>
            </a:prstGeom>
          </p:spPr>
        </p:pic>
      </p:grpSp>
      <p:grpSp>
        <p:nvGrpSpPr>
          <p:cNvPr id="19" name="Group 18">
            <a:extLst>
              <a:ext uri="{FF2B5EF4-FFF2-40B4-BE49-F238E27FC236}">
                <a16:creationId xmlns:a16="http://schemas.microsoft.com/office/drawing/2014/main" id="{D8A5334B-2889-5344-5D47-FD0CDFE6AC36}"/>
              </a:ext>
            </a:extLst>
          </p:cNvPr>
          <p:cNvGrpSpPr/>
          <p:nvPr/>
        </p:nvGrpSpPr>
        <p:grpSpPr>
          <a:xfrm>
            <a:off x="6492707" y="278012"/>
            <a:ext cx="4149155" cy="4503599"/>
            <a:chOff x="6685212" y="218948"/>
            <a:chExt cx="4149155" cy="4503599"/>
          </a:xfrm>
        </p:grpSpPr>
        <p:sp>
          <p:nvSpPr>
            <p:cNvPr id="1288" name="TextBox 2">
              <a:extLst>
                <a:ext uri="{FF2B5EF4-FFF2-40B4-BE49-F238E27FC236}">
                  <a16:creationId xmlns:a16="http://schemas.microsoft.com/office/drawing/2014/main" id="{81129BE5-2BC3-8142-AB1D-D2145E584F67}"/>
                </a:ext>
              </a:extLst>
            </p:cNvPr>
            <p:cNvSpPr txBox="1">
              <a:spLocks noChangeArrowheads="1"/>
            </p:cNvSpPr>
            <p:nvPr/>
          </p:nvSpPr>
          <p:spPr bwMode="auto">
            <a:xfrm>
              <a:off x="6954512" y="1927966"/>
              <a:ext cx="3879855" cy="407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76" tIns="34289" rIns="68576" bIns="34289">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148" eaLnBrk="1" hangingPunct="1"/>
              <a:r>
                <a:rPr lang="en-US" sz="1100" i="1" dirty="0" err="1">
                  <a:solidFill>
                    <a:prstClr val="black"/>
                  </a:solidFill>
                  <a:latin typeface="Arial" panose="020B0604020202020204" pitchFamily="34" charset="0"/>
                  <a:cs typeface="Arial" panose="020B0604020202020204" pitchFamily="34" charset="0"/>
                </a:rPr>
                <a:t>Vanpouille</a:t>
              </a:r>
              <a:r>
                <a:rPr lang="en-US" sz="1100" i="1" dirty="0">
                  <a:solidFill>
                    <a:prstClr val="black"/>
                  </a:solidFill>
                  <a:latin typeface="Arial" panose="020B0604020202020204" pitchFamily="34" charset="0"/>
                  <a:cs typeface="Arial" panose="020B0604020202020204" pitchFamily="34" charset="0"/>
                </a:rPr>
                <a:t>-Box et al.,</a:t>
              </a:r>
            </a:p>
            <a:p>
              <a:pPr defTabSz="457148" eaLnBrk="1" hangingPunct="1"/>
              <a:r>
                <a:rPr lang="en-US" sz="1100" i="1" dirty="0">
                  <a:solidFill>
                    <a:prstClr val="black"/>
                  </a:solidFill>
                  <a:latin typeface="Arial" panose="020B0604020202020204" pitchFamily="34" charset="0"/>
                  <a:cs typeface="Arial" panose="020B0604020202020204" pitchFamily="34" charset="0"/>
                </a:rPr>
                <a:t> Nature </a:t>
              </a:r>
              <a:r>
                <a:rPr lang="en-US" sz="1100" i="1" dirty="0" err="1">
                  <a:solidFill>
                    <a:prstClr val="black"/>
                  </a:solidFill>
                  <a:latin typeface="Arial" panose="020B0604020202020204" pitchFamily="34" charset="0"/>
                  <a:cs typeface="Arial" panose="020B0604020202020204" pitchFamily="34" charset="0"/>
                </a:rPr>
                <a:t>Commun</a:t>
              </a:r>
              <a:r>
                <a:rPr lang="en-US" sz="1100" i="1" dirty="0">
                  <a:solidFill>
                    <a:prstClr val="black"/>
                  </a:solidFill>
                  <a:latin typeface="Arial" panose="020B0604020202020204" pitchFamily="34" charset="0"/>
                  <a:cs typeface="Arial" panose="020B0604020202020204" pitchFamily="34" charset="0"/>
                </a:rPr>
                <a:t> 2017</a:t>
              </a:r>
            </a:p>
          </p:txBody>
        </p:sp>
        <p:pic>
          <p:nvPicPr>
            <p:cNvPr id="1443" name="Picture 1">
              <a:extLst>
                <a:ext uri="{FF2B5EF4-FFF2-40B4-BE49-F238E27FC236}">
                  <a16:creationId xmlns:a16="http://schemas.microsoft.com/office/drawing/2014/main" id="{FDD646C2-0912-5454-7BC7-149FDA3EE3BE}"/>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7244973" y="218948"/>
              <a:ext cx="1282291" cy="16669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3" name="Picture 412" descr="Chart, diagram&#10;&#10;Description automatically generated">
              <a:extLst>
                <a:ext uri="{FF2B5EF4-FFF2-40B4-BE49-F238E27FC236}">
                  <a16:creationId xmlns:a16="http://schemas.microsoft.com/office/drawing/2014/main" id="{AA81B330-6DEC-7A56-7356-A6BFD79D2F5D}"/>
                </a:ext>
              </a:extLst>
            </p:cNvPr>
            <p:cNvPicPr>
              <a:picLocks noChangeAspect="1"/>
            </p:cNvPicPr>
            <p:nvPr/>
          </p:nvPicPr>
          <p:blipFill>
            <a:blip r:embed="rId8"/>
            <a:stretch>
              <a:fillRect/>
            </a:stretch>
          </p:blipFill>
          <p:spPr>
            <a:xfrm>
              <a:off x="6685212" y="2310209"/>
              <a:ext cx="2055732" cy="2412338"/>
            </a:xfrm>
            <a:prstGeom prst="rect">
              <a:avLst/>
            </a:prstGeom>
          </p:spPr>
        </p:pic>
      </p:grpSp>
    </p:spTree>
    <p:extLst>
      <p:ext uri="{BB962C8B-B14F-4D97-AF65-F5344CB8AC3E}">
        <p14:creationId xmlns:p14="http://schemas.microsoft.com/office/powerpoint/2010/main" val="8165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F1F41F-E2F2-F643-BADF-C4053E9A9B81}"/>
              </a:ext>
            </a:extLst>
          </p:cNvPr>
          <p:cNvPicPr>
            <a:picLocks noChangeAspect="1"/>
          </p:cNvPicPr>
          <p:nvPr/>
        </p:nvPicPr>
        <p:blipFill rotWithShape="1">
          <a:blip r:embed="rId3"/>
          <a:srcRect l="5000" t="9479" r="11001" b="6092"/>
          <a:stretch/>
        </p:blipFill>
        <p:spPr>
          <a:xfrm>
            <a:off x="423948" y="644652"/>
            <a:ext cx="8088520" cy="4288295"/>
          </a:xfrm>
          <a:prstGeom prst="rect">
            <a:avLst/>
          </a:prstGeom>
        </p:spPr>
      </p:pic>
      <p:sp>
        <p:nvSpPr>
          <p:cNvPr id="2" name="Rectangle 1">
            <a:extLst>
              <a:ext uri="{FF2B5EF4-FFF2-40B4-BE49-F238E27FC236}">
                <a16:creationId xmlns:a16="http://schemas.microsoft.com/office/drawing/2014/main" id="{42317BA9-F5F5-424D-9605-3CAC9363ECDF}"/>
              </a:ext>
            </a:extLst>
          </p:cNvPr>
          <p:cNvSpPr/>
          <p:nvPr/>
        </p:nvSpPr>
        <p:spPr>
          <a:xfrm rot="5400000">
            <a:off x="5918190" y="3494162"/>
            <a:ext cx="536895" cy="131235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33326C-1BC6-EE4B-A763-DD936B2A960C}"/>
              </a:ext>
            </a:extLst>
          </p:cNvPr>
          <p:cNvSpPr txBox="1"/>
          <p:nvPr/>
        </p:nvSpPr>
        <p:spPr>
          <a:xfrm>
            <a:off x="3354418" y="4779058"/>
            <a:ext cx="3649211" cy="307777"/>
          </a:xfrm>
          <a:prstGeom prst="rect">
            <a:avLst/>
          </a:prstGeom>
          <a:noFill/>
        </p:spPr>
        <p:txBody>
          <a:bodyPr wrap="square" rtlCol="0">
            <a:spAutoFit/>
          </a:bodyPr>
          <a:lstStyle/>
          <a:p>
            <a:r>
              <a:rPr lang="en-US" sz="1400" i="1" dirty="0">
                <a:latin typeface="Arial Narrow" panose="020B0604020202020204" pitchFamily="34" charset="0"/>
                <a:cs typeface="Arial Narrow" panose="020B0604020202020204" pitchFamily="34" charset="0"/>
              </a:rPr>
              <a:t>Luke et al., Clin Cancer Res 2020</a:t>
            </a:r>
          </a:p>
        </p:txBody>
      </p:sp>
      <p:sp>
        <p:nvSpPr>
          <p:cNvPr id="4" name="TextBox 3">
            <a:extLst>
              <a:ext uri="{FF2B5EF4-FFF2-40B4-BE49-F238E27FC236}">
                <a16:creationId xmlns:a16="http://schemas.microsoft.com/office/drawing/2014/main" id="{9F94BCCF-C3ED-1914-E901-CB7F99D1B6AF}"/>
              </a:ext>
            </a:extLst>
          </p:cNvPr>
          <p:cNvSpPr txBox="1"/>
          <p:nvPr/>
        </p:nvSpPr>
        <p:spPr>
          <a:xfrm>
            <a:off x="1365388" y="2788799"/>
            <a:ext cx="6413224" cy="523220"/>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For pancreatic cancer : SBRT,  8-10 Gy X 5</a:t>
            </a:r>
          </a:p>
        </p:txBody>
      </p:sp>
      <p:sp>
        <p:nvSpPr>
          <p:cNvPr id="6" name="TextBox 5">
            <a:extLst>
              <a:ext uri="{FF2B5EF4-FFF2-40B4-BE49-F238E27FC236}">
                <a16:creationId xmlns:a16="http://schemas.microsoft.com/office/drawing/2014/main" id="{4CA82E88-D064-F75B-789F-4BE70077D6A0}"/>
              </a:ext>
            </a:extLst>
          </p:cNvPr>
          <p:cNvSpPr txBox="1"/>
          <p:nvPr/>
        </p:nvSpPr>
        <p:spPr>
          <a:xfrm>
            <a:off x="1486904" y="275320"/>
            <a:ext cx="7657096" cy="369332"/>
          </a:xfrm>
          <a:prstGeom prst="rect">
            <a:avLst/>
          </a:prstGeom>
          <a:noFill/>
        </p:spPr>
        <p:txBody>
          <a:bodyPr wrap="none" rtlCol="0">
            <a:spAutoFit/>
          </a:bodyPr>
          <a:lstStyle/>
          <a:p>
            <a:r>
              <a:rPr lang="en-US" b="1" dirty="0"/>
              <a:t>Subset analysis: 11 cases with matched biopsies, pre/post RT + pembrolizumab</a:t>
            </a:r>
          </a:p>
        </p:txBody>
      </p:sp>
    </p:spTree>
    <p:extLst>
      <p:ext uri="{BB962C8B-B14F-4D97-AF65-F5344CB8AC3E}">
        <p14:creationId xmlns:p14="http://schemas.microsoft.com/office/powerpoint/2010/main" val="169202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A picture containing scale, device, lamp&#10;&#10;Description automatically generated">
            <a:extLst>
              <a:ext uri="{FF2B5EF4-FFF2-40B4-BE49-F238E27FC236}">
                <a16:creationId xmlns:a16="http://schemas.microsoft.com/office/drawing/2014/main" id="{4AF34AD2-92D6-D147-89D9-4B3FC4A51C75}"/>
              </a:ext>
            </a:extLst>
          </p:cNvPr>
          <p:cNvPicPr>
            <a:picLocks noGrp="1" noChangeAspect="1"/>
          </p:cNvPicPr>
          <p:nvPr>
            <p:ph idx="1"/>
          </p:nvPr>
        </p:nvPicPr>
        <p:blipFill>
          <a:blip r:embed="rId3"/>
          <a:stretch>
            <a:fillRect/>
          </a:stretch>
        </p:blipFill>
        <p:spPr>
          <a:xfrm>
            <a:off x="1248038" y="1371361"/>
            <a:ext cx="3731770" cy="3465513"/>
          </a:xfrm>
        </p:spPr>
      </p:pic>
      <p:sp>
        <p:nvSpPr>
          <p:cNvPr id="3" name="Title 2">
            <a:extLst>
              <a:ext uri="{FF2B5EF4-FFF2-40B4-BE49-F238E27FC236}">
                <a16:creationId xmlns:a16="http://schemas.microsoft.com/office/drawing/2014/main" id="{842C7536-0160-8745-9BDA-7DD71D21BB91}"/>
              </a:ext>
            </a:extLst>
          </p:cNvPr>
          <p:cNvSpPr>
            <a:spLocks noGrp="1"/>
          </p:cNvSpPr>
          <p:nvPr>
            <p:ph type="title"/>
          </p:nvPr>
        </p:nvSpPr>
        <p:spPr>
          <a:xfrm>
            <a:off x="1866900" y="601146"/>
            <a:ext cx="5802972" cy="616813"/>
          </a:xfrm>
        </p:spPr>
        <p:txBody>
          <a:bodyPr/>
          <a:lstStyle/>
          <a:p>
            <a:r>
              <a:rPr lang="en-US" b="1"/>
              <a:t> ADAPTING RADIATION TO ICB</a:t>
            </a:r>
          </a:p>
        </p:txBody>
      </p:sp>
      <p:sp>
        <p:nvSpPr>
          <p:cNvPr id="6" name="TextBox 5">
            <a:extLst>
              <a:ext uri="{FF2B5EF4-FFF2-40B4-BE49-F238E27FC236}">
                <a16:creationId xmlns:a16="http://schemas.microsoft.com/office/drawing/2014/main" id="{67F70C28-6173-AA40-B5A0-E9FA294BF414}"/>
              </a:ext>
            </a:extLst>
          </p:cNvPr>
          <p:cNvSpPr txBox="1"/>
          <p:nvPr/>
        </p:nvSpPr>
        <p:spPr>
          <a:xfrm>
            <a:off x="3249007" y="3458349"/>
            <a:ext cx="2148793" cy="646331"/>
          </a:xfrm>
          <a:prstGeom prst="rect">
            <a:avLst/>
          </a:prstGeom>
          <a:noFill/>
        </p:spPr>
        <p:txBody>
          <a:bodyPr wrap="none" rtlCol="0">
            <a:spAutoFit/>
          </a:bodyPr>
          <a:lstStyle/>
          <a:p>
            <a:pPr algn="ctr"/>
            <a:r>
              <a:rPr lang="en-US" b="1"/>
              <a:t>RT as a tool </a:t>
            </a:r>
          </a:p>
          <a:p>
            <a:pPr algn="ctr"/>
            <a:r>
              <a:rPr lang="en-US" b="1"/>
              <a:t>to integrate with ICB</a:t>
            </a:r>
          </a:p>
        </p:txBody>
      </p:sp>
      <p:sp>
        <p:nvSpPr>
          <p:cNvPr id="7" name="TextBox 6">
            <a:extLst>
              <a:ext uri="{FF2B5EF4-FFF2-40B4-BE49-F238E27FC236}">
                <a16:creationId xmlns:a16="http://schemas.microsoft.com/office/drawing/2014/main" id="{1922F3B6-AB86-6B44-A883-5F61B0A76E2E}"/>
              </a:ext>
            </a:extLst>
          </p:cNvPr>
          <p:cNvSpPr txBox="1"/>
          <p:nvPr/>
        </p:nvSpPr>
        <p:spPr>
          <a:xfrm>
            <a:off x="775319" y="2989818"/>
            <a:ext cx="2183162" cy="646331"/>
          </a:xfrm>
          <a:prstGeom prst="rect">
            <a:avLst/>
          </a:prstGeom>
          <a:noFill/>
        </p:spPr>
        <p:txBody>
          <a:bodyPr wrap="none" rtlCol="0">
            <a:spAutoFit/>
          </a:bodyPr>
          <a:lstStyle/>
          <a:p>
            <a:pPr algn="ctr"/>
            <a:r>
              <a:rPr lang="en-US"/>
              <a:t>ICB as a tool to </a:t>
            </a:r>
          </a:p>
          <a:p>
            <a:pPr algn="ctr"/>
            <a:r>
              <a:rPr lang="en-US"/>
              <a:t>enhance RT response</a:t>
            </a:r>
          </a:p>
        </p:txBody>
      </p:sp>
      <p:sp>
        <p:nvSpPr>
          <p:cNvPr id="8" name="TextBox 7">
            <a:extLst>
              <a:ext uri="{FF2B5EF4-FFF2-40B4-BE49-F238E27FC236}">
                <a16:creationId xmlns:a16="http://schemas.microsoft.com/office/drawing/2014/main" id="{522173CD-ECDE-E146-8095-DC43C85770CE}"/>
              </a:ext>
            </a:extLst>
          </p:cNvPr>
          <p:cNvSpPr txBox="1"/>
          <p:nvPr/>
        </p:nvSpPr>
        <p:spPr>
          <a:xfrm>
            <a:off x="5688326" y="2027188"/>
            <a:ext cx="3189992" cy="1754326"/>
          </a:xfrm>
          <a:prstGeom prst="rect">
            <a:avLst/>
          </a:prstGeom>
          <a:noFill/>
        </p:spPr>
        <p:txBody>
          <a:bodyPr wrap="square" rtlCol="0">
            <a:spAutoFit/>
          </a:bodyPr>
          <a:lstStyle/>
          <a:p>
            <a:r>
              <a:rPr lang="en-US"/>
              <a:t>Adapting: </a:t>
            </a:r>
          </a:p>
          <a:p>
            <a:endParaRPr lang="en-US"/>
          </a:p>
          <a:p>
            <a:pPr marL="285750" indent="-285750">
              <a:buFontTx/>
              <a:buChar char="-"/>
            </a:pPr>
            <a:r>
              <a:rPr lang="en-US"/>
              <a:t>Radiation Fields</a:t>
            </a:r>
          </a:p>
          <a:p>
            <a:pPr marL="285750" indent="-285750">
              <a:buFontTx/>
              <a:buChar char="-"/>
            </a:pPr>
            <a:r>
              <a:rPr lang="en-US"/>
              <a:t>Radiation dose/fractionation</a:t>
            </a:r>
          </a:p>
          <a:p>
            <a:pPr marL="285750" indent="-285750">
              <a:buFontTx/>
              <a:buChar char="-"/>
            </a:pPr>
            <a:r>
              <a:rPr lang="en-US" b="1"/>
              <a:t>Blood as OAR</a:t>
            </a:r>
          </a:p>
          <a:p>
            <a:pPr marL="285750" indent="-285750">
              <a:buFontTx/>
              <a:buChar char="-"/>
            </a:pPr>
            <a:r>
              <a:rPr lang="en-US"/>
              <a:t>Sequencing</a:t>
            </a:r>
          </a:p>
        </p:txBody>
      </p:sp>
      <p:pic>
        <p:nvPicPr>
          <p:cNvPr id="9" name="Picture 8" descr="A picture containing logo&#10;&#10;Description automatically generated">
            <a:extLst>
              <a:ext uri="{FF2B5EF4-FFF2-40B4-BE49-F238E27FC236}">
                <a16:creationId xmlns:a16="http://schemas.microsoft.com/office/drawing/2014/main" id="{6FB5A958-AD35-4DDA-B201-78B7961E48FC}"/>
              </a:ext>
            </a:extLst>
          </p:cNvPr>
          <p:cNvPicPr>
            <a:picLocks noChangeAspect="1"/>
          </p:cNvPicPr>
          <p:nvPr/>
        </p:nvPicPr>
        <p:blipFill>
          <a:blip r:embed="rId4"/>
          <a:stretch>
            <a:fillRect/>
          </a:stretch>
        </p:blipFill>
        <p:spPr>
          <a:xfrm>
            <a:off x="0" y="23197"/>
            <a:ext cx="1696093" cy="476243"/>
          </a:xfrm>
          <a:prstGeom prst="rect">
            <a:avLst/>
          </a:prstGeom>
        </p:spPr>
      </p:pic>
    </p:spTree>
    <p:extLst>
      <p:ext uri="{BB962C8B-B14F-4D97-AF65-F5344CB8AC3E}">
        <p14:creationId xmlns:p14="http://schemas.microsoft.com/office/powerpoint/2010/main" val="2704323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A picture containing graphical user interface&#10;&#10;Description automatically generated">
            <a:extLst>
              <a:ext uri="{FF2B5EF4-FFF2-40B4-BE49-F238E27FC236}">
                <a16:creationId xmlns:a16="http://schemas.microsoft.com/office/drawing/2014/main" id="{7249CE4E-6564-EC49-8371-B491F94D777F}"/>
              </a:ext>
            </a:extLst>
          </p:cNvPr>
          <p:cNvPicPr>
            <a:picLocks noGrp="1" noChangeAspect="1"/>
          </p:cNvPicPr>
          <p:nvPr>
            <p:ph idx="1"/>
          </p:nvPr>
        </p:nvPicPr>
        <p:blipFill rotWithShape="1">
          <a:blip r:embed="rId2"/>
          <a:srcRect b="44914"/>
          <a:stretch/>
        </p:blipFill>
        <p:spPr>
          <a:xfrm>
            <a:off x="947581" y="976742"/>
            <a:ext cx="6662989" cy="2231153"/>
          </a:xfrm>
        </p:spPr>
      </p:pic>
      <p:sp>
        <p:nvSpPr>
          <p:cNvPr id="3" name="Title 2">
            <a:extLst>
              <a:ext uri="{FF2B5EF4-FFF2-40B4-BE49-F238E27FC236}">
                <a16:creationId xmlns:a16="http://schemas.microsoft.com/office/drawing/2014/main" id="{5E848C72-D4BF-3842-BA47-0C9270642350}"/>
              </a:ext>
            </a:extLst>
          </p:cNvPr>
          <p:cNvSpPr>
            <a:spLocks noGrp="1"/>
          </p:cNvSpPr>
          <p:nvPr>
            <p:ph type="title"/>
          </p:nvPr>
        </p:nvSpPr>
        <p:spPr>
          <a:xfrm>
            <a:off x="1533430" y="448834"/>
            <a:ext cx="5802972" cy="616813"/>
          </a:xfrm>
        </p:spPr>
        <p:txBody>
          <a:bodyPr/>
          <a:lstStyle/>
          <a:p>
            <a:r>
              <a:rPr lang="en-US" sz="2000" b="1"/>
              <a:t> RT techniques and  normal tissue exposure</a:t>
            </a:r>
          </a:p>
        </p:txBody>
      </p:sp>
      <p:pic>
        <p:nvPicPr>
          <p:cNvPr id="4" name="Content Placeholder 4" descr="A picture containing graphical user interface&#10;&#10;Description automatically generated">
            <a:extLst>
              <a:ext uri="{FF2B5EF4-FFF2-40B4-BE49-F238E27FC236}">
                <a16:creationId xmlns:a16="http://schemas.microsoft.com/office/drawing/2014/main" id="{64560D95-80D0-C043-97FA-DE841D77B889}"/>
              </a:ext>
            </a:extLst>
          </p:cNvPr>
          <p:cNvPicPr>
            <a:picLocks noChangeAspect="1"/>
          </p:cNvPicPr>
          <p:nvPr/>
        </p:nvPicPr>
        <p:blipFill rotWithShape="1">
          <a:blip r:embed="rId2"/>
          <a:srcRect t="56745"/>
          <a:stretch/>
        </p:blipFill>
        <p:spPr>
          <a:xfrm>
            <a:off x="1319134" y="3349834"/>
            <a:ext cx="6663759" cy="1752182"/>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9D306706-E560-47C9-B9B7-BA407AF0512A}"/>
              </a:ext>
            </a:extLst>
          </p:cNvPr>
          <p:cNvPicPr>
            <a:picLocks noChangeAspect="1"/>
          </p:cNvPicPr>
          <p:nvPr/>
        </p:nvPicPr>
        <p:blipFill>
          <a:blip r:embed="rId3"/>
          <a:stretch>
            <a:fillRect/>
          </a:stretch>
        </p:blipFill>
        <p:spPr>
          <a:xfrm>
            <a:off x="0" y="23197"/>
            <a:ext cx="1696093" cy="476243"/>
          </a:xfrm>
          <a:prstGeom prst="rect">
            <a:avLst/>
          </a:prstGeom>
        </p:spPr>
      </p:pic>
    </p:spTree>
    <p:extLst>
      <p:ext uri="{BB962C8B-B14F-4D97-AF65-F5344CB8AC3E}">
        <p14:creationId xmlns:p14="http://schemas.microsoft.com/office/powerpoint/2010/main" val="43245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5" descr="A picture containing table&#10;&#10;Description automatically generated">
            <a:extLst>
              <a:ext uri="{FF2B5EF4-FFF2-40B4-BE49-F238E27FC236}">
                <a16:creationId xmlns:a16="http://schemas.microsoft.com/office/drawing/2014/main" id="{76639E91-02DA-AF43-BE5D-C8BE28F949E2}"/>
              </a:ext>
            </a:extLst>
          </p:cNvPr>
          <p:cNvPicPr>
            <a:picLocks noGrp="1" noChangeAspect="1"/>
          </p:cNvPicPr>
          <p:nvPr>
            <p:ph idx="1"/>
          </p:nvPr>
        </p:nvPicPr>
        <p:blipFill>
          <a:blip r:embed="rId3"/>
          <a:stretch>
            <a:fillRect/>
          </a:stretch>
        </p:blipFill>
        <p:spPr>
          <a:xfrm>
            <a:off x="381000" y="1162809"/>
            <a:ext cx="8229600" cy="3178245"/>
          </a:xfrm>
        </p:spPr>
      </p:pic>
      <p:sp>
        <p:nvSpPr>
          <p:cNvPr id="3" name="Title 2">
            <a:extLst>
              <a:ext uri="{FF2B5EF4-FFF2-40B4-BE49-F238E27FC236}">
                <a16:creationId xmlns:a16="http://schemas.microsoft.com/office/drawing/2014/main" id="{7E3F8B9D-8473-DF43-BCB9-32DD1AD52AC9}"/>
              </a:ext>
            </a:extLst>
          </p:cNvPr>
          <p:cNvSpPr>
            <a:spLocks noGrp="1"/>
          </p:cNvSpPr>
          <p:nvPr>
            <p:ph type="title"/>
          </p:nvPr>
        </p:nvSpPr>
        <p:spPr>
          <a:xfrm>
            <a:off x="1375064" y="580753"/>
            <a:ext cx="5802972" cy="616813"/>
          </a:xfrm>
        </p:spPr>
        <p:txBody>
          <a:bodyPr/>
          <a:lstStyle/>
          <a:p>
            <a:r>
              <a:rPr lang="en-US" sz="2000" b="1"/>
              <a:t>RT-induced lymphopenia is associated with poorer survival in multiple tumor types</a:t>
            </a:r>
            <a:endParaRPr lang="en-US" b="1"/>
          </a:p>
        </p:txBody>
      </p:sp>
      <p:sp>
        <p:nvSpPr>
          <p:cNvPr id="4" name="TextBox 3">
            <a:extLst>
              <a:ext uri="{FF2B5EF4-FFF2-40B4-BE49-F238E27FC236}">
                <a16:creationId xmlns:a16="http://schemas.microsoft.com/office/drawing/2014/main" id="{09926612-4C82-B144-B689-8EDD576F3047}"/>
              </a:ext>
            </a:extLst>
          </p:cNvPr>
          <p:cNvSpPr txBox="1"/>
          <p:nvPr/>
        </p:nvSpPr>
        <p:spPr>
          <a:xfrm>
            <a:off x="4865344" y="4749933"/>
            <a:ext cx="3745256" cy="338554"/>
          </a:xfrm>
          <a:prstGeom prst="rect">
            <a:avLst/>
          </a:prstGeom>
          <a:noFill/>
        </p:spPr>
        <p:txBody>
          <a:bodyPr wrap="none" rtlCol="0">
            <a:spAutoFit/>
          </a:bodyPr>
          <a:lstStyle/>
          <a:p>
            <a:r>
              <a:rPr lang="en-US" sz="1600" i="1"/>
              <a:t>Grassberger C et al. Nat Rev Cli Oncol 2019</a:t>
            </a:r>
          </a:p>
        </p:txBody>
      </p:sp>
      <p:pic>
        <p:nvPicPr>
          <p:cNvPr id="5" name="Picture 4" descr="A picture containing logo&#10;&#10;Description automatically generated">
            <a:extLst>
              <a:ext uri="{FF2B5EF4-FFF2-40B4-BE49-F238E27FC236}">
                <a16:creationId xmlns:a16="http://schemas.microsoft.com/office/drawing/2014/main" id="{7543ECE6-B4A0-4AD2-AE3C-1C61485A26E9}"/>
              </a:ext>
            </a:extLst>
          </p:cNvPr>
          <p:cNvPicPr>
            <a:picLocks noChangeAspect="1"/>
          </p:cNvPicPr>
          <p:nvPr/>
        </p:nvPicPr>
        <p:blipFill>
          <a:blip r:embed="rId4"/>
          <a:stretch>
            <a:fillRect/>
          </a:stretch>
        </p:blipFill>
        <p:spPr>
          <a:xfrm>
            <a:off x="0" y="23197"/>
            <a:ext cx="1696093" cy="476243"/>
          </a:xfrm>
          <a:prstGeom prst="rect">
            <a:avLst/>
          </a:prstGeom>
        </p:spPr>
      </p:pic>
    </p:spTree>
    <p:extLst>
      <p:ext uri="{BB962C8B-B14F-4D97-AF65-F5344CB8AC3E}">
        <p14:creationId xmlns:p14="http://schemas.microsoft.com/office/powerpoint/2010/main" val="2764251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88C7C3A6-E21A-4030-AA3C-278299B595E4}"/>
              </a:ext>
            </a:extLst>
          </p:cNvPr>
          <p:cNvPicPr>
            <a:picLocks noChangeAspect="1"/>
          </p:cNvPicPr>
          <p:nvPr/>
        </p:nvPicPr>
        <p:blipFill>
          <a:blip r:embed="rId2"/>
          <a:stretch>
            <a:fillRect/>
          </a:stretch>
        </p:blipFill>
        <p:spPr>
          <a:xfrm>
            <a:off x="0" y="23197"/>
            <a:ext cx="1696093" cy="476243"/>
          </a:xfrm>
          <a:prstGeom prst="rect">
            <a:avLst/>
          </a:prstGeom>
        </p:spPr>
      </p:pic>
      <p:sp>
        <p:nvSpPr>
          <p:cNvPr id="6" name="Title 5">
            <a:extLst>
              <a:ext uri="{FF2B5EF4-FFF2-40B4-BE49-F238E27FC236}">
                <a16:creationId xmlns:a16="http://schemas.microsoft.com/office/drawing/2014/main" id="{AFEE02A2-634D-6893-2752-CE80E44A7AED}"/>
              </a:ext>
            </a:extLst>
          </p:cNvPr>
          <p:cNvSpPr>
            <a:spLocks noGrp="1"/>
          </p:cNvSpPr>
          <p:nvPr>
            <p:ph type="title"/>
          </p:nvPr>
        </p:nvSpPr>
        <p:spPr>
          <a:xfrm>
            <a:off x="1998174" y="105295"/>
            <a:ext cx="5802972" cy="616813"/>
          </a:xfrm>
        </p:spPr>
        <p:txBody>
          <a:bodyPr/>
          <a:lstStyle/>
          <a:p>
            <a:r>
              <a:rPr lang="en-US"/>
              <a:t>  </a:t>
            </a:r>
            <a:r>
              <a:rPr lang="en-US" sz="2400" b="1"/>
              <a:t>Lymphopenia in pancreas RT</a:t>
            </a:r>
            <a:endParaRPr lang="en-US" b="1"/>
          </a:p>
        </p:txBody>
      </p:sp>
      <p:pic>
        <p:nvPicPr>
          <p:cNvPr id="10" name="Content Placeholder 9" descr="Chart&#10;&#10;Description automatically generated">
            <a:extLst>
              <a:ext uri="{FF2B5EF4-FFF2-40B4-BE49-F238E27FC236}">
                <a16:creationId xmlns:a16="http://schemas.microsoft.com/office/drawing/2014/main" id="{1845DA5A-8552-54D6-9AA8-17188E8BB445}"/>
              </a:ext>
            </a:extLst>
          </p:cNvPr>
          <p:cNvPicPr>
            <a:picLocks noGrp="1" noChangeAspect="1"/>
          </p:cNvPicPr>
          <p:nvPr>
            <p:ph idx="1"/>
          </p:nvPr>
        </p:nvPicPr>
        <p:blipFill>
          <a:blip r:embed="rId3"/>
          <a:stretch>
            <a:fillRect/>
          </a:stretch>
        </p:blipFill>
        <p:spPr>
          <a:xfrm>
            <a:off x="848046" y="1113372"/>
            <a:ext cx="5181600" cy="3175000"/>
          </a:xfrm>
        </p:spPr>
      </p:pic>
      <p:sp>
        <p:nvSpPr>
          <p:cNvPr id="11" name="TextBox 10">
            <a:extLst>
              <a:ext uri="{FF2B5EF4-FFF2-40B4-BE49-F238E27FC236}">
                <a16:creationId xmlns:a16="http://schemas.microsoft.com/office/drawing/2014/main" id="{527CDDBA-BC1B-C393-0791-25D62F7A8165}"/>
              </a:ext>
            </a:extLst>
          </p:cNvPr>
          <p:cNvSpPr txBox="1"/>
          <p:nvPr/>
        </p:nvSpPr>
        <p:spPr>
          <a:xfrm>
            <a:off x="2270760" y="4511040"/>
            <a:ext cx="6603346" cy="369332"/>
          </a:xfrm>
          <a:prstGeom prst="rect">
            <a:avLst/>
          </a:prstGeom>
          <a:noFill/>
        </p:spPr>
        <p:txBody>
          <a:bodyPr wrap="none" rtlCol="0">
            <a:spAutoFit/>
          </a:bodyPr>
          <a:lstStyle/>
          <a:p>
            <a:r>
              <a:rPr lang="en-US" i="1"/>
              <a:t>WILD ET AL </a:t>
            </a:r>
            <a:r>
              <a:rPr lang="en-US" i="1">
                <a:hlinkClick r:id="rId4">
                  <a:extLst>
                    <a:ext uri="{A12FA001-AC4F-418D-AE19-62706E023703}">
                      <ahyp:hlinkClr xmlns:ahyp="http://schemas.microsoft.com/office/drawing/2018/hyperlinkcolor" val="tx"/>
                    </a:ext>
                  </a:extLst>
                </a:hlinkClick>
              </a:rPr>
              <a:t>Int J Radiat Oncol Biol Phys. 2016 Mar 1; 94(3): 571–579.</a:t>
            </a:r>
            <a:endParaRPr lang="en-US" i="1"/>
          </a:p>
        </p:txBody>
      </p:sp>
      <p:sp>
        <p:nvSpPr>
          <p:cNvPr id="12" name="TextBox 11">
            <a:extLst>
              <a:ext uri="{FF2B5EF4-FFF2-40B4-BE49-F238E27FC236}">
                <a16:creationId xmlns:a16="http://schemas.microsoft.com/office/drawing/2014/main" id="{CC254BCB-4A16-2ED7-531D-F7642FF07783}"/>
              </a:ext>
            </a:extLst>
          </p:cNvPr>
          <p:cNvSpPr txBox="1"/>
          <p:nvPr/>
        </p:nvSpPr>
        <p:spPr>
          <a:xfrm>
            <a:off x="6306124" y="2016409"/>
            <a:ext cx="2334357" cy="1200329"/>
          </a:xfrm>
          <a:prstGeom prst="rect">
            <a:avLst/>
          </a:prstGeom>
          <a:noFill/>
        </p:spPr>
        <p:txBody>
          <a:bodyPr wrap="none" rtlCol="0">
            <a:spAutoFit/>
          </a:bodyPr>
          <a:lstStyle/>
          <a:p>
            <a:r>
              <a:rPr lang="en-US"/>
              <a:t>Depends on:</a:t>
            </a:r>
          </a:p>
          <a:p>
            <a:pPr marL="285750" indent="-285750">
              <a:buFontTx/>
              <a:buChar char="-"/>
            </a:pPr>
            <a:r>
              <a:rPr lang="en-US"/>
              <a:t>number of fractions</a:t>
            </a:r>
          </a:p>
          <a:p>
            <a:pPr marL="285750" indent="-285750">
              <a:buFontTx/>
              <a:buChar char="-"/>
            </a:pPr>
            <a:r>
              <a:rPr lang="en-US"/>
              <a:t>field size</a:t>
            </a:r>
          </a:p>
          <a:p>
            <a:pPr marL="285750" indent="-285750">
              <a:buFontTx/>
              <a:buChar char="-"/>
            </a:pPr>
            <a:r>
              <a:rPr lang="en-US"/>
              <a:t>dose rate </a:t>
            </a:r>
          </a:p>
        </p:txBody>
      </p:sp>
    </p:spTree>
    <p:extLst>
      <p:ext uri="{BB962C8B-B14F-4D97-AF65-F5344CB8AC3E}">
        <p14:creationId xmlns:p14="http://schemas.microsoft.com/office/powerpoint/2010/main" val="2904166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A picture containing scale, device, lamp&#10;&#10;Description automatically generated">
            <a:extLst>
              <a:ext uri="{FF2B5EF4-FFF2-40B4-BE49-F238E27FC236}">
                <a16:creationId xmlns:a16="http://schemas.microsoft.com/office/drawing/2014/main" id="{4AF34AD2-92D6-D147-89D9-4B3FC4A51C75}"/>
              </a:ext>
            </a:extLst>
          </p:cNvPr>
          <p:cNvPicPr>
            <a:picLocks noGrp="1" noChangeAspect="1"/>
          </p:cNvPicPr>
          <p:nvPr>
            <p:ph idx="1"/>
          </p:nvPr>
        </p:nvPicPr>
        <p:blipFill>
          <a:blip r:embed="rId3"/>
          <a:stretch>
            <a:fillRect/>
          </a:stretch>
        </p:blipFill>
        <p:spPr>
          <a:xfrm>
            <a:off x="1248038" y="1371361"/>
            <a:ext cx="3731770" cy="3465513"/>
          </a:xfrm>
        </p:spPr>
      </p:pic>
      <p:sp>
        <p:nvSpPr>
          <p:cNvPr id="3" name="Title 2">
            <a:extLst>
              <a:ext uri="{FF2B5EF4-FFF2-40B4-BE49-F238E27FC236}">
                <a16:creationId xmlns:a16="http://schemas.microsoft.com/office/drawing/2014/main" id="{842C7536-0160-8745-9BDA-7DD71D21BB91}"/>
              </a:ext>
            </a:extLst>
          </p:cNvPr>
          <p:cNvSpPr>
            <a:spLocks noGrp="1"/>
          </p:cNvSpPr>
          <p:nvPr>
            <p:ph type="title"/>
          </p:nvPr>
        </p:nvSpPr>
        <p:spPr>
          <a:xfrm>
            <a:off x="1866900" y="601146"/>
            <a:ext cx="5802972" cy="616813"/>
          </a:xfrm>
        </p:spPr>
        <p:txBody>
          <a:bodyPr/>
          <a:lstStyle/>
          <a:p>
            <a:r>
              <a:rPr lang="en-US" b="1"/>
              <a:t> ADAPTING RADIATION TO ICB</a:t>
            </a:r>
          </a:p>
        </p:txBody>
      </p:sp>
      <p:sp>
        <p:nvSpPr>
          <p:cNvPr id="6" name="TextBox 5">
            <a:extLst>
              <a:ext uri="{FF2B5EF4-FFF2-40B4-BE49-F238E27FC236}">
                <a16:creationId xmlns:a16="http://schemas.microsoft.com/office/drawing/2014/main" id="{67F70C28-6173-AA40-B5A0-E9FA294BF414}"/>
              </a:ext>
            </a:extLst>
          </p:cNvPr>
          <p:cNvSpPr txBox="1"/>
          <p:nvPr/>
        </p:nvSpPr>
        <p:spPr>
          <a:xfrm>
            <a:off x="3249007" y="3458349"/>
            <a:ext cx="2148793" cy="646331"/>
          </a:xfrm>
          <a:prstGeom prst="rect">
            <a:avLst/>
          </a:prstGeom>
          <a:noFill/>
        </p:spPr>
        <p:txBody>
          <a:bodyPr wrap="none" rtlCol="0">
            <a:spAutoFit/>
          </a:bodyPr>
          <a:lstStyle/>
          <a:p>
            <a:pPr algn="ctr"/>
            <a:r>
              <a:rPr lang="en-US" b="1"/>
              <a:t>RT as a tool </a:t>
            </a:r>
          </a:p>
          <a:p>
            <a:pPr algn="ctr"/>
            <a:r>
              <a:rPr lang="en-US" b="1"/>
              <a:t>to integrate with ICB</a:t>
            </a:r>
          </a:p>
        </p:txBody>
      </p:sp>
      <p:sp>
        <p:nvSpPr>
          <p:cNvPr id="7" name="TextBox 6">
            <a:extLst>
              <a:ext uri="{FF2B5EF4-FFF2-40B4-BE49-F238E27FC236}">
                <a16:creationId xmlns:a16="http://schemas.microsoft.com/office/drawing/2014/main" id="{1922F3B6-AB86-6B44-A883-5F61B0A76E2E}"/>
              </a:ext>
            </a:extLst>
          </p:cNvPr>
          <p:cNvSpPr txBox="1"/>
          <p:nvPr/>
        </p:nvSpPr>
        <p:spPr>
          <a:xfrm>
            <a:off x="775319" y="2989818"/>
            <a:ext cx="2183162" cy="646331"/>
          </a:xfrm>
          <a:prstGeom prst="rect">
            <a:avLst/>
          </a:prstGeom>
          <a:noFill/>
        </p:spPr>
        <p:txBody>
          <a:bodyPr wrap="none" rtlCol="0">
            <a:spAutoFit/>
          </a:bodyPr>
          <a:lstStyle/>
          <a:p>
            <a:pPr algn="ctr"/>
            <a:r>
              <a:rPr lang="en-US"/>
              <a:t>ICB as a tool to </a:t>
            </a:r>
          </a:p>
          <a:p>
            <a:pPr algn="ctr"/>
            <a:r>
              <a:rPr lang="en-US"/>
              <a:t>enhance RT response</a:t>
            </a:r>
          </a:p>
        </p:txBody>
      </p:sp>
      <p:sp>
        <p:nvSpPr>
          <p:cNvPr id="8" name="TextBox 7">
            <a:extLst>
              <a:ext uri="{FF2B5EF4-FFF2-40B4-BE49-F238E27FC236}">
                <a16:creationId xmlns:a16="http://schemas.microsoft.com/office/drawing/2014/main" id="{522173CD-ECDE-E146-8095-DC43C85770CE}"/>
              </a:ext>
            </a:extLst>
          </p:cNvPr>
          <p:cNvSpPr txBox="1"/>
          <p:nvPr/>
        </p:nvSpPr>
        <p:spPr>
          <a:xfrm>
            <a:off x="5688326" y="2027188"/>
            <a:ext cx="3189992" cy="1754326"/>
          </a:xfrm>
          <a:prstGeom prst="rect">
            <a:avLst/>
          </a:prstGeom>
          <a:noFill/>
        </p:spPr>
        <p:txBody>
          <a:bodyPr wrap="square" rtlCol="0">
            <a:spAutoFit/>
          </a:bodyPr>
          <a:lstStyle/>
          <a:p>
            <a:r>
              <a:rPr lang="en-US"/>
              <a:t>Adapting: </a:t>
            </a:r>
          </a:p>
          <a:p>
            <a:endParaRPr lang="en-US"/>
          </a:p>
          <a:p>
            <a:pPr marL="285750" indent="-285750">
              <a:buFontTx/>
              <a:buChar char="-"/>
            </a:pPr>
            <a:r>
              <a:rPr lang="en-US"/>
              <a:t>Radiation Fields</a:t>
            </a:r>
          </a:p>
          <a:p>
            <a:pPr marL="285750" indent="-285750">
              <a:buFontTx/>
              <a:buChar char="-"/>
            </a:pPr>
            <a:r>
              <a:rPr lang="en-US"/>
              <a:t>Radiation dose/fractionation</a:t>
            </a:r>
          </a:p>
          <a:p>
            <a:pPr marL="285750" indent="-285750">
              <a:buFontTx/>
              <a:buChar char="-"/>
            </a:pPr>
            <a:r>
              <a:rPr lang="en-US"/>
              <a:t>Blood as OAR</a:t>
            </a:r>
          </a:p>
          <a:p>
            <a:pPr marL="285750" indent="-285750">
              <a:buFontTx/>
              <a:buChar char="-"/>
            </a:pPr>
            <a:r>
              <a:rPr lang="en-US" b="1"/>
              <a:t>Sequencing</a:t>
            </a:r>
          </a:p>
        </p:txBody>
      </p:sp>
      <p:pic>
        <p:nvPicPr>
          <p:cNvPr id="9" name="Picture 8" descr="A picture containing logo&#10;&#10;Description automatically generated">
            <a:extLst>
              <a:ext uri="{FF2B5EF4-FFF2-40B4-BE49-F238E27FC236}">
                <a16:creationId xmlns:a16="http://schemas.microsoft.com/office/drawing/2014/main" id="{6FB5A958-AD35-4DDA-B201-78B7961E48FC}"/>
              </a:ext>
            </a:extLst>
          </p:cNvPr>
          <p:cNvPicPr>
            <a:picLocks noChangeAspect="1"/>
          </p:cNvPicPr>
          <p:nvPr/>
        </p:nvPicPr>
        <p:blipFill>
          <a:blip r:embed="rId4"/>
          <a:stretch>
            <a:fillRect/>
          </a:stretch>
        </p:blipFill>
        <p:spPr>
          <a:xfrm>
            <a:off x="0" y="23197"/>
            <a:ext cx="1696093" cy="476243"/>
          </a:xfrm>
          <a:prstGeom prst="rect">
            <a:avLst/>
          </a:prstGeom>
        </p:spPr>
      </p:pic>
    </p:spTree>
    <p:extLst>
      <p:ext uri="{BB962C8B-B14F-4D97-AF65-F5344CB8AC3E}">
        <p14:creationId xmlns:p14="http://schemas.microsoft.com/office/powerpoint/2010/main" val="64591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0FD7BDA5-9E1B-EC4B-9262-06AE3AB34D24}"/>
              </a:ext>
            </a:extLst>
          </p:cNvPr>
          <p:cNvPicPr>
            <a:picLocks noChangeAspect="1"/>
          </p:cNvPicPr>
          <p:nvPr/>
        </p:nvPicPr>
        <p:blipFill>
          <a:blip r:embed="rId3"/>
          <a:stretch>
            <a:fillRect/>
          </a:stretch>
        </p:blipFill>
        <p:spPr>
          <a:xfrm>
            <a:off x="804747" y="8783"/>
            <a:ext cx="5614526" cy="1633450"/>
          </a:xfrm>
          <a:prstGeom prst="rect">
            <a:avLst/>
          </a:prstGeom>
        </p:spPr>
      </p:pic>
      <p:pic>
        <p:nvPicPr>
          <p:cNvPr id="7" name="Picture 6" descr="Diagram, schematic&#10;&#10;Description automatically generated">
            <a:extLst>
              <a:ext uri="{FF2B5EF4-FFF2-40B4-BE49-F238E27FC236}">
                <a16:creationId xmlns:a16="http://schemas.microsoft.com/office/drawing/2014/main" id="{AD8D0B16-128C-C44D-AFF7-A7629CA943D6}"/>
              </a:ext>
            </a:extLst>
          </p:cNvPr>
          <p:cNvPicPr>
            <a:picLocks noChangeAspect="1"/>
          </p:cNvPicPr>
          <p:nvPr/>
        </p:nvPicPr>
        <p:blipFill>
          <a:blip r:embed="rId4"/>
          <a:stretch>
            <a:fillRect/>
          </a:stretch>
        </p:blipFill>
        <p:spPr>
          <a:xfrm>
            <a:off x="152983" y="1642233"/>
            <a:ext cx="4419017" cy="3427084"/>
          </a:xfrm>
          <a:prstGeom prst="rect">
            <a:avLst/>
          </a:prstGeom>
        </p:spPr>
      </p:pic>
      <p:grpSp>
        <p:nvGrpSpPr>
          <p:cNvPr id="9" name="Group 8">
            <a:extLst>
              <a:ext uri="{FF2B5EF4-FFF2-40B4-BE49-F238E27FC236}">
                <a16:creationId xmlns:a16="http://schemas.microsoft.com/office/drawing/2014/main" id="{B2416685-385C-2341-94E4-39164ED21C4A}"/>
              </a:ext>
            </a:extLst>
          </p:cNvPr>
          <p:cNvGrpSpPr/>
          <p:nvPr/>
        </p:nvGrpSpPr>
        <p:grpSpPr>
          <a:xfrm>
            <a:off x="3669036" y="2305513"/>
            <a:ext cx="5474964" cy="2214710"/>
            <a:chOff x="3669036" y="2305513"/>
            <a:chExt cx="5474964" cy="2214710"/>
          </a:xfrm>
        </p:grpSpPr>
        <p:pic>
          <p:nvPicPr>
            <p:cNvPr id="5" name="Picture 4" descr="Chart&#10;&#10;Description automatically generated">
              <a:extLst>
                <a:ext uri="{FF2B5EF4-FFF2-40B4-BE49-F238E27FC236}">
                  <a16:creationId xmlns:a16="http://schemas.microsoft.com/office/drawing/2014/main" id="{AAD6B18E-E977-DD48-9743-97BA6AA9DD2E}"/>
                </a:ext>
              </a:extLst>
            </p:cNvPr>
            <p:cNvPicPr>
              <a:picLocks noChangeAspect="1"/>
            </p:cNvPicPr>
            <p:nvPr/>
          </p:nvPicPr>
          <p:blipFill rotWithShape="1">
            <a:blip r:embed="rId5"/>
            <a:srcRect l="13630" r="6150" b="11205"/>
            <a:stretch/>
          </p:blipFill>
          <p:spPr>
            <a:xfrm>
              <a:off x="3669036" y="2886773"/>
              <a:ext cx="5474964" cy="1633450"/>
            </a:xfrm>
            <a:prstGeom prst="rect">
              <a:avLst/>
            </a:prstGeom>
          </p:spPr>
        </p:pic>
        <p:sp>
          <p:nvSpPr>
            <p:cNvPr id="8" name="TextBox 7">
              <a:extLst>
                <a:ext uri="{FF2B5EF4-FFF2-40B4-BE49-F238E27FC236}">
                  <a16:creationId xmlns:a16="http://schemas.microsoft.com/office/drawing/2014/main" id="{8F209E87-85ED-EE4C-943A-E51A19065BF8}"/>
                </a:ext>
              </a:extLst>
            </p:cNvPr>
            <p:cNvSpPr txBox="1"/>
            <p:nvPr/>
          </p:nvSpPr>
          <p:spPr>
            <a:xfrm>
              <a:off x="4937045" y="2305513"/>
              <a:ext cx="3175549" cy="369332"/>
            </a:xfrm>
            <a:prstGeom prst="rect">
              <a:avLst/>
            </a:prstGeom>
            <a:noFill/>
          </p:spPr>
          <p:txBody>
            <a:bodyPr wrap="none" rtlCol="0">
              <a:spAutoFit/>
            </a:bodyPr>
            <a:lstStyle/>
            <a:p>
              <a:r>
                <a:rPr lang="en-US"/>
                <a:t>Anti PD-1 after versus before RT</a:t>
              </a:r>
            </a:p>
          </p:txBody>
        </p:sp>
      </p:grpSp>
      <p:pic>
        <p:nvPicPr>
          <p:cNvPr id="10" name="Picture 9" descr="A picture containing logo&#10;&#10;Description automatically generated">
            <a:extLst>
              <a:ext uri="{FF2B5EF4-FFF2-40B4-BE49-F238E27FC236}">
                <a16:creationId xmlns:a16="http://schemas.microsoft.com/office/drawing/2014/main" id="{DF301173-713D-4C71-B78C-C1CA2A52DC4C}"/>
              </a:ext>
            </a:extLst>
          </p:cNvPr>
          <p:cNvPicPr>
            <a:picLocks noChangeAspect="1"/>
          </p:cNvPicPr>
          <p:nvPr/>
        </p:nvPicPr>
        <p:blipFill>
          <a:blip r:embed="rId6"/>
          <a:stretch>
            <a:fillRect/>
          </a:stretch>
        </p:blipFill>
        <p:spPr>
          <a:xfrm>
            <a:off x="7447907" y="23197"/>
            <a:ext cx="1696093" cy="476243"/>
          </a:xfrm>
          <a:prstGeom prst="rect">
            <a:avLst/>
          </a:prstGeom>
        </p:spPr>
      </p:pic>
    </p:spTree>
    <p:extLst>
      <p:ext uri="{BB962C8B-B14F-4D97-AF65-F5344CB8AC3E}">
        <p14:creationId xmlns:p14="http://schemas.microsoft.com/office/powerpoint/2010/main" val="283294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932EF3D-F33A-0144-B2F3-917CBE6C1121}"/>
              </a:ext>
            </a:extLst>
          </p:cNvPr>
          <p:cNvSpPr>
            <a:spLocks noGrp="1"/>
          </p:cNvSpPr>
          <p:nvPr>
            <p:ph idx="1"/>
          </p:nvPr>
        </p:nvSpPr>
        <p:spPr>
          <a:xfrm>
            <a:off x="898634" y="1093376"/>
            <a:ext cx="8141855" cy="2435233"/>
          </a:xfrm>
        </p:spPr>
        <p:txBody>
          <a:bodyPr/>
          <a:lstStyle/>
          <a:p>
            <a:pPr marL="0" indent="0">
              <a:spcBef>
                <a:spcPts val="300"/>
              </a:spcBef>
              <a:buNone/>
            </a:pPr>
            <a:endParaRPr lang="en-US" sz="1200" dirty="0"/>
          </a:p>
          <a:p>
            <a:pPr marL="0" indent="0">
              <a:spcBef>
                <a:spcPts val="300"/>
              </a:spcBef>
              <a:buNone/>
            </a:pPr>
            <a:endParaRPr lang="en-US" sz="1800" dirty="0"/>
          </a:p>
          <a:p>
            <a:pPr marL="0" indent="0">
              <a:spcBef>
                <a:spcPts val="300"/>
              </a:spcBef>
              <a:buNone/>
            </a:pPr>
            <a:r>
              <a:rPr lang="en-US" sz="1800" dirty="0"/>
              <a:t>I have the following relevant financial relationships to disclose:</a:t>
            </a:r>
          </a:p>
          <a:p>
            <a:pPr marL="0" indent="0">
              <a:spcBef>
                <a:spcPts val="300"/>
              </a:spcBef>
              <a:buNone/>
            </a:pPr>
            <a:endParaRPr lang="en-US" sz="1800" dirty="0"/>
          </a:p>
          <a:p>
            <a:pPr marL="0" lvl="0" indent="0" defTabSz="914400">
              <a:spcBef>
                <a:spcPts val="600"/>
              </a:spcBef>
              <a:spcAft>
                <a:spcPts val="600"/>
              </a:spcAft>
              <a:buClrTx/>
              <a:buNone/>
              <a:defRPr/>
            </a:pPr>
            <a:r>
              <a:rPr lang="en-US" sz="1800" b="1" dirty="0"/>
              <a:t>Consultant for: </a:t>
            </a:r>
            <a:r>
              <a:rPr lang="en-GB" sz="1800" dirty="0">
                <a:latin typeface="Calibri" panose="020F0502020204030204"/>
              </a:rPr>
              <a:t>Bayer, Bristol Myers Squibb, Varian, </a:t>
            </a:r>
            <a:r>
              <a:rPr lang="en-GB" sz="1800" dirty="0" err="1">
                <a:latin typeface="Calibri" panose="020F0502020204030204"/>
              </a:rPr>
              <a:t>ViewRay</a:t>
            </a:r>
            <a:r>
              <a:rPr lang="en-GB" sz="1800">
                <a:latin typeface="Calibri" panose="020F0502020204030204"/>
              </a:rPr>
              <a:t>, Elekta, Janssen, Regeneron, GlaxoSmithKline, Eisai, AstraZeneca, Merck US, EMD Serono/Merck, Genentech/ROCHE, Boehringer Ingelheim, Accuray </a:t>
            </a:r>
          </a:p>
          <a:p>
            <a:pPr marL="0" lvl="0" indent="0" defTabSz="914400">
              <a:spcBef>
                <a:spcPts val="600"/>
              </a:spcBef>
              <a:spcAft>
                <a:spcPts val="600"/>
              </a:spcAft>
              <a:buClrTx/>
              <a:buNone/>
              <a:defRPr/>
            </a:pPr>
            <a:r>
              <a:rPr lang="en-GB" sz="1800" b="1">
                <a:latin typeface="Calibri" panose="020F0502020204030204"/>
              </a:rPr>
              <a:t>Grant/research support from</a:t>
            </a:r>
            <a:r>
              <a:rPr lang="en-GB" sz="1800">
                <a:latin typeface="Calibri" panose="020F0502020204030204"/>
              </a:rPr>
              <a:t>: Bristol Myers Squibb, Varian, Regeneron, Merck, Celldex, Arcus</a:t>
            </a:r>
            <a:endParaRPr lang="en-US" sz="1800"/>
          </a:p>
          <a:p>
            <a:pPr marL="0" indent="0">
              <a:spcBef>
                <a:spcPts val="300"/>
              </a:spcBef>
              <a:buNone/>
            </a:pPr>
            <a:r>
              <a:rPr lang="en-US" sz="1200"/>
              <a:t>	</a:t>
            </a:r>
          </a:p>
        </p:txBody>
      </p:sp>
      <p:sp>
        <p:nvSpPr>
          <p:cNvPr id="8" name="Title 1">
            <a:extLst>
              <a:ext uri="{FF2B5EF4-FFF2-40B4-BE49-F238E27FC236}">
                <a16:creationId xmlns:a16="http://schemas.microsoft.com/office/drawing/2014/main" id="{0649E6A1-4D6A-1A47-B958-9F618D81A8E4}"/>
              </a:ext>
            </a:extLst>
          </p:cNvPr>
          <p:cNvSpPr>
            <a:spLocks noGrp="1"/>
          </p:cNvSpPr>
          <p:nvPr>
            <p:ph type="title"/>
          </p:nvPr>
        </p:nvSpPr>
        <p:spPr>
          <a:xfrm>
            <a:off x="3125529" y="586200"/>
            <a:ext cx="3265413" cy="611637"/>
          </a:xfrm>
        </p:spPr>
        <p:txBody>
          <a:bodyPr anchor="t" anchorCtr="0"/>
          <a:lstStyle/>
          <a:p>
            <a:r>
              <a:rPr lang="en-US" sz="2000" b="1"/>
              <a:t>Disclosure Information</a:t>
            </a:r>
            <a:endParaRPr lang="en-US" sz="1200"/>
          </a:p>
        </p:txBody>
      </p:sp>
      <p:pic>
        <p:nvPicPr>
          <p:cNvPr id="4" name="Picture 3" descr="A picture containing logo&#10;&#10;Description automatically generated">
            <a:extLst>
              <a:ext uri="{FF2B5EF4-FFF2-40B4-BE49-F238E27FC236}">
                <a16:creationId xmlns:a16="http://schemas.microsoft.com/office/drawing/2014/main" id="{5D30E683-00E4-4F0A-806C-6285139E2CE1}"/>
              </a:ext>
            </a:extLst>
          </p:cNvPr>
          <p:cNvPicPr>
            <a:picLocks noChangeAspect="1"/>
          </p:cNvPicPr>
          <p:nvPr/>
        </p:nvPicPr>
        <p:blipFill>
          <a:blip r:embed="rId3"/>
          <a:stretch>
            <a:fillRect/>
          </a:stretch>
        </p:blipFill>
        <p:spPr>
          <a:xfrm>
            <a:off x="26989" y="87175"/>
            <a:ext cx="1933575" cy="542925"/>
          </a:xfrm>
          <a:prstGeom prst="rect">
            <a:avLst/>
          </a:prstGeom>
        </p:spPr>
      </p:pic>
    </p:spTree>
    <p:extLst>
      <p:ext uri="{BB962C8B-B14F-4D97-AF65-F5344CB8AC3E}">
        <p14:creationId xmlns:p14="http://schemas.microsoft.com/office/powerpoint/2010/main" val="2833964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2BB400-1891-8743-A5A2-40B149257258}"/>
              </a:ext>
            </a:extLst>
          </p:cNvPr>
          <p:cNvSpPr>
            <a:spLocks noGrp="1"/>
          </p:cNvSpPr>
          <p:nvPr>
            <p:ph idx="1"/>
          </p:nvPr>
        </p:nvSpPr>
        <p:spPr>
          <a:xfrm>
            <a:off x="62608" y="3089961"/>
            <a:ext cx="9400477" cy="3466301"/>
          </a:xfrm>
        </p:spPr>
        <p:txBody>
          <a:bodyPr/>
          <a:lstStyle/>
          <a:p>
            <a:pPr marL="0" indent="0">
              <a:buNone/>
            </a:pPr>
            <a:r>
              <a:rPr lang="en-US" sz="1400"/>
              <a:t>Day 1. 	SBRT to primary only, - </a:t>
            </a:r>
            <a:r>
              <a:rPr lang="en-US" sz="1400" b="1" u="sng"/>
              <a:t>small fields </a:t>
            </a:r>
            <a:r>
              <a:rPr lang="en-US" sz="1400"/>
              <a:t>(</a:t>
            </a:r>
            <a:r>
              <a:rPr lang="en-US" sz="1400" b="1" u="sng"/>
              <a:t>3-5 fractions</a:t>
            </a:r>
            <a:r>
              <a:rPr lang="en-US" sz="1400"/>
              <a:t>),</a:t>
            </a:r>
          </a:p>
          <a:p>
            <a:pPr marL="0" indent="0">
              <a:buNone/>
            </a:pPr>
            <a:r>
              <a:rPr lang="en-US" sz="1400"/>
              <a:t>					        - </a:t>
            </a:r>
            <a:r>
              <a:rPr lang="en-US" sz="1400" b="1" u="sng"/>
              <a:t>excluding draining nodes</a:t>
            </a:r>
          </a:p>
          <a:p>
            <a:pPr marL="0" indent="0">
              <a:buNone/>
            </a:pPr>
            <a:r>
              <a:rPr lang="en-US" sz="1400" b="1"/>
              <a:t>					         - </a:t>
            </a:r>
            <a:r>
              <a:rPr lang="en-US" sz="1400" b="1" u="sng"/>
              <a:t>limiting blood exposure</a:t>
            </a:r>
          </a:p>
          <a:p>
            <a:pPr marL="0" indent="0">
              <a:buNone/>
            </a:pPr>
            <a:r>
              <a:rPr lang="en-US" sz="1400"/>
              <a:t>Day 8-15.  	Treat with anti PD-1/PDL-1 (</a:t>
            </a:r>
            <a:r>
              <a:rPr lang="en-US" sz="1400" b="1"/>
              <a:t>last day of RT</a:t>
            </a:r>
            <a:r>
              <a:rPr lang="en-US" sz="1400"/>
              <a:t>) </a:t>
            </a:r>
          </a:p>
          <a:p>
            <a:pPr marL="0" indent="0">
              <a:buNone/>
            </a:pPr>
            <a:r>
              <a:rPr lang="en-US" sz="1400"/>
              <a:t>Day 15-60.	 Repeat 2-3 immunotherapy cycles</a:t>
            </a:r>
          </a:p>
          <a:p>
            <a:pPr marL="0" indent="0">
              <a:buNone/>
            </a:pPr>
            <a:r>
              <a:rPr lang="en-US" sz="1400"/>
              <a:t>Day 40-60.  Assess response at surgery: if persistent disease, complete nodal irradiation (</a:t>
            </a:r>
            <a:r>
              <a:rPr lang="en-US" sz="1400" b="1"/>
              <a:t>delayed)</a:t>
            </a:r>
          </a:p>
        </p:txBody>
      </p:sp>
      <p:sp>
        <p:nvSpPr>
          <p:cNvPr id="3" name="Title 2">
            <a:extLst>
              <a:ext uri="{FF2B5EF4-FFF2-40B4-BE49-F238E27FC236}">
                <a16:creationId xmlns:a16="http://schemas.microsoft.com/office/drawing/2014/main" id="{E3BEE7EB-A090-A946-B375-699B543FFD8C}"/>
              </a:ext>
            </a:extLst>
          </p:cNvPr>
          <p:cNvSpPr>
            <a:spLocks noGrp="1"/>
          </p:cNvSpPr>
          <p:nvPr>
            <p:ph type="title"/>
          </p:nvPr>
        </p:nvSpPr>
        <p:spPr>
          <a:xfrm>
            <a:off x="1615711" y="252636"/>
            <a:ext cx="6318336" cy="616813"/>
          </a:xfrm>
        </p:spPr>
        <p:txBody>
          <a:bodyPr/>
          <a:lstStyle/>
          <a:p>
            <a:r>
              <a:rPr lang="en-US" dirty="0"/>
              <a:t>              Suggested Paradigm: </a:t>
            </a:r>
            <a:br>
              <a:rPr lang="en-US" dirty="0"/>
            </a:br>
            <a:r>
              <a:rPr lang="en-US" sz="2400" b="1" dirty="0">
                <a:highlight>
                  <a:srgbClr val="FFFF00"/>
                </a:highlight>
              </a:rPr>
              <a:t>RT to the tumor only, as a vaccination hub </a:t>
            </a:r>
          </a:p>
        </p:txBody>
      </p:sp>
      <p:pic>
        <p:nvPicPr>
          <p:cNvPr id="1026" name="Picture 2">
            <a:extLst>
              <a:ext uri="{FF2B5EF4-FFF2-40B4-BE49-F238E27FC236}">
                <a16:creationId xmlns:a16="http://schemas.microsoft.com/office/drawing/2014/main" id="{EBE4C957-5BE7-D34A-BE5B-330891A74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457" y="925924"/>
            <a:ext cx="3600418" cy="210756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C5A7FACE-CFD8-1E4C-ABE7-0CA58366BE8F}"/>
              </a:ext>
            </a:extLst>
          </p:cNvPr>
          <p:cNvSpPr/>
          <p:nvPr/>
        </p:nvSpPr>
        <p:spPr>
          <a:xfrm>
            <a:off x="2408663" y="1293541"/>
            <a:ext cx="603594" cy="102591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0D36A6E-46A9-0A4F-BEB6-1D7F6C939D7F}"/>
              </a:ext>
            </a:extLst>
          </p:cNvPr>
          <p:cNvSpPr txBox="1"/>
          <p:nvPr/>
        </p:nvSpPr>
        <p:spPr>
          <a:xfrm>
            <a:off x="1271216" y="1529750"/>
            <a:ext cx="664926" cy="369332"/>
          </a:xfrm>
          <a:prstGeom prst="rect">
            <a:avLst/>
          </a:prstGeom>
          <a:noFill/>
        </p:spPr>
        <p:txBody>
          <a:bodyPr wrap="none" rtlCol="0">
            <a:spAutoFit/>
          </a:bodyPr>
          <a:lstStyle/>
          <a:p>
            <a:r>
              <a:rPr lang="en-US" b="1"/>
              <a:t>SBRT</a:t>
            </a:r>
          </a:p>
        </p:txBody>
      </p:sp>
      <p:cxnSp>
        <p:nvCxnSpPr>
          <p:cNvPr id="7" name="Straight Arrow Connector 6">
            <a:extLst>
              <a:ext uri="{FF2B5EF4-FFF2-40B4-BE49-F238E27FC236}">
                <a16:creationId xmlns:a16="http://schemas.microsoft.com/office/drawing/2014/main" id="{85CBBBBF-61D1-4241-9EA0-9B5E4A06077C}"/>
              </a:ext>
            </a:extLst>
          </p:cNvPr>
          <p:cNvCxnSpPr>
            <a:cxnSpLocks/>
          </p:cNvCxnSpPr>
          <p:nvPr/>
        </p:nvCxnSpPr>
        <p:spPr>
          <a:xfrm>
            <a:off x="1894302" y="1680869"/>
            <a:ext cx="327183" cy="6709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05255CC3-B7E7-B44C-89C2-5753382BA72F}"/>
              </a:ext>
            </a:extLst>
          </p:cNvPr>
          <p:cNvCxnSpPr>
            <a:cxnSpLocks/>
          </p:cNvCxnSpPr>
          <p:nvPr/>
        </p:nvCxnSpPr>
        <p:spPr>
          <a:xfrm>
            <a:off x="1881768" y="1831720"/>
            <a:ext cx="327183" cy="4572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1F4539F2-01DE-9C4B-8BC1-8AA64EE428CC}"/>
              </a:ext>
            </a:extLst>
          </p:cNvPr>
          <p:cNvCxnSpPr/>
          <p:nvPr/>
        </p:nvCxnSpPr>
        <p:spPr>
          <a:xfrm>
            <a:off x="1795059" y="1961197"/>
            <a:ext cx="434897" cy="6890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5985A7ED-DF35-5943-AC3B-C16EC521A39B}"/>
              </a:ext>
            </a:extLst>
          </p:cNvPr>
          <p:cNvCxnSpPr>
            <a:cxnSpLocks/>
          </p:cNvCxnSpPr>
          <p:nvPr/>
        </p:nvCxnSpPr>
        <p:spPr>
          <a:xfrm>
            <a:off x="1878071" y="1574917"/>
            <a:ext cx="347958" cy="2543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Oval 5">
            <a:extLst>
              <a:ext uri="{FF2B5EF4-FFF2-40B4-BE49-F238E27FC236}">
                <a16:creationId xmlns:a16="http://schemas.microsoft.com/office/drawing/2014/main" id="{B3562490-412E-1D49-9098-02B2483ACB07}"/>
              </a:ext>
            </a:extLst>
          </p:cNvPr>
          <p:cNvSpPr/>
          <p:nvPr/>
        </p:nvSpPr>
        <p:spPr>
          <a:xfrm>
            <a:off x="2345751" y="1244040"/>
            <a:ext cx="743138" cy="112940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A picture containing logo&#10;&#10;Description automatically generated">
            <a:extLst>
              <a:ext uri="{FF2B5EF4-FFF2-40B4-BE49-F238E27FC236}">
                <a16:creationId xmlns:a16="http://schemas.microsoft.com/office/drawing/2014/main" id="{0F1CCF8B-0B55-4E28-A3D7-8EA111DC8774}"/>
              </a:ext>
            </a:extLst>
          </p:cNvPr>
          <p:cNvPicPr>
            <a:picLocks noChangeAspect="1"/>
          </p:cNvPicPr>
          <p:nvPr/>
        </p:nvPicPr>
        <p:blipFill>
          <a:blip r:embed="rId4"/>
          <a:stretch>
            <a:fillRect/>
          </a:stretch>
        </p:blipFill>
        <p:spPr>
          <a:xfrm>
            <a:off x="0" y="23197"/>
            <a:ext cx="1696093" cy="476243"/>
          </a:xfrm>
          <a:prstGeom prst="rect">
            <a:avLst/>
          </a:prstGeom>
        </p:spPr>
      </p:pic>
      <p:sp>
        <p:nvSpPr>
          <p:cNvPr id="8" name="TextBox 7">
            <a:extLst>
              <a:ext uri="{FF2B5EF4-FFF2-40B4-BE49-F238E27FC236}">
                <a16:creationId xmlns:a16="http://schemas.microsoft.com/office/drawing/2014/main" id="{25188EEE-8DC6-05AB-19DE-855304747BB2}"/>
              </a:ext>
            </a:extLst>
          </p:cNvPr>
          <p:cNvSpPr txBox="1"/>
          <p:nvPr/>
        </p:nvSpPr>
        <p:spPr>
          <a:xfrm>
            <a:off x="6318913" y="3191402"/>
            <a:ext cx="2306471" cy="369332"/>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b="1"/>
              <a:t>Relevance to pancreas</a:t>
            </a:r>
          </a:p>
        </p:txBody>
      </p:sp>
    </p:spTree>
    <p:extLst>
      <p:ext uri="{BB962C8B-B14F-4D97-AF65-F5344CB8AC3E}">
        <p14:creationId xmlns:p14="http://schemas.microsoft.com/office/powerpoint/2010/main" val="158498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Footer Placeholder 3"/>
          <p:cNvSpPr>
            <a:spLocks noGrp="1"/>
          </p:cNvSpPr>
          <p:nvPr>
            <p:ph type="ftr" sz="quarter" idx="11"/>
          </p:nvPr>
        </p:nvSpPr>
        <p:spPr/>
        <p:txBody>
          <a:bodyPr/>
          <a:lstStyle/>
          <a:p>
            <a:pPr>
              <a:defRPr/>
            </a:pPr>
            <a:endParaRPr lang="en-US" altLang="en-US" dirty="0"/>
          </a:p>
        </p:txBody>
      </p:sp>
      <p:pic>
        <p:nvPicPr>
          <p:cNvPr id="6" name="Picture 5"/>
          <p:cNvPicPr>
            <a:picLocks noChangeAspect="1"/>
          </p:cNvPicPr>
          <p:nvPr/>
        </p:nvPicPr>
        <p:blipFill>
          <a:blip r:embed="rId2"/>
          <a:stretch>
            <a:fillRect/>
          </a:stretch>
        </p:blipFill>
        <p:spPr>
          <a:xfrm>
            <a:off x="0" y="25228"/>
            <a:ext cx="6149904" cy="1737122"/>
          </a:xfrm>
          <a:prstGeom prst="rect">
            <a:avLst/>
          </a:prstGeom>
        </p:spPr>
      </p:pic>
      <p:pic>
        <p:nvPicPr>
          <p:cNvPr id="7" name="Picture 6"/>
          <p:cNvPicPr>
            <a:picLocks noChangeAspect="1"/>
          </p:cNvPicPr>
          <p:nvPr/>
        </p:nvPicPr>
        <p:blipFill rotWithShape="1">
          <a:blip r:embed="rId3"/>
          <a:srcRect l="2493" t="2487" r="2658" b="49829"/>
          <a:stretch/>
        </p:blipFill>
        <p:spPr>
          <a:xfrm>
            <a:off x="2841007" y="2855990"/>
            <a:ext cx="2698734" cy="1625321"/>
          </a:xfrm>
          <a:prstGeom prst="rect">
            <a:avLst/>
          </a:prstGeom>
        </p:spPr>
      </p:pic>
      <p:pic>
        <p:nvPicPr>
          <p:cNvPr id="5" name="Picture 4" descr="Table&#10;&#10;Description automatically generated">
            <a:extLst>
              <a:ext uri="{FF2B5EF4-FFF2-40B4-BE49-F238E27FC236}">
                <a16:creationId xmlns:a16="http://schemas.microsoft.com/office/drawing/2014/main" id="{9FD7C912-A911-D431-4615-9DD32138FF20}"/>
              </a:ext>
            </a:extLst>
          </p:cNvPr>
          <p:cNvPicPr>
            <a:picLocks noChangeAspect="1"/>
          </p:cNvPicPr>
          <p:nvPr/>
        </p:nvPicPr>
        <p:blipFill rotWithShape="1">
          <a:blip r:embed="rId4"/>
          <a:srcRect b="1065"/>
          <a:stretch/>
        </p:blipFill>
        <p:spPr>
          <a:xfrm>
            <a:off x="5536135" y="662189"/>
            <a:ext cx="3545958" cy="4349584"/>
          </a:xfrm>
          <a:prstGeom prst="rect">
            <a:avLst/>
          </a:prstGeom>
        </p:spPr>
      </p:pic>
      <p:pic>
        <p:nvPicPr>
          <p:cNvPr id="8" name="Picture 7">
            <a:extLst>
              <a:ext uri="{FF2B5EF4-FFF2-40B4-BE49-F238E27FC236}">
                <a16:creationId xmlns:a16="http://schemas.microsoft.com/office/drawing/2014/main" id="{B317498F-2DFE-F23F-AECD-D76BEF909B79}"/>
              </a:ext>
            </a:extLst>
          </p:cNvPr>
          <p:cNvPicPr>
            <a:picLocks noChangeAspect="1"/>
          </p:cNvPicPr>
          <p:nvPr/>
        </p:nvPicPr>
        <p:blipFill rotWithShape="1">
          <a:blip r:embed="rId3"/>
          <a:srcRect l="1851" t="53138" r="3298"/>
          <a:stretch/>
        </p:blipFill>
        <p:spPr>
          <a:xfrm>
            <a:off x="-28206" y="2867293"/>
            <a:ext cx="2679967" cy="1614018"/>
          </a:xfrm>
          <a:prstGeom prst="rect">
            <a:avLst/>
          </a:prstGeom>
        </p:spPr>
      </p:pic>
      <p:sp>
        <p:nvSpPr>
          <p:cNvPr id="9" name="TextBox 8">
            <a:extLst>
              <a:ext uri="{FF2B5EF4-FFF2-40B4-BE49-F238E27FC236}">
                <a16:creationId xmlns:a16="http://schemas.microsoft.com/office/drawing/2014/main" id="{E98EC71D-6970-D201-BB15-30B92D6BB938}"/>
              </a:ext>
            </a:extLst>
          </p:cNvPr>
          <p:cNvSpPr txBox="1"/>
          <p:nvPr/>
        </p:nvSpPr>
        <p:spPr>
          <a:xfrm>
            <a:off x="430328" y="2073113"/>
            <a:ext cx="3496535" cy="646331"/>
          </a:xfrm>
          <a:prstGeom prst="rect">
            <a:avLst/>
          </a:prstGeom>
          <a:noFill/>
        </p:spPr>
        <p:txBody>
          <a:bodyPr wrap="none" rtlCol="0">
            <a:spAutoFit/>
          </a:bodyPr>
          <a:lstStyle/>
          <a:p>
            <a:r>
              <a:rPr lang="en-US" dirty="0"/>
              <a:t>Pembrolizumab: </a:t>
            </a:r>
            <a:r>
              <a:rPr lang="en-US" b="1" dirty="0"/>
              <a:t>1 week after SBRT</a:t>
            </a:r>
          </a:p>
          <a:p>
            <a:r>
              <a:rPr lang="en-US" dirty="0"/>
              <a:t>SBRT: </a:t>
            </a:r>
            <a:r>
              <a:rPr lang="en-US" b="1" dirty="0"/>
              <a:t>7-8 Gy X 5</a:t>
            </a:r>
          </a:p>
        </p:txBody>
      </p:sp>
      <p:sp>
        <p:nvSpPr>
          <p:cNvPr id="10" name="TextBox 9">
            <a:extLst>
              <a:ext uri="{FF2B5EF4-FFF2-40B4-BE49-F238E27FC236}">
                <a16:creationId xmlns:a16="http://schemas.microsoft.com/office/drawing/2014/main" id="{75ED8983-65CE-8D77-A954-4B0B96BFA03E}"/>
              </a:ext>
            </a:extLst>
          </p:cNvPr>
          <p:cNvSpPr txBox="1"/>
          <p:nvPr/>
        </p:nvSpPr>
        <p:spPr>
          <a:xfrm>
            <a:off x="1303020" y="4808220"/>
            <a:ext cx="1560171" cy="276999"/>
          </a:xfrm>
          <a:prstGeom prst="rect">
            <a:avLst/>
          </a:prstGeom>
          <a:noFill/>
        </p:spPr>
        <p:txBody>
          <a:bodyPr wrap="none" rtlCol="0">
            <a:spAutoFit/>
          </a:bodyPr>
          <a:lstStyle/>
          <a:p>
            <a:r>
              <a:rPr lang="en-US" sz="1200" i="1" dirty="0"/>
              <a:t>Lancet Oncology 2021</a:t>
            </a:r>
          </a:p>
        </p:txBody>
      </p:sp>
      <p:sp>
        <p:nvSpPr>
          <p:cNvPr id="3" name="TextBox 2">
            <a:extLst>
              <a:ext uri="{FF2B5EF4-FFF2-40B4-BE49-F238E27FC236}">
                <a16:creationId xmlns:a16="http://schemas.microsoft.com/office/drawing/2014/main" id="{38461DFB-18B9-80B0-CFCA-78C02EB96B4F}"/>
              </a:ext>
            </a:extLst>
          </p:cNvPr>
          <p:cNvSpPr txBox="1"/>
          <p:nvPr/>
        </p:nvSpPr>
        <p:spPr>
          <a:xfrm>
            <a:off x="2823590" y="2987073"/>
            <a:ext cx="3071609" cy="369332"/>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highlight>
                  <a:srgbClr val="FFFF00"/>
                </a:highlight>
              </a:rPr>
              <a:t>Can we improve these results?</a:t>
            </a:r>
          </a:p>
        </p:txBody>
      </p:sp>
    </p:spTree>
    <p:extLst>
      <p:ext uri="{BB962C8B-B14F-4D97-AF65-F5344CB8AC3E}">
        <p14:creationId xmlns:p14="http://schemas.microsoft.com/office/powerpoint/2010/main" val="220958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8126" y="457901"/>
            <a:ext cx="7081720" cy="798346"/>
          </a:xfrm>
        </p:spPr>
        <p:txBody>
          <a:bodyPr>
            <a:normAutofit/>
          </a:bodyPr>
          <a:lstStyle/>
          <a:p>
            <a:r>
              <a:rPr lang="en-US" sz="2100" b="1">
                <a:solidFill>
                  <a:schemeClr val="accent1"/>
                </a:solidFill>
              </a:rPr>
              <a:t>Motion management and imaging guidance have improved </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233" y="1005551"/>
            <a:ext cx="2037601" cy="13202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975842"/>
            <a:ext cx="2140875" cy="1320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Content Placeholder 3"/>
          <p:cNvPicPr>
            <a:picLocks noChangeAspect="1"/>
          </p:cNvPicPr>
          <p:nvPr/>
        </p:nvPicPr>
        <p:blipFill>
          <a:blip r:embed="rId5"/>
          <a:stretch>
            <a:fillRect/>
          </a:stretch>
        </p:blipFill>
        <p:spPr>
          <a:xfrm>
            <a:off x="1400495" y="2563293"/>
            <a:ext cx="4356008" cy="1631752"/>
          </a:xfrm>
          <a:prstGeom prst="rect">
            <a:avLst/>
          </a:prstGeom>
        </p:spPr>
      </p:pic>
      <p:sp>
        <p:nvSpPr>
          <p:cNvPr id="16" name="TextBox 15"/>
          <p:cNvSpPr txBox="1"/>
          <p:nvPr/>
        </p:nvSpPr>
        <p:spPr>
          <a:xfrm>
            <a:off x="2349774" y="4191092"/>
            <a:ext cx="2457450" cy="923330"/>
          </a:xfrm>
          <a:prstGeom prst="rect">
            <a:avLst/>
          </a:prstGeom>
          <a:solidFill>
            <a:schemeClr val="tx1"/>
          </a:solidFill>
        </p:spPr>
        <p:txBody>
          <a:bodyPr wrap="square" rtlCol="0">
            <a:spAutoFit/>
          </a:bodyPr>
          <a:lstStyle/>
          <a:p>
            <a:r>
              <a:rPr lang="en-US" sz="1350" dirty="0">
                <a:solidFill>
                  <a:srgbClr val="FF0000"/>
                </a:solidFill>
              </a:rPr>
              <a:t>Red: GTV</a:t>
            </a:r>
          </a:p>
          <a:p>
            <a:r>
              <a:rPr lang="en-US" sz="1350" dirty="0">
                <a:solidFill>
                  <a:srgbClr val="FFFF00"/>
                </a:solidFill>
              </a:rPr>
              <a:t>Yellow: Duodenum baseline</a:t>
            </a:r>
          </a:p>
          <a:p>
            <a:r>
              <a:rPr lang="en-US" sz="1350" dirty="0">
                <a:solidFill>
                  <a:srgbClr val="00B0F0"/>
                </a:solidFill>
              </a:rPr>
              <a:t>Blue: Duodenum re-contoured</a:t>
            </a:r>
          </a:p>
          <a:p>
            <a:r>
              <a:rPr lang="en-US" sz="1350" dirty="0">
                <a:solidFill>
                  <a:srgbClr val="92D050"/>
                </a:solidFill>
              </a:rPr>
              <a:t>Green: 35 Gy isodose </a:t>
            </a:r>
          </a:p>
        </p:txBody>
      </p:sp>
      <p:sp>
        <p:nvSpPr>
          <p:cNvPr id="4" name="Down Arrow 3"/>
          <p:cNvSpPr/>
          <p:nvPr/>
        </p:nvSpPr>
        <p:spPr>
          <a:xfrm rot="2491936">
            <a:off x="3763252" y="2118785"/>
            <a:ext cx="364332" cy="651481"/>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own Arrow 2"/>
          <p:cNvSpPr/>
          <p:nvPr/>
        </p:nvSpPr>
        <p:spPr>
          <a:xfrm rot="19093203">
            <a:off x="3012678" y="2149100"/>
            <a:ext cx="370135" cy="62426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p:cNvSpPr txBox="1"/>
          <p:nvPr/>
        </p:nvSpPr>
        <p:spPr>
          <a:xfrm>
            <a:off x="6194816" y="4698416"/>
            <a:ext cx="1249060" cy="253916"/>
          </a:xfrm>
          <a:prstGeom prst="rect">
            <a:avLst/>
          </a:prstGeom>
          <a:noFill/>
        </p:spPr>
        <p:txBody>
          <a:bodyPr wrap="none" rtlCol="0">
            <a:spAutoFit/>
          </a:bodyPr>
          <a:lstStyle/>
          <a:p>
            <a:r>
              <a:rPr lang="en-US" sz="1050"/>
              <a:t>Courtesy of </a:t>
            </a:r>
            <a:r>
              <a:rPr lang="en-US" sz="1050" err="1"/>
              <a:t>Raldow</a:t>
            </a:r>
            <a:endParaRPr lang="en-US" sz="1050"/>
          </a:p>
        </p:txBody>
      </p:sp>
      <p:sp>
        <p:nvSpPr>
          <p:cNvPr id="6" name="TextBox 5">
            <a:extLst>
              <a:ext uri="{FF2B5EF4-FFF2-40B4-BE49-F238E27FC236}">
                <a16:creationId xmlns:a16="http://schemas.microsoft.com/office/drawing/2014/main" id="{51641141-B976-2C6C-9EDB-66F9B4F6D2ED}"/>
              </a:ext>
            </a:extLst>
          </p:cNvPr>
          <p:cNvSpPr txBox="1"/>
          <p:nvPr/>
        </p:nvSpPr>
        <p:spPr>
          <a:xfrm>
            <a:off x="6194816" y="2296048"/>
            <a:ext cx="2731901" cy="1754326"/>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t>The current primary challenge in pancreatic radiotherapy is delivering significant radiation doses to the target without causing significant toxicity</a:t>
            </a:r>
          </a:p>
        </p:txBody>
      </p:sp>
      <p:sp>
        <p:nvSpPr>
          <p:cNvPr id="8" name="Content Placeholder 7">
            <a:extLst>
              <a:ext uri="{FF2B5EF4-FFF2-40B4-BE49-F238E27FC236}">
                <a16:creationId xmlns:a16="http://schemas.microsoft.com/office/drawing/2014/main" id="{395DE234-93FD-737A-96AA-73C673EB0582}"/>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15162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4396" y="102302"/>
            <a:ext cx="6364037" cy="857250"/>
          </a:xfrm>
        </p:spPr>
        <p:txBody>
          <a:bodyPr>
            <a:noAutofit/>
          </a:bodyPr>
          <a:lstStyle/>
          <a:p>
            <a:r>
              <a:rPr lang="en-US" sz="2000" b="1" u="sng" dirty="0">
                <a:solidFill>
                  <a:schemeClr val="accent1"/>
                </a:solidFill>
              </a:rPr>
              <a:t>Higher radiation doses associated with better outcomes (</a:t>
            </a:r>
            <a:r>
              <a:rPr lang="en-US" sz="2000" b="1" dirty="0">
                <a:solidFill>
                  <a:schemeClr val="accent1"/>
                </a:solidFill>
              </a:rPr>
              <a:t>multiple prospective studies)</a:t>
            </a:r>
          </a:p>
        </p:txBody>
      </p:sp>
      <p:pic>
        <p:nvPicPr>
          <p:cNvPr id="5" name="Picture 4"/>
          <p:cNvPicPr>
            <a:picLocks noChangeAspect="1"/>
          </p:cNvPicPr>
          <p:nvPr/>
        </p:nvPicPr>
        <p:blipFill rotWithShape="1">
          <a:blip r:embed="rId3"/>
          <a:srcRect r="53262"/>
          <a:stretch/>
        </p:blipFill>
        <p:spPr>
          <a:xfrm>
            <a:off x="1402021" y="1916874"/>
            <a:ext cx="1702487" cy="1487233"/>
          </a:xfrm>
          <a:prstGeom prst="rect">
            <a:avLst/>
          </a:prstGeom>
        </p:spPr>
      </p:pic>
      <p:sp>
        <p:nvSpPr>
          <p:cNvPr id="6" name="Footer Placeholder 3"/>
          <p:cNvSpPr>
            <a:spLocks noGrp="1"/>
          </p:cNvSpPr>
          <p:nvPr>
            <p:ph type="ftr" sz="quarter" idx="11"/>
          </p:nvPr>
        </p:nvSpPr>
        <p:spPr>
          <a:xfrm>
            <a:off x="6209465" y="3937214"/>
            <a:ext cx="3333185" cy="1076438"/>
          </a:xfrm>
        </p:spPr>
        <p:txBody>
          <a:bodyPr/>
          <a:lstStyle/>
          <a:p>
            <a:pPr>
              <a:defRPr/>
            </a:pPr>
            <a:r>
              <a:rPr lang="en-US" altLang="en-US" sz="1050" dirty="0"/>
              <a:t>Krishnan, IJROBP, 2015</a:t>
            </a:r>
          </a:p>
          <a:p>
            <a:pPr>
              <a:defRPr/>
            </a:pPr>
            <a:r>
              <a:rPr lang="en-US" altLang="en-US" sz="1050" dirty="0">
                <a:solidFill>
                  <a:srgbClr val="000000"/>
                </a:solidFill>
              </a:rPr>
              <a:t>Kawashiro, IJROBP, 2018</a:t>
            </a:r>
          </a:p>
          <a:p>
            <a:pPr>
              <a:defRPr/>
            </a:pPr>
            <a:r>
              <a:rPr lang="en-US" altLang="en-US" sz="1050" dirty="0"/>
              <a:t>Teriaca, Radiotherapy and Oncology, 2020</a:t>
            </a:r>
          </a:p>
          <a:p>
            <a:pPr>
              <a:defRPr/>
            </a:pPr>
            <a:r>
              <a:rPr lang="en-US" altLang="en-US" sz="1050" dirty="0"/>
              <a:t>Reynold, JAMA Onc, 2021</a:t>
            </a:r>
          </a:p>
          <a:p>
            <a:pPr>
              <a:defRPr/>
            </a:pPr>
            <a:r>
              <a:rPr lang="en-US" altLang="en-US" sz="1050" dirty="0"/>
              <a:t>Rossi, Frontiers Oncology, 2021</a:t>
            </a:r>
          </a:p>
          <a:p>
            <a:pPr>
              <a:defRPr/>
            </a:pPr>
            <a:r>
              <a:rPr lang="en-US" altLang="en-US" sz="1050" dirty="0">
                <a:solidFill>
                  <a:srgbClr val="000000"/>
                </a:solidFill>
              </a:rPr>
              <a:t>Rudra et al, Cancer Medicine, 2019</a:t>
            </a:r>
          </a:p>
          <a:p>
            <a:pPr>
              <a:defRPr/>
            </a:pPr>
            <a:endParaRPr lang="en-US" altLang="en-US" sz="1050" dirty="0">
              <a:solidFill>
                <a:srgbClr val="000000"/>
              </a:solidFill>
            </a:endParaRPr>
          </a:p>
        </p:txBody>
      </p:sp>
      <p:pic>
        <p:nvPicPr>
          <p:cNvPr id="3" name="Picture 2"/>
          <p:cNvPicPr>
            <a:picLocks noChangeAspect="1"/>
          </p:cNvPicPr>
          <p:nvPr/>
        </p:nvPicPr>
        <p:blipFill>
          <a:blip r:embed="rId4"/>
          <a:stretch>
            <a:fillRect/>
          </a:stretch>
        </p:blipFill>
        <p:spPr>
          <a:xfrm>
            <a:off x="1402020" y="3558551"/>
            <a:ext cx="1801193" cy="1084642"/>
          </a:xfrm>
          <a:prstGeom prst="rect">
            <a:avLst/>
          </a:prstGeom>
        </p:spPr>
      </p:pic>
      <p:pic>
        <p:nvPicPr>
          <p:cNvPr id="10" name="Picture 9"/>
          <p:cNvPicPr>
            <a:picLocks noChangeAspect="1"/>
          </p:cNvPicPr>
          <p:nvPr/>
        </p:nvPicPr>
        <p:blipFill>
          <a:blip r:embed="rId5"/>
          <a:stretch>
            <a:fillRect/>
          </a:stretch>
        </p:blipFill>
        <p:spPr>
          <a:xfrm>
            <a:off x="2908384" y="959552"/>
            <a:ext cx="3711193" cy="843689"/>
          </a:xfrm>
          <a:prstGeom prst="rect">
            <a:avLst/>
          </a:prstGeom>
        </p:spPr>
      </p:pic>
      <p:sp>
        <p:nvSpPr>
          <p:cNvPr id="4" name="Content Placeholder 3"/>
          <p:cNvSpPr>
            <a:spLocks noGrp="1"/>
          </p:cNvSpPr>
          <p:nvPr>
            <p:ph idx="1"/>
          </p:nvPr>
        </p:nvSpPr>
        <p:spPr>
          <a:xfrm>
            <a:off x="327756" y="4779651"/>
            <a:ext cx="5474765" cy="355838"/>
          </a:xfrm>
        </p:spPr>
        <p:txBody>
          <a:bodyPr>
            <a:normAutofit fontScale="32500" lnSpcReduction="20000"/>
          </a:bodyPr>
          <a:lstStyle/>
          <a:p>
            <a:r>
              <a:rPr lang="en-US" dirty="0"/>
              <a:t>Numerous studies around the world utilizing various escalated doses and modern techniques </a:t>
            </a:r>
          </a:p>
        </p:txBody>
      </p:sp>
      <p:grpSp>
        <p:nvGrpSpPr>
          <p:cNvPr id="14" name="Group 13">
            <a:extLst>
              <a:ext uri="{FF2B5EF4-FFF2-40B4-BE49-F238E27FC236}">
                <a16:creationId xmlns:a16="http://schemas.microsoft.com/office/drawing/2014/main" id="{FB01059B-FCCE-0F23-1293-D0C6E69DA40B}"/>
              </a:ext>
            </a:extLst>
          </p:cNvPr>
          <p:cNvGrpSpPr/>
          <p:nvPr/>
        </p:nvGrpSpPr>
        <p:grpSpPr>
          <a:xfrm>
            <a:off x="3741332" y="1938376"/>
            <a:ext cx="4398913" cy="1733708"/>
            <a:chOff x="0" y="2439971"/>
            <a:chExt cx="9086538" cy="3976870"/>
          </a:xfrm>
        </p:grpSpPr>
        <p:pic>
          <p:nvPicPr>
            <p:cNvPr id="15" name="Picture 14">
              <a:extLst>
                <a:ext uri="{FF2B5EF4-FFF2-40B4-BE49-F238E27FC236}">
                  <a16:creationId xmlns:a16="http://schemas.microsoft.com/office/drawing/2014/main" id="{D3A4420B-BB94-0B50-F8D4-F80CB611BE7A}"/>
                </a:ext>
              </a:extLst>
            </p:cNvPr>
            <p:cNvPicPr>
              <a:picLocks noChangeAspect="1"/>
            </p:cNvPicPr>
            <p:nvPr/>
          </p:nvPicPr>
          <p:blipFill>
            <a:blip r:embed="rId6"/>
            <a:stretch>
              <a:fillRect/>
            </a:stretch>
          </p:blipFill>
          <p:spPr>
            <a:xfrm>
              <a:off x="0" y="2439971"/>
              <a:ext cx="9086538" cy="3976870"/>
            </a:xfrm>
            <a:prstGeom prst="rect">
              <a:avLst/>
            </a:prstGeom>
          </p:spPr>
        </p:pic>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3056CD3B-B48D-6377-D6D2-F8A7695521BD}"/>
                    </a:ext>
                  </a:extLst>
                </p14:cNvPr>
                <p14:cNvContentPartPr/>
                <p14:nvPr/>
              </p14:nvContentPartPr>
              <p14:xfrm>
                <a:off x="8261177" y="3429809"/>
                <a:ext cx="613980" cy="118260"/>
              </p14:xfrm>
            </p:contentPart>
          </mc:Choice>
          <mc:Fallback xmlns="">
            <p:pic>
              <p:nvPicPr>
                <p:cNvPr id="17" name="Ink 16">
                  <a:extLst>
                    <a:ext uri="{FF2B5EF4-FFF2-40B4-BE49-F238E27FC236}">
                      <a16:creationId xmlns:a16="http://schemas.microsoft.com/office/drawing/2014/main" id="{C396A572-45FC-41F4-BD33-66694BD459E4}"/>
                    </a:ext>
                  </a:extLst>
                </p:cNvPr>
                <p:cNvPicPr/>
                <p:nvPr/>
              </p:nvPicPr>
              <p:blipFill>
                <a:blip r:embed="rId8"/>
                <a:stretch>
                  <a:fillRect/>
                </a:stretch>
              </p:blipFill>
              <p:spPr>
                <a:xfrm>
                  <a:off x="8224641" y="3387118"/>
                  <a:ext cx="687053" cy="20364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C9F764BC-8100-CEA4-527F-2501C91BA5D2}"/>
                    </a:ext>
                  </a:extLst>
                </p14:cNvPr>
                <p14:cNvContentPartPr/>
                <p14:nvPr/>
              </p14:nvContentPartPr>
              <p14:xfrm>
                <a:off x="8279537" y="4492169"/>
                <a:ext cx="596970" cy="209340"/>
              </p14:xfrm>
            </p:contentPart>
          </mc:Choice>
          <mc:Fallback xmlns="">
            <p:pic>
              <p:nvPicPr>
                <p:cNvPr id="18" name="Ink 17">
                  <a:extLst>
                    <a:ext uri="{FF2B5EF4-FFF2-40B4-BE49-F238E27FC236}">
                      <a16:creationId xmlns:a16="http://schemas.microsoft.com/office/drawing/2014/main" id="{0DADD0CE-39B8-426A-A371-3B2F38AFB582}"/>
                    </a:ext>
                  </a:extLst>
                </p:cNvPr>
                <p:cNvPicPr/>
                <p:nvPr/>
              </p:nvPicPr>
              <p:blipFill>
                <a:blip r:embed="rId10"/>
                <a:stretch>
                  <a:fillRect/>
                </a:stretch>
              </p:blipFill>
              <p:spPr>
                <a:xfrm>
                  <a:off x="8243014" y="4449416"/>
                  <a:ext cx="670017" cy="294845"/>
                </a:xfrm>
                <a:prstGeom prst="rect">
                  <a:avLst/>
                </a:prstGeom>
              </p:spPr>
            </p:pic>
          </mc:Fallback>
        </mc:AlternateContent>
        <p:sp>
          <p:nvSpPr>
            <p:cNvPr id="18" name="TextBox 17">
              <a:extLst>
                <a:ext uri="{FF2B5EF4-FFF2-40B4-BE49-F238E27FC236}">
                  <a16:creationId xmlns:a16="http://schemas.microsoft.com/office/drawing/2014/main" id="{E227EB72-9FE7-8249-A446-AEEBB470F625}"/>
                </a:ext>
              </a:extLst>
            </p:cNvPr>
            <p:cNvSpPr txBox="1"/>
            <p:nvPr/>
          </p:nvSpPr>
          <p:spPr>
            <a:xfrm>
              <a:off x="5442116" y="5117507"/>
              <a:ext cx="1484925" cy="529495"/>
            </a:xfrm>
            <a:prstGeom prst="rect">
              <a:avLst/>
            </a:prstGeom>
            <a:noFill/>
          </p:spPr>
          <p:txBody>
            <a:bodyPr wrap="square" rtlCol="0">
              <a:spAutoFit/>
            </a:bodyPr>
            <a:lstStyle/>
            <a:p>
              <a:r>
                <a:rPr lang="en-US" sz="900" dirty="0"/>
                <a:t>P = 0.005</a:t>
              </a:r>
            </a:p>
          </p:txBody>
        </p:sp>
        <mc:AlternateContent xmlns:mc="http://schemas.openxmlformats.org/markup-compatibility/2006" xmlns:p14="http://schemas.microsoft.com/office/powerpoint/2010/main">
          <mc:Choice Requires="p14">
            <p:contentPart p14:bwMode="auto" r:id="rId11">
              <p14:nvContentPartPr>
                <p14:cNvPr id="19" name="Ink 18">
                  <a:extLst>
                    <a:ext uri="{FF2B5EF4-FFF2-40B4-BE49-F238E27FC236}">
                      <a16:creationId xmlns:a16="http://schemas.microsoft.com/office/drawing/2014/main" id="{E30B6498-CE50-F2FC-6F15-7DA680AC39AB}"/>
                    </a:ext>
                  </a:extLst>
                </p14:cNvPr>
                <p14:cNvContentPartPr/>
                <p14:nvPr/>
              </p14:nvContentPartPr>
              <p14:xfrm>
                <a:off x="3374447" y="3110129"/>
                <a:ext cx="663660" cy="142920"/>
              </p14:xfrm>
            </p:contentPart>
          </mc:Choice>
          <mc:Fallback xmlns="">
            <p:pic>
              <p:nvPicPr>
                <p:cNvPr id="22" name="Ink 21">
                  <a:extLst>
                    <a:ext uri="{FF2B5EF4-FFF2-40B4-BE49-F238E27FC236}">
                      <a16:creationId xmlns:a16="http://schemas.microsoft.com/office/drawing/2014/main" id="{AE873A6E-C946-4F91-B8E7-18E93861B186}"/>
                    </a:ext>
                  </a:extLst>
                </p:cNvPr>
                <p:cNvPicPr/>
                <p:nvPr/>
              </p:nvPicPr>
              <p:blipFill>
                <a:blip r:embed="rId12"/>
                <a:stretch>
                  <a:fillRect/>
                </a:stretch>
              </p:blipFill>
              <p:spPr>
                <a:xfrm>
                  <a:off x="3337927" y="3067400"/>
                  <a:ext cx="736700" cy="22837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Ink 19">
                  <a:extLst>
                    <a:ext uri="{FF2B5EF4-FFF2-40B4-BE49-F238E27FC236}">
                      <a16:creationId xmlns:a16="http://schemas.microsoft.com/office/drawing/2014/main" id="{2FFC7BBF-F6A7-544F-4236-E75DED2EE054}"/>
                    </a:ext>
                  </a:extLst>
                </p14:cNvPr>
                <p14:cNvContentPartPr/>
                <p14:nvPr/>
              </p14:nvContentPartPr>
              <p14:xfrm>
                <a:off x="3382682" y="3834449"/>
                <a:ext cx="669195" cy="192960"/>
              </p14:xfrm>
            </p:contentPart>
          </mc:Choice>
          <mc:Fallback xmlns="">
            <p:pic>
              <p:nvPicPr>
                <p:cNvPr id="24" name="Ink 23">
                  <a:extLst>
                    <a:ext uri="{FF2B5EF4-FFF2-40B4-BE49-F238E27FC236}">
                      <a16:creationId xmlns:a16="http://schemas.microsoft.com/office/drawing/2014/main" id="{316253B3-8E8B-425B-A3B5-561C20133C4E}"/>
                    </a:ext>
                  </a:extLst>
                </p:cNvPr>
                <p:cNvPicPr/>
                <p:nvPr/>
              </p:nvPicPr>
              <p:blipFill>
                <a:blip r:embed="rId14"/>
                <a:stretch>
                  <a:fillRect/>
                </a:stretch>
              </p:blipFill>
              <p:spPr>
                <a:xfrm>
                  <a:off x="3346135" y="3791733"/>
                  <a:ext cx="742290" cy="278393"/>
                </a:xfrm>
                <a:prstGeom prst="rect">
                  <a:avLst/>
                </a:prstGeom>
              </p:spPr>
            </p:pic>
          </mc:Fallback>
        </mc:AlternateContent>
        <p:sp>
          <p:nvSpPr>
            <p:cNvPr id="21" name="TextBox 20">
              <a:extLst>
                <a:ext uri="{FF2B5EF4-FFF2-40B4-BE49-F238E27FC236}">
                  <a16:creationId xmlns:a16="http://schemas.microsoft.com/office/drawing/2014/main" id="{780B3BAA-BEA2-E4F6-56D1-BE4904430450}"/>
                </a:ext>
              </a:extLst>
            </p:cNvPr>
            <p:cNvSpPr txBox="1"/>
            <p:nvPr/>
          </p:nvSpPr>
          <p:spPr>
            <a:xfrm>
              <a:off x="1488189" y="5117507"/>
              <a:ext cx="2078055" cy="529495"/>
            </a:xfrm>
            <a:prstGeom prst="rect">
              <a:avLst/>
            </a:prstGeom>
            <a:noFill/>
          </p:spPr>
          <p:txBody>
            <a:bodyPr wrap="square" rtlCol="0">
              <a:spAutoFit/>
            </a:bodyPr>
            <a:lstStyle/>
            <a:p>
              <a:r>
                <a:rPr lang="en-US" sz="900" dirty="0"/>
                <a:t>P = 0.007</a:t>
              </a:r>
            </a:p>
          </p:txBody>
        </p:sp>
        <mc:AlternateContent xmlns:mc="http://schemas.openxmlformats.org/markup-compatibility/2006" xmlns:p14="http://schemas.microsoft.com/office/powerpoint/2010/main">
          <mc:Choice Requires="p14">
            <p:contentPart p14:bwMode="auto" r:id="rId15">
              <p14:nvContentPartPr>
                <p14:cNvPr id="22" name="Ink 21">
                  <a:extLst>
                    <a:ext uri="{FF2B5EF4-FFF2-40B4-BE49-F238E27FC236}">
                      <a16:creationId xmlns:a16="http://schemas.microsoft.com/office/drawing/2014/main" id="{943C1EFD-7EA2-1A14-D1CC-DA0B0BA21003}"/>
                    </a:ext>
                  </a:extLst>
                </p14:cNvPr>
                <p14:cNvContentPartPr/>
                <p14:nvPr/>
              </p14:nvContentPartPr>
              <p14:xfrm>
                <a:off x="3647687" y="5436089"/>
                <a:ext cx="463320" cy="224460"/>
              </p14:xfrm>
            </p:contentPart>
          </mc:Choice>
          <mc:Fallback xmlns="">
            <p:pic>
              <p:nvPicPr>
                <p:cNvPr id="27" name="Ink 26">
                  <a:extLst>
                    <a:ext uri="{FF2B5EF4-FFF2-40B4-BE49-F238E27FC236}">
                      <a16:creationId xmlns:a16="http://schemas.microsoft.com/office/drawing/2014/main" id="{B2C0099B-FCBF-476A-99CC-E691F143A81D}"/>
                    </a:ext>
                  </a:extLst>
                </p:cNvPr>
                <p:cNvPicPr/>
                <p:nvPr/>
              </p:nvPicPr>
              <p:blipFill>
                <a:blip r:embed="rId16"/>
                <a:stretch>
                  <a:fillRect/>
                </a:stretch>
              </p:blipFill>
              <p:spPr>
                <a:xfrm>
                  <a:off x="3611142" y="5393358"/>
                  <a:ext cx="536409" cy="30992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3" name="Ink 22">
                  <a:extLst>
                    <a:ext uri="{FF2B5EF4-FFF2-40B4-BE49-F238E27FC236}">
                      <a16:creationId xmlns:a16="http://schemas.microsoft.com/office/drawing/2014/main" id="{B18A222C-C554-C4C0-95EA-2330D9E1D99F}"/>
                    </a:ext>
                  </a:extLst>
                </p14:cNvPr>
                <p14:cNvContentPartPr/>
                <p14:nvPr/>
              </p14:nvContentPartPr>
              <p14:xfrm>
                <a:off x="8261717" y="5510249"/>
                <a:ext cx="543510" cy="91800"/>
              </p14:xfrm>
            </p:contentPart>
          </mc:Choice>
          <mc:Fallback xmlns="">
            <p:pic>
              <p:nvPicPr>
                <p:cNvPr id="28" name="Ink 27">
                  <a:extLst>
                    <a:ext uri="{FF2B5EF4-FFF2-40B4-BE49-F238E27FC236}">
                      <a16:creationId xmlns:a16="http://schemas.microsoft.com/office/drawing/2014/main" id="{492A2A08-D107-4F4F-B933-D6F8730F2787}"/>
                    </a:ext>
                  </a:extLst>
                </p:cNvPr>
                <p:cNvPicPr/>
                <p:nvPr/>
              </p:nvPicPr>
              <p:blipFill>
                <a:blip r:embed="rId18"/>
                <a:stretch>
                  <a:fillRect/>
                </a:stretch>
              </p:blipFill>
              <p:spPr>
                <a:xfrm>
                  <a:off x="8225203" y="5467540"/>
                  <a:ext cx="616538" cy="177218"/>
                </a:xfrm>
                <a:prstGeom prst="rect">
                  <a:avLst/>
                </a:prstGeom>
              </p:spPr>
            </p:pic>
          </mc:Fallback>
        </mc:AlternateContent>
        <p:sp>
          <p:nvSpPr>
            <p:cNvPr id="24" name="Right Arrow 23">
              <a:extLst>
                <a:ext uri="{FF2B5EF4-FFF2-40B4-BE49-F238E27FC236}">
                  <a16:creationId xmlns:a16="http://schemas.microsoft.com/office/drawing/2014/main" id="{B087341B-F8EF-17CB-A7E8-DAC4059F4233}"/>
                </a:ext>
              </a:extLst>
            </p:cNvPr>
            <p:cNvSpPr/>
            <p:nvPr/>
          </p:nvSpPr>
          <p:spPr>
            <a:xfrm rot="4634963">
              <a:off x="8286750" y="3161270"/>
              <a:ext cx="457200" cy="3048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2990512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1485900" y="114300"/>
            <a:ext cx="6286500" cy="857250"/>
          </a:xfrm>
        </p:spPr>
        <p:txBody>
          <a:bodyPr anchor="ctr">
            <a:normAutofit fontScale="90000"/>
          </a:bodyPr>
          <a:lstStyle/>
          <a:p>
            <a:r>
              <a:rPr lang="en-US" altLang="en-US" sz="2700" b="1">
                <a:solidFill>
                  <a:schemeClr val="accent1"/>
                </a:solidFill>
              </a:rPr>
              <a:t>SMART Radiation Therapy in Pancreatic Cancer: Ablative Treatment with Less Toxicity</a:t>
            </a:r>
          </a:p>
        </p:txBody>
      </p:sp>
      <p:pic>
        <p:nvPicPr>
          <p:cNvPr id="6" name="Picture 5"/>
          <p:cNvPicPr>
            <a:picLocks noChangeAspect="1"/>
          </p:cNvPicPr>
          <p:nvPr/>
        </p:nvPicPr>
        <p:blipFill>
          <a:blip r:embed="rId3" cstate="print"/>
          <a:stretch>
            <a:fillRect/>
          </a:stretch>
        </p:blipFill>
        <p:spPr>
          <a:xfrm>
            <a:off x="1143001" y="4731599"/>
            <a:ext cx="2574041" cy="393571"/>
          </a:xfrm>
          <a:prstGeom prst="rect">
            <a:avLst/>
          </a:prstGeom>
        </p:spPr>
      </p:pic>
      <p:sp>
        <p:nvSpPr>
          <p:cNvPr id="2" name="AutoShape 2" descr="Image result for Two waves crashing into each other"/>
          <p:cNvSpPr>
            <a:spLocks noChangeAspect="1" noChangeArrowheads="1"/>
          </p:cNvSpPr>
          <p:nvPr/>
        </p:nvSpPr>
        <p:spPr bwMode="auto">
          <a:xfrm>
            <a:off x="1259681" y="-108347"/>
            <a:ext cx="228600" cy="2286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 name="AutoShape 4" descr="Image result for Two waves crashing into each other"/>
          <p:cNvSpPr>
            <a:spLocks noChangeAspect="1" noChangeArrowheads="1"/>
          </p:cNvSpPr>
          <p:nvPr/>
        </p:nvSpPr>
        <p:spPr bwMode="auto">
          <a:xfrm>
            <a:off x="1373981" y="5953"/>
            <a:ext cx="228600" cy="2286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10" name="Picture 5" descr="Image result for weill cornell medic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7900" y="4684246"/>
            <a:ext cx="1915582" cy="427439"/>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205655" y="1110840"/>
            <a:ext cx="3978489" cy="2649767"/>
          </a:xfrm>
          <a:prstGeom prst="rect">
            <a:avLst/>
          </a:prstGeom>
        </p:spPr>
      </p:pic>
      <p:sp>
        <p:nvSpPr>
          <p:cNvPr id="8" name="TextBox 7">
            <a:extLst>
              <a:ext uri="{FF2B5EF4-FFF2-40B4-BE49-F238E27FC236}">
                <a16:creationId xmlns:a16="http://schemas.microsoft.com/office/drawing/2014/main" id="{60CD226A-3614-2554-E996-A06FDA796A4D}"/>
              </a:ext>
            </a:extLst>
          </p:cNvPr>
          <p:cNvSpPr txBox="1"/>
          <p:nvPr/>
        </p:nvSpPr>
        <p:spPr>
          <a:xfrm>
            <a:off x="3205655" y="3882302"/>
            <a:ext cx="8734096" cy="1015663"/>
          </a:xfrm>
          <a:prstGeom prst="rect">
            <a:avLst/>
          </a:prstGeom>
          <a:noFill/>
        </p:spPr>
        <p:txBody>
          <a:bodyPr wrap="square" rtlCol="0">
            <a:spAutoFit/>
          </a:bodyPr>
          <a:lstStyle/>
          <a:p>
            <a:r>
              <a:rPr lang="en-US" sz="1200" b="1">
                <a:solidFill>
                  <a:srgbClr val="FF0000"/>
                </a:solidFill>
              </a:rPr>
              <a:t>First MRI-</a:t>
            </a:r>
            <a:r>
              <a:rPr lang="en-US" sz="1200" b="1" err="1">
                <a:solidFill>
                  <a:srgbClr val="FF0000"/>
                </a:solidFill>
              </a:rPr>
              <a:t>Linac</a:t>
            </a:r>
            <a:r>
              <a:rPr lang="en-US" sz="1200" b="1">
                <a:solidFill>
                  <a:srgbClr val="FF0000"/>
                </a:solidFill>
              </a:rPr>
              <a:t> in New York and Northeast Region</a:t>
            </a:r>
            <a:r>
              <a:rPr lang="en-US" sz="1200"/>
              <a:t>.</a:t>
            </a:r>
          </a:p>
          <a:p>
            <a:r>
              <a:rPr lang="en-US" sz="1200"/>
              <a:t>One of the first MRI-</a:t>
            </a:r>
            <a:r>
              <a:rPr lang="en-US" sz="1200" err="1"/>
              <a:t>Linacs</a:t>
            </a:r>
            <a:r>
              <a:rPr lang="en-US" sz="1200"/>
              <a:t> in the world (one of the first 5).</a:t>
            </a:r>
          </a:p>
          <a:p>
            <a:r>
              <a:rPr lang="en-US" sz="1200"/>
              <a:t>Advantages are particularly suited for pancreatic radiotherapy</a:t>
            </a:r>
            <a:r>
              <a:rPr lang="en-US"/>
              <a:t>.</a:t>
            </a:r>
          </a:p>
          <a:p>
            <a:endParaRPr lang="en-US"/>
          </a:p>
        </p:txBody>
      </p:sp>
      <p:pic>
        <p:nvPicPr>
          <p:cNvPr id="12" name="Content Placeholder 5">
            <a:extLst>
              <a:ext uri="{FF2B5EF4-FFF2-40B4-BE49-F238E27FC236}">
                <a16:creationId xmlns:a16="http://schemas.microsoft.com/office/drawing/2014/main" id="{3DA1CBD6-B3C9-FF9D-22DE-AC9989CC5918}"/>
              </a:ext>
            </a:extLst>
          </p:cNvPr>
          <p:cNvPicPr>
            <a:picLocks noChangeAspect="1"/>
          </p:cNvPicPr>
          <p:nvPr/>
        </p:nvPicPr>
        <p:blipFill>
          <a:blip r:embed="rId6"/>
          <a:stretch>
            <a:fillRect/>
          </a:stretch>
        </p:blipFill>
        <p:spPr>
          <a:xfrm>
            <a:off x="688033" y="1110840"/>
            <a:ext cx="2062151" cy="3360711"/>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3195" y="644188"/>
            <a:ext cx="6172200" cy="857250"/>
          </a:xfrm>
        </p:spPr>
        <p:txBody>
          <a:bodyPr>
            <a:normAutofit/>
          </a:bodyPr>
          <a:lstStyle/>
          <a:p>
            <a:r>
              <a:rPr lang="en-US" sz="2000" b="1">
                <a:solidFill>
                  <a:schemeClr val="accent1"/>
                </a:solidFill>
              </a:rPr>
              <a:t>MRI guidance enables gated radiation delivery </a:t>
            </a:r>
            <a:br>
              <a:rPr lang="en-US" sz="2000" b="1">
                <a:solidFill>
                  <a:schemeClr val="accent1"/>
                </a:solidFill>
              </a:rPr>
            </a:br>
            <a:r>
              <a:rPr lang="en-US" sz="2000" b="1">
                <a:solidFill>
                  <a:schemeClr val="accent1"/>
                </a:solidFill>
              </a:rPr>
              <a:t>based on continuous organ visualization</a:t>
            </a:r>
          </a:p>
        </p:txBody>
      </p:sp>
      <p:pic>
        <p:nvPicPr>
          <p:cNvPr id="4" name="pancreas WGFx1CineCro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23195" y="1555663"/>
            <a:ext cx="5611415" cy="2367260"/>
          </a:xfrm>
          <a:prstGeom prst="rect">
            <a:avLst/>
          </a:prstGeom>
        </p:spPr>
      </p:pic>
      <p:sp>
        <p:nvSpPr>
          <p:cNvPr id="5" name="TextBox 4"/>
          <p:cNvSpPr txBox="1"/>
          <p:nvPr/>
        </p:nvSpPr>
        <p:spPr>
          <a:xfrm rot="16200000">
            <a:off x="1334186" y="2632500"/>
            <a:ext cx="524503" cy="213585"/>
          </a:xfrm>
          <a:prstGeom prst="rect">
            <a:avLst/>
          </a:prstGeom>
          <a:noFill/>
        </p:spPr>
        <p:txBody>
          <a:bodyPr wrap="none" rtlCol="0">
            <a:spAutoFit/>
          </a:bodyPr>
          <a:lstStyle/>
          <a:p>
            <a:pPr defTabSz="342900">
              <a:defRPr/>
            </a:pPr>
            <a:r>
              <a:rPr lang="en-US" sz="788">
                <a:solidFill>
                  <a:prstClr val="black"/>
                </a:solidFill>
                <a:latin typeface="Calibri"/>
              </a:rPr>
              <a:t>Anterior</a:t>
            </a:r>
          </a:p>
        </p:txBody>
      </p:sp>
      <p:sp>
        <p:nvSpPr>
          <p:cNvPr id="6" name="TextBox 5"/>
          <p:cNvSpPr txBox="1"/>
          <p:nvPr/>
        </p:nvSpPr>
        <p:spPr>
          <a:xfrm rot="16200000">
            <a:off x="7149943" y="2624771"/>
            <a:ext cx="559769" cy="213585"/>
          </a:xfrm>
          <a:prstGeom prst="rect">
            <a:avLst/>
          </a:prstGeom>
          <a:noFill/>
        </p:spPr>
        <p:txBody>
          <a:bodyPr wrap="none" rtlCol="0">
            <a:spAutoFit/>
          </a:bodyPr>
          <a:lstStyle/>
          <a:p>
            <a:pPr defTabSz="342900">
              <a:defRPr/>
            </a:pPr>
            <a:r>
              <a:rPr lang="en-US" sz="788">
                <a:solidFill>
                  <a:prstClr val="black"/>
                </a:solidFill>
                <a:latin typeface="Calibri"/>
              </a:rPr>
              <a:t>Posterior</a:t>
            </a:r>
          </a:p>
        </p:txBody>
      </p:sp>
      <p:sp>
        <p:nvSpPr>
          <p:cNvPr id="7" name="TextBox 6"/>
          <p:cNvSpPr txBox="1"/>
          <p:nvPr/>
        </p:nvSpPr>
        <p:spPr>
          <a:xfrm>
            <a:off x="4113833" y="1313241"/>
            <a:ext cx="532518" cy="213585"/>
          </a:xfrm>
          <a:prstGeom prst="rect">
            <a:avLst/>
          </a:prstGeom>
          <a:noFill/>
        </p:spPr>
        <p:txBody>
          <a:bodyPr wrap="none" rtlCol="0">
            <a:spAutoFit/>
          </a:bodyPr>
          <a:lstStyle/>
          <a:p>
            <a:pPr defTabSz="342900">
              <a:defRPr/>
            </a:pPr>
            <a:r>
              <a:rPr lang="en-US" sz="788">
                <a:solidFill>
                  <a:prstClr val="black"/>
                </a:solidFill>
                <a:latin typeface="Calibri"/>
              </a:rPr>
              <a:t>Superior</a:t>
            </a:r>
          </a:p>
        </p:txBody>
      </p:sp>
      <p:sp>
        <p:nvSpPr>
          <p:cNvPr id="8" name="TextBox 7"/>
          <p:cNvSpPr txBox="1"/>
          <p:nvPr/>
        </p:nvSpPr>
        <p:spPr>
          <a:xfrm>
            <a:off x="4114054" y="3912897"/>
            <a:ext cx="489236" cy="213585"/>
          </a:xfrm>
          <a:prstGeom prst="rect">
            <a:avLst/>
          </a:prstGeom>
          <a:noFill/>
        </p:spPr>
        <p:txBody>
          <a:bodyPr wrap="none" rtlCol="0">
            <a:spAutoFit/>
          </a:bodyPr>
          <a:lstStyle/>
          <a:p>
            <a:pPr defTabSz="342900">
              <a:defRPr/>
            </a:pPr>
            <a:r>
              <a:rPr lang="en-US" sz="788">
                <a:solidFill>
                  <a:prstClr val="black"/>
                </a:solidFill>
                <a:latin typeface="Calibri"/>
              </a:rPr>
              <a:t>Inferior</a:t>
            </a:r>
          </a:p>
        </p:txBody>
      </p:sp>
      <p:sp>
        <p:nvSpPr>
          <p:cNvPr id="9" name="TextBox 8"/>
          <p:cNvSpPr txBox="1"/>
          <p:nvPr/>
        </p:nvSpPr>
        <p:spPr>
          <a:xfrm>
            <a:off x="4009454" y="1840245"/>
            <a:ext cx="413896" cy="213585"/>
          </a:xfrm>
          <a:prstGeom prst="rect">
            <a:avLst/>
          </a:prstGeom>
          <a:noFill/>
        </p:spPr>
        <p:txBody>
          <a:bodyPr wrap="none" rtlCol="0">
            <a:spAutoFit/>
          </a:bodyPr>
          <a:lstStyle/>
          <a:p>
            <a:pPr defTabSz="342900">
              <a:defRPr/>
            </a:pPr>
            <a:r>
              <a:rPr lang="en-US" sz="788">
                <a:solidFill>
                  <a:srgbClr val="FF0000"/>
                </a:solidFill>
                <a:latin typeface="Calibri"/>
              </a:rPr>
              <a:t>Heart</a:t>
            </a:r>
          </a:p>
        </p:txBody>
      </p:sp>
      <p:sp>
        <p:nvSpPr>
          <p:cNvPr id="10" name="TextBox 9"/>
          <p:cNvSpPr txBox="1"/>
          <p:nvPr/>
        </p:nvSpPr>
        <p:spPr>
          <a:xfrm>
            <a:off x="3817096" y="2325297"/>
            <a:ext cx="380232" cy="213585"/>
          </a:xfrm>
          <a:prstGeom prst="rect">
            <a:avLst/>
          </a:prstGeom>
          <a:noFill/>
        </p:spPr>
        <p:txBody>
          <a:bodyPr wrap="none" rtlCol="0">
            <a:spAutoFit/>
          </a:bodyPr>
          <a:lstStyle/>
          <a:p>
            <a:pPr defTabSz="342900">
              <a:defRPr/>
            </a:pPr>
            <a:r>
              <a:rPr lang="en-US" sz="788">
                <a:solidFill>
                  <a:srgbClr val="4F81BD">
                    <a:lumMod val="60000"/>
                    <a:lumOff val="40000"/>
                  </a:srgbClr>
                </a:solidFill>
                <a:latin typeface="Calibri"/>
              </a:rPr>
              <a:t>Liver</a:t>
            </a:r>
          </a:p>
        </p:txBody>
      </p:sp>
      <p:sp>
        <p:nvSpPr>
          <p:cNvPr id="11" name="TextBox 10"/>
          <p:cNvSpPr txBox="1"/>
          <p:nvPr/>
        </p:nvSpPr>
        <p:spPr>
          <a:xfrm>
            <a:off x="4526284" y="2777580"/>
            <a:ext cx="859531" cy="213585"/>
          </a:xfrm>
          <a:prstGeom prst="rect">
            <a:avLst/>
          </a:prstGeom>
          <a:noFill/>
        </p:spPr>
        <p:txBody>
          <a:bodyPr wrap="none" rtlCol="0">
            <a:spAutoFit/>
          </a:bodyPr>
          <a:lstStyle/>
          <a:p>
            <a:pPr defTabSz="342900">
              <a:defRPr/>
            </a:pPr>
            <a:r>
              <a:rPr lang="en-US" sz="788">
                <a:solidFill>
                  <a:srgbClr val="1F497D">
                    <a:lumMod val="75000"/>
                  </a:srgbClr>
                </a:solidFill>
                <a:latin typeface="Calibri"/>
              </a:rPr>
              <a:t>Radiation Target</a:t>
            </a:r>
          </a:p>
        </p:txBody>
      </p:sp>
      <p:sp>
        <p:nvSpPr>
          <p:cNvPr id="12" name="TextBox 11"/>
          <p:cNvSpPr txBox="1"/>
          <p:nvPr/>
        </p:nvSpPr>
        <p:spPr>
          <a:xfrm>
            <a:off x="4526284" y="2593100"/>
            <a:ext cx="907621" cy="213585"/>
          </a:xfrm>
          <a:prstGeom prst="rect">
            <a:avLst/>
          </a:prstGeom>
          <a:noFill/>
        </p:spPr>
        <p:txBody>
          <a:bodyPr wrap="none" rtlCol="0">
            <a:spAutoFit/>
          </a:bodyPr>
          <a:lstStyle/>
          <a:p>
            <a:pPr defTabSz="342900">
              <a:defRPr/>
            </a:pPr>
            <a:r>
              <a:rPr lang="en-US" sz="788">
                <a:solidFill>
                  <a:srgbClr val="800000"/>
                </a:solidFill>
                <a:latin typeface="Calibri"/>
              </a:rPr>
              <a:t>Pancreatic Tumor</a:t>
            </a:r>
          </a:p>
        </p:txBody>
      </p:sp>
      <p:sp>
        <p:nvSpPr>
          <p:cNvPr id="13" name="Freeform 12"/>
          <p:cNvSpPr/>
          <p:nvPr/>
        </p:nvSpPr>
        <p:spPr>
          <a:xfrm>
            <a:off x="3632583" y="2262410"/>
            <a:ext cx="849595" cy="404999"/>
          </a:xfrm>
          <a:custGeom>
            <a:avLst/>
            <a:gdLst>
              <a:gd name="connsiteX0" fmla="*/ 1099833 w 1132793"/>
              <a:gd name="connsiteY0" fmla="*/ 23255 h 719998"/>
              <a:gd name="connsiteX1" fmla="*/ 654662 w 1132793"/>
              <a:gd name="connsiteY1" fmla="*/ 23255 h 719998"/>
              <a:gd name="connsiteX2" fmla="*/ 615382 w 1132793"/>
              <a:gd name="connsiteY2" fmla="*/ 49443 h 719998"/>
              <a:gd name="connsiteX3" fmla="*/ 563009 w 1132793"/>
              <a:gd name="connsiteY3" fmla="*/ 75631 h 719998"/>
              <a:gd name="connsiteX4" fmla="*/ 523730 w 1132793"/>
              <a:gd name="connsiteY4" fmla="*/ 101819 h 719998"/>
              <a:gd name="connsiteX5" fmla="*/ 392797 w 1132793"/>
              <a:gd name="connsiteY5" fmla="*/ 128007 h 719998"/>
              <a:gd name="connsiteX6" fmla="*/ 353517 w 1132793"/>
              <a:gd name="connsiteY6" fmla="*/ 141101 h 719998"/>
              <a:gd name="connsiteX7" fmla="*/ 327331 w 1132793"/>
              <a:gd name="connsiteY7" fmla="*/ 180383 h 719998"/>
              <a:gd name="connsiteX8" fmla="*/ 196398 w 1132793"/>
              <a:gd name="connsiteY8" fmla="*/ 219665 h 719998"/>
              <a:gd name="connsiteX9" fmla="*/ 117839 w 1132793"/>
              <a:gd name="connsiteY9" fmla="*/ 272041 h 719998"/>
              <a:gd name="connsiteX10" fmla="*/ 65466 w 1132793"/>
              <a:gd name="connsiteY10" fmla="*/ 324417 h 719998"/>
              <a:gd name="connsiteX11" fmla="*/ 13093 w 1132793"/>
              <a:gd name="connsiteY11" fmla="*/ 442264 h 719998"/>
              <a:gd name="connsiteX12" fmla="*/ 0 w 1132793"/>
              <a:gd name="connsiteY12" fmla="*/ 494640 h 719998"/>
              <a:gd name="connsiteX13" fmla="*/ 13093 w 1132793"/>
              <a:gd name="connsiteY13" fmla="*/ 717238 h 719998"/>
              <a:gd name="connsiteX14" fmla="*/ 26186 w 1132793"/>
              <a:gd name="connsiteY14" fmla="*/ 677956 h 719998"/>
              <a:gd name="connsiteX15" fmla="*/ 78559 w 1132793"/>
              <a:gd name="connsiteY15" fmla="*/ 599392 h 719998"/>
              <a:gd name="connsiteX16" fmla="*/ 170212 w 1132793"/>
              <a:gd name="connsiteY16" fmla="*/ 586298 h 719998"/>
              <a:gd name="connsiteX17" fmla="*/ 209492 w 1132793"/>
              <a:gd name="connsiteY17" fmla="*/ 560110 h 719998"/>
              <a:gd name="connsiteX18" fmla="*/ 288051 w 1132793"/>
              <a:gd name="connsiteY18" fmla="*/ 533922 h 719998"/>
              <a:gd name="connsiteX19" fmla="*/ 314238 w 1132793"/>
              <a:gd name="connsiteY19" fmla="*/ 494640 h 719998"/>
              <a:gd name="connsiteX20" fmla="*/ 366611 w 1132793"/>
              <a:gd name="connsiteY20" fmla="*/ 468452 h 719998"/>
              <a:gd name="connsiteX21" fmla="*/ 418984 w 1132793"/>
              <a:gd name="connsiteY21" fmla="*/ 455358 h 719998"/>
              <a:gd name="connsiteX22" fmla="*/ 759408 w 1132793"/>
              <a:gd name="connsiteY22" fmla="*/ 429170 h 719998"/>
              <a:gd name="connsiteX23" fmla="*/ 851061 w 1132793"/>
              <a:gd name="connsiteY23" fmla="*/ 402982 h 719998"/>
              <a:gd name="connsiteX24" fmla="*/ 942714 w 1132793"/>
              <a:gd name="connsiteY24" fmla="*/ 376794 h 719998"/>
              <a:gd name="connsiteX25" fmla="*/ 981993 w 1132793"/>
              <a:gd name="connsiteY25" fmla="*/ 350606 h 719998"/>
              <a:gd name="connsiteX26" fmla="*/ 1034366 w 1132793"/>
              <a:gd name="connsiteY26" fmla="*/ 285135 h 719998"/>
              <a:gd name="connsiteX27" fmla="*/ 1047460 w 1132793"/>
              <a:gd name="connsiteY27" fmla="*/ 232759 h 719998"/>
              <a:gd name="connsiteX28" fmla="*/ 1086739 w 1132793"/>
              <a:gd name="connsiteY28" fmla="*/ 219665 h 719998"/>
              <a:gd name="connsiteX29" fmla="*/ 1099833 w 1132793"/>
              <a:gd name="connsiteY29" fmla="*/ 23255 h 71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32793" h="719998">
                <a:moveTo>
                  <a:pt x="1099833" y="23255"/>
                </a:moveTo>
                <a:cubicBezTo>
                  <a:pt x="1027820" y="-9480"/>
                  <a:pt x="956682" y="-5974"/>
                  <a:pt x="654662" y="23255"/>
                </a:cubicBezTo>
                <a:cubicBezTo>
                  <a:pt x="638999" y="24771"/>
                  <a:pt x="629045" y="41635"/>
                  <a:pt x="615382" y="49443"/>
                </a:cubicBezTo>
                <a:cubicBezTo>
                  <a:pt x="598435" y="59127"/>
                  <a:pt x="579956" y="65947"/>
                  <a:pt x="563009" y="75631"/>
                </a:cubicBezTo>
                <a:cubicBezTo>
                  <a:pt x="549346" y="83439"/>
                  <a:pt x="538194" y="95620"/>
                  <a:pt x="523730" y="101819"/>
                </a:cubicBezTo>
                <a:cubicBezTo>
                  <a:pt x="495637" y="113860"/>
                  <a:pt x="415291" y="123008"/>
                  <a:pt x="392797" y="128007"/>
                </a:cubicBezTo>
                <a:cubicBezTo>
                  <a:pt x="379324" y="131001"/>
                  <a:pt x="366610" y="136736"/>
                  <a:pt x="353517" y="141101"/>
                </a:cubicBezTo>
                <a:cubicBezTo>
                  <a:pt x="344788" y="154195"/>
                  <a:pt x="340675" y="172042"/>
                  <a:pt x="327331" y="180383"/>
                </a:cubicBezTo>
                <a:cubicBezTo>
                  <a:pt x="306080" y="193666"/>
                  <a:pt x="227060" y="211999"/>
                  <a:pt x="196398" y="219665"/>
                </a:cubicBezTo>
                <a:cubicBezTo>
                  <a:pt x="170212" y="237124"/>
                  <a:pt x="127791" y="242183"/>
                  <a:pt x="117839" y="272041"/>
                </a:cubicBezTo>
                <a:cubicBezTo>
                  <a:pt x="100382" y="324416"/>
                  <a:pt x="117840" y="306958"/>
                  <a:pt x="65466" y="324417"/>
                </a:cubicBezTo>
                <a:cubicBezTo>
                  <a:pt x="34303" y="417911"/>
                  <a:pt x="54591" y="380013"/>
                  <a:pt x="13093" y="442264"/>
                </a:cubicBezTo>
                <a:cubicBezTo>
                  <a:pt x="8729" y="459723"/>
                  <a:pt x="0" y="476644"/>
                  <a:pt x="0" y="494640"/>
                </a:cubicBezTo>
                <a:cubicBezTo>
                  <a:pt x="0" y="568968"/>
                  <a:pt x="2582" y="643657"/>
                  <a:pt x="13093" y="717238"/>
                </a:cubicBezTo>
                <a:cubicBezTo>
                  <a:pt x="15045" y="730901"/>
                  <a:pt x="19483" y="690021"/>
                  <a:pt x="26186" y="677956"/>
                </a:cubicBezTo>
                <a:cubicBezTo>
                  <a:pt x="41470" y="650443"/>
                  <a:pt x="47402" y="603843"/>
                  <a:pt x="78559" y="599392"/>
                </a:cubicBezTo>
                <a:lnTo>
                  <a:pt x="170212" y="586298"/>
                </a:lnTo>
                <a:cubicBezTo>
                  <a:pt x="183305" y="577569"/>
                  <a:pt x="195112" y="566502"/>
                  <a:pt x="209492" y="560110"/>
                </a:cubicBezTo>
                <a:cubicBezTo>
                  <a:pt x="234716" y="548899"/>
                  <a:pt x="288051" y="533922"/>
                  <a:pt x="288051" y="533922"/>
                </a:cubicBezTo>
                <a:cubicBezTo>
                  <a:pt x="296780" y="520828"/>
                  <a:pt x="302149" y="504715"/>
                  <a:pt x="314238" y="494640"/>
                </a:cubicBezTo>
                <a:cubicBezTo>
                  <a:pt x="329232" y="482144"/>
                  <a:pt x="348335" y="475306"/>
                  <a:pt x="366611" y="468452"/>
                </a:cubicBezTo>
                <a:cubicBezTo>
                  <a:pt x="383460" y="462133"/>
                  <a:pt x="401681" y="460302"/>
                  <a:pt x="418984" y="455358"/>
                </a:cubicBezTo>
                <a:cubicBezTo>
                  <a:pt x="580044" y="409338"/>
                  <a:pt x="251829" y="451240"/>
                  <a:pt x="759408" y="429170"/>
                </a:cubicBezTo>
                <a:lnTo>
                  <a:pt x="851061" y="402982"/>
                </a:lnTo>
                <a:cubicBezTo>
                  <a:pt x="941485" y="378320"/>
                  <a:pt x="867448" y="401884"/>
                  <a:pt x="942714" y="376794"/>
                </a:cubicBezTo>
                <a:cubicBezTo>
                  <a:pt x="955807" y="368065"/>
                  <a:pt x="969705" y="360437"/>
                  <a:pt x="981993" y="350606"/>
                </a:cubicBezTo>
                <a:cubicBezTo>
                  <a:pt x="1008646" y="329282"/>
                  <a:pt x="1014922" y="314303"/>
                  <a:pt x="1034366" y="285135"/>
                </a:cubicBezTo>
                <a:cubicBezTo>
                  <a:pt x="1038731" y="267676"/>
                  <a:pt x="1036218" y="246812"/>
                  <a:pt x="1047460" y="232759"/>
                </a:cubicBezTo>
                <a:cubicBezTo>
                  <a:pt x="1056081" y="221982"/>
                  <a:pt x="1079892" y="231648"/>
                  <a:pt x="1086739" y="219665"/>
                </a:cubicBezTo>
                <a:cubicBezTo>
                  <a:pt x="1106291" y="185447"/>
                  <a:pt x="1171846" y="55990"/>
                  <a:pt x="1099833" y="23255"/>
                </a:cubicBezTo>
                <a:close/>
              </a:path>
            </a:pathLst>
          </a:cu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013">
              <a:solidFill>
                <a:prstClr val="white"/>
              </a:solidFill>
              <a:latin typeface="Calibri"/>
            </a:endParaRPr>
          </a:p>
        </p:txBody>
      </p:sp>
      <p:sp>
        <p:nvSpPr>
          <p:cNvPr id="14" name="Freeform 13"/>
          <p:cNvSpPr/>
          <p:nvPr/>
        </p:nvSpPr>
        <p:spPr>
          <a:xfrm>
            <a:off x="3819161" y="1583145"/>
            <a:ext cx="952535" cy="670251"/>
          </a:xfrm>
          <a:custGeom>
            <a:avLst/>
            <a:gdLst>
              <a:gd name="connsiteX0" fmla="*/ 1217673 w 1270046"/>
              <a:gd name="connsiteY0" fmla="*/ 366633 h 1191557"/>
              <a:gd name="connsiteX1" fmla="*/ 1204580 w 1270046"/>
              <a:gd name="connsiteY1" fmla="*/ 707077 h 1191557"/>
              <a:gd name="connsiteX2" fmla="*/ 1165300 w 1270046"/>
              <a:gd name="connsiteY2" fmla="*/ 851112 h 1191557"/>
              <a:gd name="connsiteX3" fmla="*/ 1139113 w 1270046"/>
              <a:gd name="connsiteY3" fmla="*/ 955864 h 1191557"/>
              <a:gd name="connsiteX4" fmla="*/ 1112927 w 1270046"/>
              <a:gd name="connsiteY4" fmla="*/ 995146 h 1191557"/>
              <a:gd name="connsiteX5" fmla="*/ 1099834 w 1270046"/>
              <a:gd name="connsiteY5" fmla="*/ 1034428 h 1191557"/>
              <a:gd name="connsiteX6" fmla="*/ 1034367 w 1270046"/>
              <a:gd name="connsiteY6" fmla="*/ 1112992 h 1191557"/>
              <a:gd name="connsiteX7" fmla="*/ 995088 w 1270046"/>
              <a:gd name="connsiteY7" fmla="*/ 1126086 h 1191557"/>
              <a:gd name="connsiteX8" fmla="*/ 929621 w 1270046"/>
              <a:gd name="connsiteY8" fmla="*/ 1178463 h 1191557"/>
              <a:gd name="connsiteX9" fmla="*/ 890342 w 1270046"/>
              <a:gd name="connsiteY9" fmla="*/ 1191557 h 1191557"/>
              <a:gd name="connsiteX10" fmla="*/ 274959 w 1270046"/>
              <a:gd name="connsiteY10" fmla="*/ 1165369 h 1191557"/>
              <a:gd name="connsiteX11" fmla="*/ 183306 w 1270046"/>
              <a:gd name="connsiteY11" fmla="*/ 1139180 h 1191557"/>
              <a:gd name="connsiteX12" fmla="*/ 144026 w 1270046"/>
              <a:gd name="connsiteY12" fmla="*/ 1112992 h 1191557"/>
              <a:gd name="connsiteX13" fmla="*/ 130933 w 1270046"/>
              <a:gd name="connsiteY13" fmla="*/ 1073710 h 1191557"/>
              <a:gd name="connsiteX14" fmla="*/ 78560 w 1270046"/>
              <a:gd name="connsiteY14" fmla="*/ 1047522 h 1191557"/>
              <a:gd name="connsiteX15" fmla="*/ 39280 w 1270046"/>
              <a:gd name="connsiteY15" fmla="*/ 1021334 h 1191557"/>
              <a:gd name="connsiteX16" fmla="*/ 13094 w 1270046"/>
              <a:gd name="connsiteY16" fmla="*/ 811830 h 1191557"/>
              <a:gd name="connsiteX17" fmla="*/ 0 w 1270046"/>
              <a:gd name="connsiteY17" fmla="*/ 772548 h 1191557"/>
              <a:gd name="connsiteX18" fmla="*/ 39280 w 1270046"/>
              <a:gd name="connsiteY18" fmla="*/ 484479 h 1191557"/>
              <a:gd name="connsiteX19" fmla="*/ 65467 w 1270046"/>
              <a:gd name="connsiteY19" fmla="*/ 405915 h 1191557"/>
              <a:gd name="connsiteX20" fmla="*/ 78560 w 1270046"/>
              <a:gd name="connsiteY20" fmla="*/ 366633 h 1191557"/>
              <a:gd name="connsiteX21" fmla="*/ 117840 w 1270046"/>
              <a:gd name="connsiteY21" fmla="*/ 314256 h 1191557"/>
              <a:gd name="connsiteX22" fmla="*/ 157119 w 1270046"/>
              <a:gd name="connsiteY22" fmla="*/ 196410 h 1191557"/>
              <a:gd name="connsiteX23" fmla="*/ 196399 w 1270046"/>
              <a:gd name="connsiteY23" fmla="*/ 104752 h 1191557"/>
              <a:gd name="connsiteX24" fmla="*/ 274959 w 1270046"/>
              <a:gd name="connsiteY24" fmla="*/ 52376 h 1191557"/>
              <a:gd name="connsiteX25" fmla="*/ 314238 w 1270046"/>
              <a:gd name="connsiteY25" fmla="*/ 26188 h 1191557"/>
              <a:gd name="connsiteX26" fmla="*/ 536824 w 1270046"/>
              <a:gd name="connsiteY26" fmla="*/ 0 h 1191557"/>
              <a:gd name="connsiteX27" fmla="*/ 837968 w 1270046"/>
              <a:gd name="connsiteY27" fmla="*/ 26188 h 1191557"/>
              <a:gd name="connsiteX28" fmla="*/ 916528 w 1270046"/>
              <a:gd name="connsiteY28" fmla="*/ 65470 h 1191557"/>
              <a:gd name="connsiteX29" fmla="*/ 955808 w 1270046"/>
              <a:gd name="connsiteY29" fmla="*/ 78564 h 1191557"/>
              <a:gd name="connsiteX30" fmla="*/ 995088 w 1270046"/>
              <a:gd name="connsiteY30" fmla="*/ 104752 h 1191557"/>
              <a:gd name="connsiteX31" fmla="*/ 1086740 w 1270046"/>
              <a:gd name="connsiteY31" fmla="*/ 144034 h 1191557"/>
              <a:gd name="connsiteX32" fmla="*/ 1126020 w 1270046"/>
              <a:gd name="connsiteY32" fmla="*/ 170222 h 1191557"/>
              <a:gd name="connsiteX33" fmla="*/ 1152207 w 1270046"/>
              <a:gd name="connsiteY33" fmla="*/ 209504 h 1191557"/>
              <a:gd name="connsiteX34" fmla="*/ 1230766 w 1270046"/>
              <a:gd name="connsiteY34" fmla="*/ 248786 h 1191557"/>
              <a:gd name="connsiteX35" fmla="*/ 1270046 w 1270046"/>
              <a:gd name="connsiteY35" fmla="*/ 274974 h 1191557"/>
              <a:gd name="connsiteX36" fmla="*/ 1217673 w 1270046"/>
              <a:gd name="connsiteY36" fmla="*/ 366633 h 119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70046" h="1191557">
                <a:moveTo>
                  <a:pt x="1217673" y="366633"/>
                </a:moveTo>
                <a:cubicBezTo>
                  <a:pt x="1206762" y="438650"/>
                  <a:pt x="1211891" y="593747"/>
                  <a:pt x="1204580" y="707077"/>
                </a:cubicBezTo>
                <a:cubicBezTo>
                  <a:pt x="1199478" y="786159"/>
                  <a:pt x="1181896" y="768125"/>
                  <a:pt x="1165300" y="851112"/>
                </a:cubicBezTo>
                <a:cubicBezTo>
                  <a:pt x="1160319" y="876020"/>
                  <a:pt x="1152536" y="929018"/>
                  <a:pt x="1139113" y="955864"/>
                </a:cubicBezTo>
                <a:cubicBezTo>
                  <a:pt x="1132076" y="969939"/>
                  <a:pt x="1119964" y="981070"/>
                  <a:pt x="1112927" y="995146"/>
                </a:cubicBezTo>
                <a:cubicBezTo>
                  <a:pt x="1106755" y="1007491"/>
                  <a:pt x="1106006" y="1022083"/>
                  <a:pt x="1099834" y="1034428"/>
                </a:cubicBezTo>
                <a:cubicBezTo>
                  <a:pt x="1087758" y="1058582"/>
                  <a:pt x="1056085" y="1098513"/>
                  <a:pt x="1034367" y="1112992"/>
                </a:cubicBezTo>
                <a:cubicBezTo>
                  <a:pt x="1022884" y="1120648"/>
                  <a:pt x="1008181" y="1121721"/>
                  <a:pt x="995088" y="1126086"/>
                </a:cubicBezTo>
                <a:cubicBezTo>
                  <a:pt x="970731" y="1150445"/>
                  <a:pt x="962657" y="1161944"/>
                  <a:pt x="929621" y="1178463"/>
                </a:cubicBezTo>
                <a:cubicBezTo>
                  <a:pt x="917277" y="1184635"/>
                  <a:pt x="903435" y="1187192"/>
                  <a:pt x="890342" y="1191557"/>
                </a:cubicBezTo>
                <a:lnTo>
                  <a:pt x="274959" y="1165369"/>
                </a:lnTo>
                <a:cubicBezTo>
                  <a:pt x="265446" y="1164809"/>
                  <a:pt x="196515" y="1145785"/>
                  <a:pt x="183306" y="1139180"/>
                </a:cubicBezTo>
                <a:cubicBezTo>
                  <a:pt x="169231" y="1132142"/>
                  <a:pt x="157119" y="1121721"/>
                  <a:pt x="144026" y="1112992"/>
                </a:cubicBezTo>
                <a:cubicBezTo>
                  <a:pt x="139662" y="1099898"/>
                  <a:pt x="140692" y="1083470"/>
                  <a:pt x="130933" y="1073710"/>
                </a:cubicBezTo>
                <a:cubicBezTo>
                  <a:pt x="117132" y="1059908"/>
                  <a:pt x="95507" y="1057206"/>
                  <a:pt x="78560" y="1047522"/>
                </a:cubicBezTo>
                <a:cubicBezTo>
                  <a:pt x="64897" y="1039714"/>
                  <a:pt x="52373" y="1030063"/>
                  <a:pt x="39280" y="1021334"/>
                </a:cubicBezTo>
                <a:cubicBezTo>
                  <a:pt x="30551" y="951499"/>
                  <a:pt x="24070" y="881347"/>
                  <a:pt x="13094" y="811830"/>
                </a:cubicBezTo>
                <a:cubicBezTo>
                  <a:pt x="10941" y="798197"/>
                  <a:pt x="0" y="786350"/>
                  <a:pt x="0" y="772548"/>
                </a:cubicBezTo>
                <a:cubicBezTo>
                  <a:pt x="0" y="663758"/>
                  <a:pt x="12191" y="586070"/>
                  <a:pt x="39280" y="484479"/>
                </a:cubicBezTo>
                <a:cubicBezTo>
                  <a:pt x="46392" y="457806"/>
                  <a:pt x="56738" y="432103"/>
                  <a:pt x="65467" y="405915"/>
                </a:cubicBezTo>
                <a:cubicBezTo>
                  <a:pt x="69831" y="392821"/>
                  <a:pt x="70279" y="377675"/>
                  <a:pt x="78560" y="366633"/>
                </a:cubicBezTo>
                <a:lnTo>
                  <a:pt x="117840" y="314256"/>
                </a:lnTo>
                <a:cubicBezTo>
                  <a:pt x="139778" y="226499"/>
                  <a:pt x="120143" y="295017"/>
                  <a:pt x="157119" y="196410"/>
                </a:cubicBezTo>
                <a:cubicBezTo>
                  <a:pt x="166508" y="171372"/>
                  <a:pt x="178010" y="123142"/>
                  <a:pt x="196399" y="104752"/>
                </a:cubicBezTo>
                <a:cubicBezTo>
                  <a:pt x="218653" y="82497"/>
                  <a:pt x="248772" y="69835"/>
                  <a:pt x="274959" y="52376"/>
                </a:cubicBezTo>
                <a:cubicBezTo>
                  <a:pt x="288052" y="43647"/>
                  <a:pt x="298598" y="27926"/>
                  <a:pt x="314238" y="26188"/>
                </a:cubicBezTo>
                <a:cubicBezTo>
                  <a:pt x="467050" y="9208"/>
                  <a:pt x="392861" y="17996"/>
                  <a:pt x="536824" y="0"/>
                </a:cubicBezTo>
                <a:cubicBezTo>
                  <a:pt x="637205" y="8729"/>
                  <a:pt x="737872" y="14638"/>
                  <a:pt x="837968" y="26188"/>
                </a:cubicBezTo>
                <a:cubicBezTo>
                  <a:pt x="880751" y="31125"/>
                  <a:pt x="878792" y="46601"/>
                  <a:pt x="916528" y="65470"/>
                </a:cubicBezTo>
                <a:cubicBezTo>
                  <a:pt x="928872" y="71643"/>
                  <a:pt x="943464" y="72391"/>
                  <a:pt x="955808" y="78564"/>
                </a:cubicBezTo>
                <a:cubicBezTo>
                  <a:pt x="969883" y="85602"/>
                  <a:pt x="981425" y="96944"/>
                  <a:pt x="995088" y="104752"/>
                </a:cubicBezTo>
                <a:cubicBezTo>
                  <a:pt x="1185815" y="213745"/>
                  <a:pt x="939844" y="70581"/>
                  <a:pt x="1086740" y="144034"/>
                </a:cubicBezTo>
                <a:cubicBezTo>
                  <a:pt x="1100815" y="151072"/>
                  <a:pt x="1112927" y="161493"/>
                  <a:pt x="1126020" y="170222"/>
                </a:cubicBezTo>
                <a:cubicBezTo>
                  <a:pt x="1134749" y="183316"/>
                  <a:pt x="1141080" y="198376"/>
                  <a:pt x="1152207" y="209504"/>
                </a:cubicBezTo>
                <a:cubicBezTo>
                  <a:pt x="1189731" y="247030"/>
                  <a:pt x="1188168" y="227486"/>
                  <a:pt x="1230766" y="248786"/>
                </a:cubicBezTo>
                <a:cubicBezTo>
                  <a:pt x="1244841" y="255824"/>
                  <a:pt x="1256953" y="266245"/>
                  <a:pt x="1270046" y="274974"/>
                </a:cubicBezTo>
                <a:cubicBezTo>
                  <a:pt x="1254586" y="336818"/>
                  <a:pt x="1228584" y="294616"/>
                  <a:pt x="1217673" y="366633"/>
                </a:cubicBezTo>
                <a:close/>
              </a:path>
            </a:pathLst>
          </a:cu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013">
              <a:solidFill>
                <a:prstClr val="white"/>
              </a:solidFill>
              <a:latin typeface="Calibri"/>
            </a:endParaRPr>
          </a:p>
        </p:txBody>
      </p:sp>
      <p:sp>
        <p:nvSpPr>
          <p:cNvPr id="15" name="Freeform 14"/>
          <p:cNvSpPr/>
          <p:nvPr/>
        </p:nvSpPr>
        <p:spPr>
          <a:xfrm>
            <a:off x="4153040" y="2577473"/>
            <a:ext cx="402617" cy="220962"/>
          </a:xfrm>
          <a:custGeom>
            <a:avLst/>
            <a:gdLst>
              <a:gd name="connsiteX0" fmla="*/ 52373 w 536823"/>
              <a:gd name="connsiteY0" fmla="*/ 65470 h 392821"/>
              <a:gd name="connsiteX1" fmla="*/ 130932 w 536823"/>
              <a:gd name="connsiteY1" fmla="*/ 39282 h 392821"/>
              <a:gd name="connsiteX2" fmla="*/ 222585 w 536823"/>
              <a:gd name="connsiteY2" fmla="*/ 0 h 392821"/>
              <a:gd name="connsiteX3" fmla="*/ 288051 w 536823"/>
              <a:gd name="connsiteY3" fmla="*/ 52376 h 392821"/>
              <a:gd name="connsiteX4" fmla="*/ 366611 w 536823"/>
              <a:gd name="connsiteY4" fmla="*/ 91658 h 392821"/>
              <a:gd name="connsiteX5" fmla="*/ 458264 w 536823"/>
              <a:gd name="connsiteY5" fmla="*/ 130940 h 392821"/>
              <a:gd name="connsiteX6" fmla="*/ 497544 w 536823"/>
              <a:gd name="connsiteY6" fmla="*/ 157128 h 392821"/>
              <a:gd name="connsiteX7" fmla="*/ 510637 w 536823"/>
              <a:gd name="connsiteY7" fmla="*/ 196411 h 392821"/>
              <a:gd name="connsiteX8" fmla="*/ 536823 w 536823"/>
              <a:gd name="connsiteY8" fmla="*/ 235693 h 392821"/>
              <a:gd name="connsiteX9" fmla="*/ 523730 w 536823"/>
              <a:gd name="connsiteY9" fmla="*/ 288069 h 392821"/>
              <a:gd name="connsiteX10" fmla="*/ 484450 w 536823"/>
              <a:gd name="connsiteY10" fmla="*/ 301163 h 392821"/>
              <a:gd name="connsiteX11" fmla="*/ 314238 w 536823"/>
              <a:gd name="connsiteY11" fmla="*/ 327351 h 392821"/>
              <a:gd name="connsiteX12" fmla="*/ 248772 w 536823"/>
              <a:gd name="connsiteY12" fmla="*/ 379727 h 392821"/>
              <a:gd name="connsiteX13" fmla="*/ 209492 w 536823"/>
              <a:gd name="connsiteY13" fmla="*/ 392821 h 392821"/>
              <a:gd name="connsiteX14" fmla="*/ 130932 w 536823"/>
              <a:gd name="connsiteY14" fmla="*/ 366633 h 392821"/>
              <a:gd name="connsiteX15" fmla="*/ 65466 w 536823"/>
              <a:gd name="connsiteY15" fmla="*/ 314257 h 392821"/>
              <a:gd name="connsiteX16" fmla="*/ 13093 w 536823"/>
              <a:gd name="connsiteY16" fmla="*/ 248787 h 392821"/>
              <a:gd name="connsiteX17" fmla="*/ 0 w 536823"/>
              <a:gd name="connsiteY17" fmla="*/ 196411 h 392821"/>
              <a:gd name="connsiteX18" fmla="*/ 52373 w 536823"/>
              <a:gd name="connsiteY18" fmla="*/ 52376 h 392821"/>
              <a:gd name="connsiteX19" fmla="*/ 52373 w 536823"/>
              <a:gd name="connsiteY19" fmla="*/ 65470 h 39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6823" h="392821">
                <a:moveTo>
                  <a:pt x="52373" y="65470"/>
                </a:moveTo>
                <a:cubicBezTo>
                  <a:pt x="65466" y="63288"/>
                  <a:pt x="105303" y="49534"/>
                  <a:pt x="130932" y="39282"/>
                </a:cubicBezTo>
                <a:cubicBezTo>
                  <a:pt x="292719" y="-25437"/>
                  <a:pt x="96150" y="42147"/>
                  <a:pt x="222585" y="0"/>
                </a:cubicBezTo>
                <a:cubicBezTo>
                  <a:pt x="299055" y="25491"/>
                  <a:pt x="228828" y="-6851"/>
                  <a:pt x="288051" y="52376"/>
                </a:cubicBezTo>
                <a:cubicBezTo>
                  <a:pt x="325574" y="89901"/>
                  <a:pt x="324015" y="70359"/>
                  <a:pt x="366611" y="91658"/>
                </a:cubicBezTo>
                <a:cubicBezTo>
                  <a:pt x="457032" y="136871"/>
                  <a:pt x="349265" y="103689"/>
                  <a:pt x="458264" y="130940"/>
                </a:cubicBezTo>
                <a:cubicBezTo>
                  <a:pt x="471357" y="139669"/>
                  <a:pt x="487714" y="144840"/>
                  <a:pt x="497544" y="157128"/>
                </a:cubicBezTo>
                <a:cubicBezTo>
                  <a:pt x="506166" y="167906"/>
                  <a:pt x="504465" y="184065"/>
                  <a:pt x="510637" y="196411"/>
                </a:cubicBezTo>
                <a:cubicBezTo>
                  <a:pt x="517674" y="210487"/>
                  <a:pt x="528094" y="222599"/>
                  <a:pt x="536823" y="235693"/>
                </a:cubicBezTo>
                <a:cubicBezTo>
                  <a:pt x="532459" y="253152"/>
                  <a:pt x="534972" y="274016"/>
                  <a:pt x="523730" y="288069"/>
                </a:cubicBezTo>
                <a:cubicBezTo>
                  <a:pt x="515108" y="298847"/>
                  <a:pt x="498015" y="298619"/>
                  <a:pt x="484450" y="301163"/>
                </a:cubicBezTo>
                <a:cubicBezTo>
                  <a:pt x="428028" y="311743"/>
                  <a:pt x="370975" y="318622"/>
                  <a:pt x="314238" y="327351"/>
                </a:cubicBezTo>
                <a:cubicBezTo>
                  <a:pt x="215508" y="360263"/>
                  <a:pt x="333377" y="312039"/>
                  <a:pt x="248772" y="379727"/>
                </a:cubicBezTo>
                <a:cubicBezTo>
                  <a:pt x="237995" y="388349"/>
                  <a:pt x="222585" y="388456"/>
                  <a:pt x="209492" y="392821"/>
                </a:cubicBezTo>
                <a:cubicBezTo>
                  <a:pt x="183305" y="384092"/>
                  <a:pt x="146243" y="389601"/>
                  <a:pt x="130932" y="366633"/>
                </a:cubicBezTo>
                <a:cubicBezTo>
                  <a:pt x="97091" y="315867"/>
                  <a:pt x="119675" y="332328"/>
                  <a:pt x="65466" y="314257"/>
                </a:cubicBezTo>
                <a:cubicBezTo>
                  <a:pt x="22662" y="185836"/>
                  <a:pt x="92058" y="367242"/>
                  <a:pt x="13093" y="248787"/>
                </a:cubicBezTo>
                <a:cubicBezTo>
                  <a:pt x="3111" y="233813"/>
                  <a:pt x="4364" y="213870"/>
                  <a:pt x="0" y="196411"/>
                </a:cubicBezTo>
                <a:cubicBezTo>
                  <a:pt x="16662" y="46445"/>
                  <a:pt x="-20521" y="107050"/>
                  <a:pt x="52373" y="52376"/>
                </a:cubicBezTo>
                <a:cubicBezTo>
                  <a:pt x="57311" y="48672"/>
                  <a:pt x="39280" y="67652"/>
                  <a:pt x="52373" y="65470"/>
                </a:cubicBezTo>
                <a:close/>
              </a:path>
            </a:pathLst>
          </a:cu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013">
              <a:solidFill>
                <a:prstClr val="white"/>
              </a:solidFill>
              <a:latin typeface="Calibri"/>
            </a:endParaRPr>
          </a:p>
        </p:txBody>
      </p:sp>
      <p:sp>
        <p:nvSpPr>
          <p:cNvPr id="16" name="TextBox 15"/>
          <p:cNvSpPr txBox="1"/>
          <p:nvPr/>
        </p:nvSpPr>
        <p:spPr>
          <a:xfrm>
            <a:off x="2951796" y="2645002"/>
            <a:ext cx="542136" cy="213585"/>
          </a:xfrm>
          <a:prstGeom prst="rect">
            <a:avLst/>
          </a:prstGeom>
          <a:noFill/>
        </p:spPr>
        <p:txBody>
          <a:bodyPr wrap="none" rtlCol="0">
            <a:spAutoFit/>
          </a:bodyPr>
          <a:lstStyle/>
          <a:p>
            <a:pPr defTabSz="342900">
              <a:defRPr/>
            </a:pPr>
            <a:r>
              <a:rPr lang="en-US" sz="788">
                <a:solidFill>
                  <a:srgbClr val="008000"/>
                </a:solidFill>
                <a:latin typeface="Calibri"/>
              </a:rPr>
              <a:t>Stomach</a:t>
            </a:r>
          </a:p>
        </p:txBody>
      </p:sp>
      <p:sp>
        <p:nvSpPr>
          <p:cNvPr id="17" name="Freeform 16"/>
          <p:cNvSpPr/>
          <p:nvPr/>
        </p:nvSpPr>
        <p:spPr>
          <a:xfrm>
            <a:off x="3612943" y="2539524"/>
            <a:ext cx="490997" cy="350564"/>
          </a:xfrm>
          <a:custGeom>
            <a:avLst/>
            <a:gdLst>
              <a:gd name="connsiteX0" fmla="*/ 248772 w 654663"/>
              <a:gd name="connsiteY0" fmla="*/ 617413 h 623225"/>
              <a:gd name="connsiteX1" fmla="*/ 130933 w 654663"/>
              <a:gd name="connsiteY1" fmla="*/ 591225 h 623225"/>
              <a:gd name="connsiteX2" fmla="*/ 91653 w 654663"/>
              <a:gd name="connsiteY2" fmla="*/ 578131 h 623225"/>
              <a:gd name="connsiteX3" fmla="*/ 52373 w 654663"/>
              <a:gd name="connsiteY3" fmla="*/ 551943 h 623225"/>
              <a:gd name="connsiteX4" fmla="*/ 26187 w 654663"/>
              <a:gd name="connsiteY4" fmla="*/ 512661 h 623225"/>
              <a:gd name="connsiteX5" fmla="*/ 0 w 654663"/>
              <a:gd name="connsiteY5" fmla="*/ 407909 h 623225"/>
              <a:gd name="connsiteX6" fmla="*/ 13093 w 654663"/>
              <a:gd name="connsiteY6" fmla="*/ 316251 h 623225"/>
              <a:gd name="connsiteX7" fmla="*/ 52373 w 654663"/>
              <a:gd name="connsiteY7" fmla="*/ 276969 h 623225"/>
              <a:gd name="connsiteX8" fmla="*/ 78560 w 654663"/>
              <a:gd name="connsiteY8" fmla="*/ 237687 h 623225"/>
              <a:gd name="connsiteX9" fmla="*/ 104746 w 654663"/>
              <a:gd name="connsiteY9" fmla="*/ 211498 h 623225"/>
              <a:gd name="connsiteX10" fmla="*/ 183306 w 654663"/>
              <a:gd name="connsiteY10" fmla="*/ 185310 h 623225"/>
              <a:gd name="connsiteX11" fmla="*/ 235679 w 654663"/>
              <a:gd name="connsiteY11" fmla="*/ 132934 h 623225"/>
              <a:gd name="connsiteX12" fmla="*/ 340425 w 654663"/>
              <a:gd name="connsiteY12" fmla="*/ 80558 h 623225"/>
              <a:gd name="connsiteX13" fmla="*/ 366611 w 654663"/>
              <a:gd name="connsiteY13" fmla="*/ 41276 h 623225"/>
              <a:gd name="connsiteX14" fmla="*/ 379704 w 654663"/>
              <a:gd name="connsiteY14" fmla="*/ 1994 h 623225"/>
              <a:gd name="connsiteX15" fmla="*/ 458264 w 654663"/>
              <a:gd name="connsiteY15" fmla="*/ 15088 h 623225"/>
              <a:gd name="connsiteX16" fmla="*/ 497544 w 654663"/>
              <a:gd name="connsiteY16" fmla="*/ 28182 h 623225"/>
              <a:gd name="connsiteX17" fmla="*/ 549917 w 654663"/>
              <a:gd name="connsiteY17" fmla="*/ 41276 h 623225"/>
              <a:gd name="connsiteX18" fmla="*/ 576103 w 654663"/>
              <a:gd name="connsiteY18" fmla="*/ 80558 h 623225"/>
              <a:gd name="connsiteX19" fmla="*/ 654663 w 654663"/>
              <a:gd name="connsiteY19" fmla="*/ 119840 h 623225"/>
              <a:gd name="connsiteX20" fmla="*/ 628476 w 654663"/>
              <a:gd name="connsiteY20" fmla="*/ 211498 h 623225"/>
              <a:gd name="connsiteX21" fmla="*/ 576103 w 654663"/>
              <a:gd name="connsiteY21" fmla="*/ 290063 h 623225"/>
              <a:gd name="connsiteX22" fmla="*/ 549917 w 654663"/>
              <a:gd name="connsiteY22" fmla="*/ 368627 h 623225"/>
              <a:gd name="connsiteX23" fmla="*/ 536823 w 654663"/>
              <a:gd name="connsiteY23" fmla="*/ 407909 h 623225"/>
              <a:gd name="connsiteX24" fmla="*/ 497544 w 654663"/>
              <a:gd name="connsiteY24" fmla="*/ 434097 h 623225"/>
              <a:gd name="connsiteX25" fmla="*/ 471357 w 654663"/>
              <a:gd name="connsiteY25" fmla="*/ 499567 h 623225"/>
              <a:gd name="connsiteX26" fmla="*/ 458264 w 654663"/>
              <a:gd name="connsiteY26" fmla="*/ 538849 h 623225"/>
              <a:gd name="connsiteX27" fmla="*/ 418984 w 654663"/>
              <a:gd name="connsiteY27" fmla="*/ 551943 h 623225"/>
              <a:gd name="connsiteX28" fmla="*/ 392798 w 654663"/>
              <a:gd name="connsiteY28" fmla="*/ 591225 h 623225"/>
              <a:gd name="connsiteX29" fmla="*/ 248772 w 654663"/>
              <a:gd name="connsiteY29" fmla="*/ 617413 h 62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4663" h="623225">
                <a:moveTo>
                  <a:pt x="248772" y="617413"/>
                </a:moveTo>
                <a:cubicBezTo>
                  <a:pt x="205128" y="617413"/>
                  <a:pt x="169969" y="600985"/>
                  <a:pt x="130933" y="591225"/>
                </a:cubicBezTo>
                <a:cubicBezTo>
                  <a:pt x="117543" y="587877"/>
                  <a:pt x="103997" y="584304"/>
                  <a:pt x="91653" y="578131"/>
                </a:cubicBezTo>
                <a:cubicBezTo>
                  <a:pt x="77578" y="571093"/>
                  <a:pt x="65466" y="560672"/>
                  <a:pt x="52373" y="551943"/>
                </a:cubicBezTo>
                <a:cubicBezTo>
                  <a:pt x="43644" y="538849"/>
                  <a:pt x="33224" y="526736"/>
                  <a:pt x="26187" y="512661"/>
                </a:cubicBezTo>
                <a:cubicBezTo>
                  <a:pt x="12764" y="485815"/>
                  <a:pt x="4981" y="432817"/>
                  <a:pt x="0" y="407909"/>
                </a:cubicBezTo>
                <a:cubicBezTo>
                  <a:pt x="4364" y="377356"/>
                  <a:pt x="1631" y="344907"/>
                  <a:pt x="13093" y="316251"/>
                </a:cubicBezTo>
                <a:cubicBezTo>
                  <a:pt x="19970" y="299058"/>
                  <a:pt x="40519" y="291195"/>
                  <a:pt x="52373" y="276969"/>
                </a:cubicBezTo>
                <a:cubicBezTo>
                  <a:pt x="62447" y="264879"/>
                  <a:pt x="68730" y="249976"/>
                  <a:pt x="78560" y="237687"/>
                </a:cubicBezTo>
                <a:cubicBezTo>
                  <a:pt x="86271" y="228047"/>
                  <a:pt x="93705" y="217019"/>
                  <a:pt x="104746" y="211498"/>
                </a:cubicBezTo>
                <a:cubicBezTo>
                  <a:pt x="129435" y="199153"/>
                  <a:pt x="183306" y="185310"/>
                  <a:pt x="183306" y="185310"/>
                </a:cubicBezTo>
                <a:cubicBezTo>
                  <a:pt x="211873" y="99602"/>
                  <a:pt x="172196" y="183724"/>
                  <a:pt x="235679" y="132934"/>
                </a:cubicBezTo>
                <a:cubicBezTo>
                  <a:pt x="321810" y="64025"/>
                  <a:pt x="170057" y="108954"/>
                  <a:pt x="340425" y="80558"/>
                </a:cubicBezTo>
                <a:cubicBezTo>
                  <a:pt x="349154" y="67464"/>
                  <a:pt x="359574" y="55352"/>
                  <a:pt x="366611" y="41276"/>
                </a:cubicBezTo>
                <a:cubicBezTo>
                  <a:pt x="372783" y="28931"/>
                  <a:pt x="366433" y="5786"/>
                  <a:pt x="379704" y="1994"/>
                </a:cubicBezTo>
                <a:cubicBezTo>
                  <a:pt x="405230" y="-5300"/>
                  <a:pt x="432348" y="9329"/>
                  <a:pt x="458264" y="15088"/>
                </a:cubicBezTo>
                <a:cubicBezTo>
                  <a:pt x="471737" y="18082"/>
                  <a:pt x="484273" y="24390"/>
                  <a:pt x="497544" y="28182"/>
                </a:cubicBezTo>
                <a:cubicBezTo>
                  <a:pt x="514847" y="33126"/>
                  <a:pt x="532459" y="36911"/>
                  <a:pt x="549917" y="41276"/>
                </a:cubicBezTo>
                <a:cubicBezTo>
                  <a:pt x="558646" y="54370"/>
                  <a:pt x="564976" y="69430"/>
                  <a:pt x="576103" y="80558"/>
                </a:cubicBezTo>
                <a:cubicBezTo>
                  <a:pt x="601484" y="105941"/>
                  <a:pt x="622716" y="109190"/>
                  <a:pt x="654663" y="119840"/>
                </a:cubicBezTo>
                <a:cubicBezTo>
                  <a:pt x="645934" y="150393"/>
                  <a:pt x="641791" y="182647"/>
                  <a:pt x="628476" y="211498"/>
                </a:cubicBezTo>
                <a:cubicBezTo>
                  <a:pt x="615287" y="240075"/>
                  <a:pt x="576103" y="290063"/>
                  <a:pt x="576103" y="290063"/>
                </a:cubicBezTo>
                <a:lnTo>
                  <a:pt x="549917" y="368627"/>
                </a:lnTo>
                <a:cubicBezTo>
                  <a:pt x="545553" y="381721"/>
                  <a:pt x="548307" y="400252"/>
                  <a:pt x="536823" y="407909"/>
                </a:cubicBezTo>
                <a:lnTo>
                  <a:pt x="497544" y="434097"/>
                </a:lnTo>
                <a:cubicBezTo>
                  <a:pt x="488815" y="455920"/>
                  <a:pt x="479610" y="477559"/>
                  <a:pt x="471357" y="499567"/>
                </a:cubicBezTo>
                <a:cubicBezTo>
                  <a:pt x="466511" y="512490"/>
                  <a:pt x="468023" y="529089"/>
                  <a:pt x="458264" y="538849"/>
                </a:cubicBezTo>
                <a:cubicBezTo>
                  <a:pt x="448505" y="548609"/>
                  <a:pt x="432077" y="547578"/>
                  <a:pt x="418984" y="551943"/>
                </a:cubicBezTo>
                <a:cubicBezTo>
                  <a:pt x="410255" y="565037"/>
                  <a:pt x="403925" y="580097"/>
                  <a:pt x="392798" y="591225"/>
                </a:cubicBezTo>
                <a:cubicBezTo>
                  <a:pt x="342403" y="641623"/>
                  <a:pt x="292416" y="617413"/>
                  <a:pt x="248772" y="617413"/>
                </a:cubicBezTo>
                <a:close/>
              </a:path>
            </a:pathLst>
          </a:cu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013">
              <a:solidFill>
                <a:prstClr val="white"/>
              </a:solidFill>
              <a:latin typeface="Calibri"/>
            </a:endParaRPr>
          </a:p>
        </p:txBody>
      </p:sp>
      <p:sp>
        <p:nvSpPr>
          <p:cNvPr id="18" name="Freeform 17"/>
          <p:cNvSpPr/>
          <p:nvPr/>
        </p:nvSpPr>
        <p:spPr>
          <a:xfrm>
            <a:off x="3799522" y="3041494"/>
            <a:ext cx="373157" cy="272519"/>
          </a:xfrm>
          <a:custGeom>
            <a:avLst/>
            <a:gdLst>
              <a:gd name="connsiteX0" fmla="*/ 274958 w 497543"/>
              <a:gd name="connsiteY0" fmla="*/ 235693 h 484479"/>
              <a:gd name="connsiteX1" fmla="*/ 261865 w 497543"/>
              <a:gd name="connsiteY1" fmla="*/ 170223 h 484479"/>
              <a:gd name="connsiteX2" fmla="*/ 222585 w 497543"/>
              <a:gd name="connsiteY2" fmla="*/ 157129 h 484479"/>
              <a:gd name="connsiteX3" fmla="*/ 144026 w 497543"/>
              <a:gd name="connsiteY3" fmla="*/ 117846 h 484479"/>
              <a:gd name="connsiteX4" fmla="*/ 39280 w 497543"/>
              <a:gd name="connsiteY4" fmla="*/ 130941 h 484479"/>
              <a:gd name="connsiteX5" fmla="*/ 26186 w 497543"/>
              <a:gd name="connsiteY5" fmla="*/ 170223 h 484479"/>
              <a:gd name="connsiteX6" fmla="*/ 0 w 497543"/>
              <a:gd name="connsiteY6" fmla="*/ 209505 h 484479"/>
              <a:gd name="connsiteX7" fmla="*/ 13093 w 497543"/>
              <a:gd name="connsiteY7" fmla="*/ 419009 h 484479"/>
              <a:gd name="connsiteX8" fmla="*/ 26186 w 497543"/>
              <a:gd name="connsiteY8" fmla="*/ 458291 h 484479"/>
              <a:gd name="connsiteX9" fmla="*/ 65466 w 497543"/>
              <a:gd name="connsiteY9" fmla="*/ 484479 h 484479"/>
              <a:gd name="connsiteX10" fmla="*/ 157119 w 497543"/>
              <a:gd name="connsiteY10" fmla="*/ 445197 h 484479"/>
              <a:gd name="connsiteX11" fmla="*/ 196399 w 497543"/>
              <a:gd name="connsiteY11" fmla="*/ 405915 h 484479"/>
              <a:gd name="connsiteX12" fmla="*/ 222585 w 497543"/>
              <a:gd name="connsiteY12" fmla="*/ 366633 h 484479"/>
              <a:gd name="connsiteX13" fmla="*/ 261865 w 497543"/>
              <a:gd name="connsiteY13" fmla="*/ 353539 h 484479"/>
              <a:gd name="connsiteX14" fmla="*/ 314238 w 497543"/>
              <a:gd name="connsiteY14" fmla="*/ 288069 h 484479"/>
              <a:gd name="connsiteX15" fmla="*/ 418984 w 497543"/>
              <a:gd name="connsiteY15" fmla="*/ 209505 h 484479"/>
              <a:gd name="connsiteX16" fmla="*/ 458264 w 497543"/>
              <a:gd name="connsiteY16" fmla="*/ 196411 h 484479"/>
              <a:gd name="connsiteX17" fmla="*/ 497543 w 497543"/>
              <a:gd name="connsiteY17" fmla="*/ 183317 h 484479"/>
              <a:gd name="connsiteX18" fmla="*/ 445170 w 497543"/>
              <a:gd name="connsiteY18" fmla="*/ 13094 h 484479"/>
              <a:gd name="connsiteX19" fmla="*/ 405891 w 497543"/>
              <a:gd name="connsiteY19" fmla="*/ 0 h 484479"/>
              <a:gd name="connsiteX20" fmla="*/ 314238 w 497543"/>
              <a:gd name="connsiteY20" fmla="*/ 104752 h 484479"/>
              <a:gd name="connsiteX21" fmla="*/ 392797 w 497543"/>
              <a:gd name="connsiteY21" fmla="*/ 222599 h 48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7543" h="484479">
                <a:moveTo>
                  <a:pt x="274958" y="235693"/>
                </a:moveTo>
                <a:cubicBezTo>
                  <a:pt x="270594" y="213870"/>
                  <a:pt x="274210" y="188741"/>
                  <a:pt x="261865" y="170223"/>
                </a:cubicBezTo>
                <a:cubicBezTo>
                  <a:pt x="254210" y="158739"/>
                  <a:pt x="234929" y="163302"/>
                  <a:pt x="222585" y="157129"/>
                </a:cubicBezTo>
                <a:cubicBezTo>
                  <a:pt x="121048" y="106358"/>
                  <a:pt x="242764" y="150764"/>
                  <a:pt x="144026" y="117846"/>
                </a:cubicBezTo>
                <a:cubicBezTo>
                  <a:pt x="109111" y="122211"/>
                  <a:pt x="71434" y="116649"/>
                  <a:pt x="39280" y="130941"/>
                </a:cubicBezTo>
                <a:cubicBezTo>
                  <a:pt x="26667" y="136547"/>
                  <a:pt x="32358" y="157878"/>
                  <a:pt x="26186" y="170223"/>
                </a:cubicBezTo>
                <a:cubicBezTo>
                  <a:pt x="19149" y="184298"/>
                  <a:pt x="8729" y="196411"/>
                  <a:pt x="0" y="209505"/>
                </a:cubicBezTo>
                <a:cubicBezTo>
                  <a:pt x="4364" y="279340"/>
                  <a:pt x="5769" y="349422"/>
                  <a:pt x="13093" y="419009"/>
                </a:cubicBezTo>
                <a:cubicBezTo>
                  <a:pt x="14538" y="432735"/>
                  <a:pt x="17564" y="447513"/>
                  <a:pt x="26186" y="458291"/>
                </a:cubicBezTo>
                <a:cubicBezTo>
                  <a:pt x="36016" y="470579"/>
                  <a:pt x="52373" y="475750"/>
                  <a:pt x="65466" y="484479"/>
                </a:cubicBezTo>
                <a:cubicBezTo>
                  <a:pt x="97522" y="473793"/>
                  <a:pt x="128805" y="465423"/>
                  <a:pt x="157119" y="445197"/>
                </a:cubicBezTo>
                <a:cubicBezTo>
                  <a:pt x="172187" y="434434"/>
                  <a:pt x="184545" y="420141"/>
                  <a:pt x="196399" y="405915"/>
                </a:cubicBezTo>
                <a:cubicBezTo>
                  <a:pt x="206473" y="393825"/>
                  <a:pt x="210297" y="376464"/>
                  <a:pt x="222585" y="366633"/>
                </a:cubicBezTo>
                <a:cubicBezTo>
                  <a:pt x="233362" y="358011"/>
                  <a:pt x="248772" y="357904"/>
                  <a:pt x="261865" y="353539"/>
                </a:cubicBezTo>
                <a:cubicBezTo>
                  <a:pt x="293126" y="259748"/>
                  <a:pt x="248433" y="367040"/>
                  <a:pt x="314238" y="288069"/>
                </a:cubicBezTo>
                <a:cubicBezTo>
                  <a:pt x="388335" y="199147"/>
                  <a:pt x="271609" y="258633"/>
                  <a:pt x="418984" y="209505"/>
                </a:cubicBezTo>
                <a:lnTo>
                  <a:pt x="458264" y="196411"/>
                </a:lnTo>
                <a:lnTo>
                  <a:pt x="497543" y="183317"/>
                </a:lnTo>
                <a:cubicBezTo>
                  <a:pt x="486886" y="66078"/>
                  <a:pt x="523302" y="52163"/>
                  <a:pt x="445170" y="13094"/>
                </a:cubicBezTo>
                <a:cubicBezTo>
                  <a:pt x="432826" y="6922"/>
                  <a:pt x="418984" y="4365"/>
                  <a:pt x="405891" y="0"/>
                </a:cubicBezTo>
                <a:cubicBezTo>
                  <a:pt x="344789" y="91658"/>
                  <a:pt x="379705" y="61105"/>
                  <a:pt x="314238" y="104752"/>
                </a:cubicBezTo>
                <a:cubicBezTo>
                  <a:pt x="329741" y="244288"/>
                  <a:pt x="287807" y="222599"/>
                  <a:pt x="392797" y="222599"/>
                </a:cubicBezTo>
              </a:path>
            </a:pathLst>
          </a:custGeom>
          <a:noFill/>
          <a:ln w="28575" cmpd="sng">
            <a:solidFill>
              <a:srgbClr val="FF66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342900">
              <a:defRPr/>
            </a:pPr>
            <a:endParaRPr lang="en-US" sz="1013">
              <a:solidFill>
                <a:prstClr val="black"/>
              </a:solidFill>
              <a:latin typeface="Calibri"/>
            </a:endParaRPr>
          </a:p>
        </p:txBody>
      </p:sp>
      <p:sp>
        <p:nvSpPr>
          <p:cNvPr id="19" name="Freeform 18"/>
          <p:cNvSpPr/>
          <p:nvPr/>
        </p:nvSpPr>
        <p:spPr>
          <a:xfrm>
            <a:off x="4388718" y="3033821"/>
            <a:ext cx="108020" cy="169710"/>
          </a:xfrm>
          <a:custGeom>
            <a:avLst/>
            <a:gdLst>
              <a:gd name="connsiteX0" fmla="*/ 144026 w 144026"/>
              <a:gd name="connsiteY0" fmla="*/ 92201 h 301706"/>
              <a:gd name="connsiteX1" fmla="*/ 130933 w 144026"/>
              <a:gd name="connsiteY1" fmla="*/ 13637 h 301706"/>
              <a:gd name="connsiteX2" fmla="*/ 91653 w 144026"/>
              <a:gd name="connsiteY2" fmla="*/ 543 h 301706"/>
              <a:gd name="connsiteX3" fmla="*/ 0 w 144026"/>
              <a:gd name="connsiteY3" fmla="*/ 52919 h 301706"/>
              <a:gd name="connsiteX4" fmla="*/ 13093 w 144026"/>
              <a:gd name="connsiteY4" fmla="*/ 183860 h 301706"/>
              <a:gd name="connsiteX5" fmla="*/ 39280 w 144026"/>
              <a:gd name="connsiteY5" fmla="*/ 223142 h 301706"/>
              <a:gd name="connsiteX6" fmla="*/ 78559 w 144026"/>
              <a:gd name="connsiteY6" fmla="*/ 301706 h 301706"/>
              <a:gd name="connsiteX7" fmla="*/ 117839 w 144026"/>
              <a:gd name="connsiteY7" fmla="*/ 288612 h 301706"/>
              <a:gd name="connsiteX8" fmla="*/ 130933 w 144026"/>
              <a:gd name="connsiteY8" fmla="*/ 183860 h 30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26" h="301706">
                <a:moveTo>
                  <a:pt x="144026" y="92201"/>
                </a:moveTo>
                <a:cubicBezTo>
                  <a:pt x="139662" y="66013"/>
                  <a:pt x="144105" y="36688"/>
                  <a:pt x="130933" y="13637"/>
                </a:cubicBezTo>
                <a:cubicBezTo>
                  <a:pt x="124086" y="1654"/>
                  <a:pt x="105316" y="-1409"/>
                  <a:pt x="91653" y="543"/>
                </a:cubicBezTo>
                <a:cubicBezTo>
                  <a:pt x="70511" y="3563"/>
                  <a:pt x="18993" y="40256"/>
                  <a:pt x="0" y="52919"/>
                </a:cubicBezTo>
                <a:cubicBezTo>
                  <a:pt x="4364" y="96566"/>
                  <a:pt x="3230" y="141119"/>
                  <a:pt x="13093" y="183860"/>
                </a:cubicBezTo>
                <a:cubicBezTo>
                  <a:pt x="16631" y="199194"/>
                  <a:pt x="32243" y="209066"/>
                  <a:pt x="39280" y="223142"/>
                </a:cubicBezTo>
                <a:cubicBezTo>
                  <a:pt x="93493" y="331573"/>
                  <a:pt x="3508" y="189121"/>
                  <a:pt x="78559" y="301706"/>
                </a:cubicBezTo>
                <a:cubicBezTo>
                  <a:pt x="91652" y="297341"/>
                  <a:pt x="108080" y="298371"/>
                  <a:pt x="117839" y="288612"/>
                </a:cubicBezTo>
                <a:cubicBezTo>
                  <a:pt x="137834" y="268616"/>
                  <a:pt x="130933" y="199903"/>
                  <a:pt x="130933" y="183860"/>
                </a:cubicBezTo>
              </a:path>
            </a:pathLst>
          </a:custGeom>
          <a:noFill/>
          <a:ln w="28575" cmpd="sng">
            <a:solidFill>
              <a:srgbClr val="FF66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342900">
              <a:defRPr/>
            </a:pPr>
            <a:endParaRPr lang="en-US" sz="1013">
              <a:solidFill>
                <a:prstClr val="black"/>
              </a:solidFill>
              <a:latin typeface="Calibri"/>
            </a:endParaRPr>
          </a:p>
        </p:txBody>
      </p:sp>
      <p:sp>
        <p:nvSpPr>
          <p:cNvPr id="20" name="Freeform 19"/>
          <p:cNvSpPr/>
          <p:nvPr/>
        </p:nvSpPr>
        <p:spPr>
          <a:xfrm>
            <a:off x="4127263" y="3489908"/>
            <a:ext cx="192716" cy="148181"/>
          </a:xfrm>
          <a:custGeom>
            <a:avLst/>
            <a:gdLst>
              <a:gd name="connsiteX0" fmla="*/ 165302 w 256955"/>
              <a:gd name="connsiteY0" fmla="*/ 1551 h 263432"/>
              <a:gd name="connsiteX1" fmla="*/ 73650 w 256955"/>
              <a:gd name="connsiteY1" fmla="*/ 14645 h 263432"/>
              <a:gd name="connsiteX2" fmla="*/ 21277 w 256955"/>
              <a:gd name="connsiteY2" fmla="*/ 27739 h 263432"/>
              <a:gd name="connsiteX3" fmla="*/ 73650 w 256955"/>
              <a:gd name="connsiteY3" fmla="*/ 263432 h 263432"/>
              <a:gd name="connsiteX4" fmla="*/ 165302 w 256955"/>
              <a:gd name="connsiteY4" fmla="*/ 250338 h 263432"/>
              <a:gd name="connsiteX5" fmla="*/ 178396 w 256955"/>
              <a:gd name="connsiteY5" fmla="*/ 211056 h 263432"/>
              <a:gd name="connsiteX6" fmla="*/ 217675 w 256955"/>
              <a:gd name="connsiteY6" fmla="*/ 171774 h 263432"/>
              <a:gd name="connsiteX7" fmla="*/ 230769 w 256955"/>
              <a:gd name="connsiteY7" fmla="*/ 119398 h 263432"/>
              <a:gd name="connsiteX8" fmla="*/ 256955 w 256955"/>
              <a:gd name="connsiteY8" fmla="*/ 93209 h 263432"/>
              <a:gd name="connsiteX9" fmla="*/ 191489 w 256955"/>
              <a:gd name="connsiteY9" fmla="*/ 1551 h 263432"/>
              <a:gd name="connsiteX10" fmla="*/ 165302 w 256955"/>
              <a:gd name="connsiteY10" fmla="*/ 1551 h 263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955" h="263432">
                <a:moveTo>
                  <a:pt x="165302" y="1551"/>
                </a:moveTo>
                <a:cubicBezTo>
                  <a:pt x="145662" y="3733"/>
                  <a:pt x="104013" y="9124"/>
                  <a:pt x="73650" y="14645"/>
                </a:cubicBezTo>
                <a:cubicBezTo>
                  <a:pt x="55945" y="17864"/>
                  <a:pt x="24404" y="10018"/>
                  <a:pt x="21277" y="27739"/>
                </a:cubicBezTo>
                <a:cubicBezTo>
                  <a:pt x="-12799" y="220848"/>
                  <a:pt x="-13020" y="205649"/>
                  <a:pt x="73650" y="263432"/>
                </a:cubicBezTo>
                <a:cubicBezTo>
                  <a:pt x="104201" y="259067"/>
                  <a:pt x="137700" y="264140"/>
                  <a:pt x="165302" y="250338"/>
                </a:cubicBezTo>
                <a:cubicBezTo>
                  <a:pt x="177647" y="244165"/>
                  <a:pt x="170740" y="222540"/>
                  <a:pt x="178396" y="211056"/>
                </a:cubicBezTo>
                <a:cubicBezTo>
                  <a:pt x="188667" y="195649"/>
                  <a:pt x="204582" y="184868"/>
                  <a:pt x="217675" y="171774"/>
                </a:cubicBezTo>
                <a:cubicBezTo>
                  <a:pt x="222040" y="154315"/>
                  <a:pt x="222721" y="135494"/>
                  <a:pt x="230769" y="119398"/>
                </a:cubicBezTo>
                <a:cubicBezTo>
                  <a:pt x="236290" y="108356"/>
                  <a:pt x="256955" y="105554"/>
                  <a:pt x="256955" y="93209"/>
                </a:cubicBezTo>
                <a:cubicBezTo>
                  <a:pt x="256955" y="43791"/>
                  <a:pt x="228881" y="20248"/>
                  <a:pt x="191489" y="1551"/>
                </a:cubicBezTo>
                <a:cubicBezTo>
                  <a:pt x="187585" y="-401"/>
                  <a:pt x="184942" y="-631"/>
                  <a:pt x="165302" y="1551"/>
                </a:cubicBezTo>
                <a:close/>
              </a:path>
            </a:pathLst>
          </a:custGeom>
          <a:noFill/>
          <a:ln w="28575"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013">
              <a:solidFill>
                <a:prstClr val="white"/>
              </a:solidFill>
              <a:latin typeface="Calibri"/>
            </a:endParaRPr>
          </a:p>
        </p:txBody>
      </p:sp>
      <p:sp>
        <p:nvSpPr>
          <p:cNvPr id="21" name="TextBox 20"/>
          <p:cNvSpPr txBox="1"/>
          <p:nvPr/>
        </p:nvSpPr>
        <p:spPr>
          <a:xfrm>
            <a:off x="2804342" y="3338881"/>
            <a:ext cx="700833" cy="213585"/>
          </a:xfrm>
          <a:prstGeom prst="rect">
            <a:avLst/>
          </a:prstGeom>
          <a:noFill/>
        </p:spPr>
        <p:txBody>
          <a:bodyPr wrap="none" rtlCol="0">
            <a:spAutoFit/>
          </a:bodyPr>
          <a:lstStyle/>
          <a:p>
            <a:pPr defTabSz="342900">
              <a:defRPr/>
            </a:pPr>
            <a:r>
              <a:rPr lang="en-US" sz="788">
                <a:solidFill>
                  <a:srgbClr val="FF6600"/>
                </a:solidFill>
                <a:latin typeface="Calibri"/>
              </a:rPr>
              <a:t>Bowel Loops</a:t>
            </a:r>
          </a:p>
        </p:txBody>
      </p:sp>
      <p:sp>
        <p:nvSpPr>
          <p:cNvPr id="22" name="Freeform 21"/>
          <p:cNvSpPr/>
          <p:nvPr/>
        </p:nvSpPr>
        <p:spPr>
          <a:xfrm>
            <a:off x="4059249" y="2562036"/>
            <a:ext cx="514600" cy="466739"/>
          </a:xfrm>
          <a:custGeom>
            <a:avLst/>
            <a:gdLst>
              <a:gd name="connsiteX0" fmla="*/ 119327 w 686133"/>
              <a:gd name="connsiteY0" fmla="*/ 88237 h 829757"/>
              <a:gd name="connsiteX1" fmla="*/ 123589 w 686133"/>
              <a:gd name="connsiteY1" fmla="*/ 58405 h 829757"/>
              <a:gd name="connsiteX2" fmla="*/ 149159 w 686133"/>
              <a:gd name="connsiteY2" fmla="*/ 49882 h 829757"/>
              <a:gd name="connsiteX3" fmla="*/ 183253 w 686133"/>
              <a:gd name="connsiteY3" fmla="*/ 41359 h 829757"/>
              <a:gd name="connsiteX4" fmla="*/ 196038 w 686133"/>
              <a:gd name="connsiteY4" fmla="*/ 32836 h 829757"/>
              <a:gd name="connsiteX5" fmla="*/ 230131 w 686133"/>
              <a:gd name="connsiteY5" fmla="*/ 24312 h 829757"/>
              <a:gd name="connsiteX6" fmla="*/ 247178 w 686133"/>
              <a:gd name="connsiteY6" fmla="*/ 20051 h 829757"/>
              <a:gd name="connsiteX7" fmla="*/ 259963 w 686133"/>
              <a:gd name="connsiteY7" fmla="*/ 11528 h 829757"/>
              <a:gd name="connsiteX8" fmla="*/ 289795 w 686133"/>
              <a:gd name="connsiteY8" fmla="*/ 3004 h 829757"/>
              <a:gd name="connsiteX9" fmla="*/ 392076 w 686133"/>
              <a:gd name="connsiteY9" fmla="*/ 15789 h 829757"/>
              <a:gd name="connsiteX10" fmla="*/ 404861 w 686133"/>
              <a:gd name="connsiteY10" fmla="*/ 24312 h 829757"/>
              <a:gd name="connsiteX11" fmla="*/ 409122 w 686133"/>
              <a:gd name="connsiteY11" fmla="*/ 37097 h 829757"/>
              <a:gd name="connsiteX12" fmla="*/ 434693 w 686133"/>
              <a:gd name="connsiteY12" fmla="*/ 54144 h 829757"/>
              <a:gd name="connsiteX13" fmla="*/ 447478 w 686133"/>
              <a:gd name="connsiteY13" fmla="*/ 62667 h 829757"/>
              <a:gd name="connsiteX14" fmla="*/ 460263 w 686133"/>
              <a:gd name="connsiteY14" fmla="*/ 66929 h 829757"/>
              <a:gd name="connsiteX15" fmla="*/ 477310 w 686133"/>
              <a:gd name="connsiteY15" fmla="*/ 75452 h 829757"/>
              <a:gd name="connsiteX16" fmla="*/ 490095 w 686133"/>
              <a:gd name="connsiteY16" fmla="*/ 83975 h 829757"/>
              <a:gd name="connsiteX17" fmla="*/ 507141 w 686133"/>
              <a:gd name="connsiteY17" fmla="*/ 88237 h 829757"/>
              <a:gd name="connsiteX18" fmla="*/ 519927 w 686133"/>
              <a:gd name="connsiteY18" fmla="*/ 92498 h 829757"/>
              <a:gd name="connsiteX19" fmla="*/ 532712 w 686133"/>
              <a:gd name="connsiteY19" fmla="*/ 101022 h 829757"/>
              <a:gd name="connsiteX20" fmla="*/ 562543 w 686133"/>
              <a:gd name="connsiteY20" fmla="*/ 122330 h 829757"/>
              <a:gd name="connsiteX21" fmla="*/ 592375 w 686133"/>
              <a:gd name="connsiteY21" fmla="*/ 135114 h 829757"/>
              <a:gd name="connsiteX22" fmla="*/ 600899 w 686133"/>
              <a:gd name="connsiteY22" fmla="*/ 143638 h 829757"/>
              <a:gd name="connsiteX23" fmla="*/ 609422 w 686133"/>
              <a:gd name="connsiteY23" fmla="*/ 156422 h 829757"/>
              <a:gd name="connsiteX24" fmla="*/ 622207 w 686133"/>
              <a:gd name="connsiteY24" fmla="*/ 160684 h 829757"/>
              <a:gd name="connsiteX25" fmla="*/ 643516 w 686133"/>
              <a:gd name="connsiteY25" fmla="*/ 177731 h 829757"/>
              <a:gd name="connsiteX26" fmla="*/ 660562 w 686133"/>
              <a:gd name="connsiteY26" fmla="*/ 186254 h 829757"/>
              <a:gd name="connsiteX27" fmla="*/ 669086 w 686133"/>
              <a:gd name="connsiteY27" fmla="*/ 194777 h 829757"/>
              <a:gd name="connsiteX28" fmla="*/ 686133 w 686133"/>
              <a:gd name="connsiteY28" fmla="*/ 233131 h 829757"/>
              <a:gd name="connsiteX29" fmla="*/ 681871 w 686133"/>
              <a:gd name="connsiteY29" fmla="*/ 275748 h 829757"/>
              <a:gd name="connsiteX30" fmla="*/ 673348 w 686133"/>
              <a:gd name="connsiteY30" fmla="*/ 356718 h 829757"/>
              <a:gd name="connsiteX31" fmla="*/ 669086 w 686133"/>
              <a:gd name="connsiteY31" fmla="*/ 369503 h 829757"/>
              <a:gd name="connsiteX32" fmla="*/ 664824 w 686133"/>
              <a:gd name="connsiteY32" fmla="*/ 386550 h 829757"/>
              <a:gd name="connsiteX33" fmla="*/ 656301 w 686133"/>
              <a:gd name="connsiteY33" fmla="*/ 416381 h 829757"/>
              <a:gd name="connsiteX34" fmla="*/ 652039 w 686133"/>
              <a:gd name="connsiteY34" fmla="*/ 433427 h 829757"/>
              <a:gd name="connsiteX35" fmla="*/ 639254 w 686133"/>
              <a:gd name="connsiteY35" fmla="*/ 471782 h 829757"/>
              <a:gd name="connsiteX36" fmla="*/ 630731 w 686133"/>
              <a:gd name="connsiteY36" fmla="*/ 497351 h 829757"/>
              <a:gd name="connsiteX37" fmla="*/ 622207 w 686133"/>
              <a:gd name="connsiteY37" fmla="*/ 531444 h 829757"/>
              <a:gd name="connsiteX38" fmla="*/ 617946 w 686133"/>
              <a:gd name="connsiteY38" fmla="*/ 544229 h 829757"/>
              <a:gd name="connsiteX39" fmla="*/ 600899 w 686133"/>
              <a:gd name="connsiteY39" fmla="*/ 561276 h 829757"/>
              <a:gd name="connsiteX40" fmla="*/ 562543 w 686133"/>
              <a:gd name="connsiteY40" fmla="*/ 591107 h 829757"/>
              <a:gd name="connsiteX41" fmla="*/ 528450 w 686133"/>
              <a:gd name="connsiteY41" fmla="*/ 608153 h 829757"/>
              <a:gd name="connsiteX42" fmla="*/ 507141 w 686133"/>
              <a:gd name="connsiteY42" fmla="*/ 612415 h 829757"/>
              <a:gd name="connsiteX43" fmla="*/ 481571 w 686133"/>
              <a:gd name="connsiteY43" fmla="*/ 637985 h 829757"/>
              <a:gd name="connsiteX44" fmla="*/ 477310 w 686133"/>
              <a:gd name="connsiteY44" fmla="*/ 650770 h 829757"/>
              <a:gd name="connsiteX45" fmla="*/ 451739 w 686133"/>
              <a:gd name="connsiteY45" fmla="*/ 667816 h 829757"/>
              <a:gd name="connsiteX46" fmla="*/ 438954 w 686133"/>
              <a:gd name="connsiteY46" fmla="*/ 693386 h 829757"/>
              <a:gd name="connsiteX47" fmla="*/ 426169 w 686133"/>
              <a:gd name="connsiteY47" fmla="*/ 697647 h 829757"/>
              <a:gd name="connsiteX48" fmla="*/ 417646 w 686133"/>
              <a:gd name="connsiteY48" fmla="*/ 710432 h 829757"/>
              <a:gd name="connsiteX49" fmla="*/ 396337 w 686133"/>
              <a:gd name="connsiteY49" fmla="*/ 731740 h 829757"/>
              <a:gd name="connsiteX50" fmla="*/ 379291 w 686133"/>
              <a:gd name="connsiteY50" fmla="*/ 761571 h 829757"/>
              <a:gd name="connsiteX51" fmla="*/ 370767 w 686133"/>
              <a:gd name="connsiteY51" fmla="*/ 787141 h 829757"/>
              <a:gd name="connsiteX52" fmla="*/ 353720 w 686133"/>
              <a:gd name="connsiteY52" fmla="*/ 808449 h 829757"/>
              <a:gd name="connsiteX53" fmla="*/ 345197 w 686133"/>
              <a:gd name="connsiteY53" fmla="*/ 821234 h 829757"/>
              <a:gd name="connsiteX54" fmla="*/ 332412 w 686133"/>
              <a:gd name="connsiteY54" fmla="*/ 825496 h 829757"/>
              <a:gd name="connsiteX55" fmla="*/ 277010 w 686133"/>
              <a:gd name="connsiteY55" fmla="*/ 829757 h 829757"/>
              <a:gd name="connsiteX56" fmla="*/ 166206 w 686133"/>
              <a:gd name="connsiteY56" fmla="*/ 825496 h 829757"/>
              <a:gd name="connsiteX57" fmla="*/ 132112 w 686133"/>
              <a:gd name="connsiteY57" fmla="*/ 816972 h 829757"/>
              <a:gd name="connsiteX58" fmla="*/ 93757 w 686133"/>
              <a:gd name="connsiteY58" fmla="*/ 812711 h 829757"/>
              <a:gd name="connsiteX59" fmla="*/ 59663 w 686133"/>
              <a:gd name="connsiteY59" fmla="*/ 799926 h 829757"/>
              <a:gd name="connsiteX60" fmla="*/ 42617 w 686133"/>
              <a:gd name="connsiteY60" fmla="*/ 791403 h 829757"/>
              <a:gd name="connsiteX61" fmla="*/ 29832 w 686133"/>
              <a:gd name="connsiteY61" fmla="*/ 787141 h 829757"/>
              <a:gd name="connsiteX62" fmla="*/ 21308 w 686133"/>
              <a:gd name="connsiteY62" fmla="*/ 778618 h 829757"/>
              <a:gd name="connsiteX63" fmla="*/ 8523 w 686133"/>
              <a:gd name="connsiteY63" fmla="*/ 770095 h 829757"/>
              <a:gd name="connsiteX64" fmla="*/ 4261 w 686133"/>
              <a:gd name="connsiteY64" fmla="*/ 753048 h 829757"/>
              <a:gd name="connsiteX65" fmla="*/ 0 w 686133"/>
              <a:gd name="connsiteY65" fmla="*/ 740263 h 829757"/>
              <a:gd name="connsiteX66" fmla="*/ 8523 w 686133"/>
              <a:gd name="connsiteY66" fmla="*/ 612415 h 829757"/>
              <a:gd name="connsiteX67" fmla="*/ 25570 w 686133"/>
              <a:gd name="connsiteY67" fmla="*/ 586845 h 829757"/>
              <a:gd name="connsiteX68" fmla="*/ 29832 w 686133"/>
              <a:gd name="connsiteY68" fmla="*/ 314102 h 829757"/>
              <a:gd name="connsiteX69" fmla="*/ 38355 w 686133"/>
              <a:gd name="connsiteY69" fmla="*/ 297056 h 829757"/>
              <a:gd name="connsiteX70" fmla="*/ 42617 w 686133"/>
              <a:gd name="connsiteY70" fmla="*/ 267224 h 829757"/>
              <a:gd name="connsiteX71" fmla="*/ 46878 w 686133"/>
              <a:gd name="connsiteY71" fmla="*/ 250178 h 829757"/>
              <a:gd name="connsiteX72" fmla="*/ 51140 w 686133"/>
              <a:gd name="connsiteY72" fmla="*/ 224608 h 829757"/>
              <a:gd name="connsiteX73" fmla="*/ 59663 w 686133"/>
              <a:gd name="connsiteY73" fmla="*/ 199039 h 829757"/>
              <a:gd name="connsiteX74" fmla="*/ 68187 w 686133"/>
              <a:gd name="connsiteY74" fmla="*/ 118068 h 829757"/>
              <a:gd name="connsiteX75" fmla="*/ 76710 w 686133"/>
              <a:gd name="connsiteY75" fmla="*/ 105283 h 829757"/>
              <a:gd name="connsiteX76" fmla="*/ 89495 w 686133"/>
              <a:gd name="connsiteY76" fmla="*/ 101022 h 829757"/>
              <a:gd name="connsiteX77" fmla="*/ 106542 w 686133"/>
              <a:gd name="connsiteY77" fmla="*/ 75452 h 829757"/>
              <a:gd name="connsiteX78" fmla="*/ 119327 w 686133"/>
              <a:gd name="connsiteY78" fmla="*/ 88237 h 82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86133" h="829757">
                <a:moveTo>
                  <a:pt x="119327" y="88237"/>
                </a:moveTo>
                <a:cubicBezTo>
                  <a:pt x="120748" y="78293"/>
                  <a:pt x="117422" y="66334"/>
                  <a:pt x="123589" y="58405"/>
                </a:cubicBezTo>
                <a:cubicBezTo>
                  <a:pt x="129105" y="51313"/>
                  <a:pt x="140636" y="52723"/>
                  <a:pt x="149159" y="49882"/>
                </a:cubicBezTo>
                <a:cubicBezTo>
                  <a:pt x="168812" y="43331"/>
                  <a:pt x="157545" y="46501"/>
                  <a:pt x="183253" y="41359"/>
                </a:cubicBezTo>
                <a:cubicBezTo>
                  <a:pt x="187515" y="38518"/>
                  <a:pt x="191457" y="35127"/>
                  <a:pt x="196038" y="32836"/>
                </a:cubicBezTo>
                <a:cubicBezTo>
                  <a:pt x="205177" y="28267"/>
                  <a:pt x="221377" y="26257"/>
                  <a:pt x="230131" y="24312"/>
                </a:cubicBezTo>
                <a:cubicBezTo>
                  <a:pt x="235849" y="23041"/>
                  <a:pt x="241496" y="21471"/>
                  <a:pt x="247178" y="20051"/>
                </a:cubicBezTo>
                <a:cubicBezTo>
                  <a:pt x="251440" y="17210"/>
                  <a:pt x="255382" y="13819"/>
                  <a:pt x="259963" y="11528"/>
                </a:cubicBezTo>
                <a:cubicBezTo>
                  <a:pt x="266078" y="8470"/>
                  <a:pt x="284332" y="4370"/>
                  <a:pt x="289795" y="3004"/>
                </a:cubicBezTo>
                <a:cubicBezTo>
                  <a:pt x="450800" y="10323"/>
                  <a:pt x="353308" y="-15223"/>
                  <a:pt x="392076" y="15789"/>
                </a:cubicBezTo>
                <a:cubicBezTo>
                  <a:pt x="396076" y="18988"/>
                  <a:pt x="400599" y="21471"/>
                  <a:pt x="404861" y="24312"/>
                </a:cubicBezTo>
                <a:cubicBezTo>
                  <a:pt x="406281" y="28574"/>
                  <a:pt x="406630" y="33359"/>
                  <a:pt x="409122" y="37097"/>
                </a:cubicBezTo>
                <a:cubicBezTo>
                  <a:pt x="421239" y="55273"/>
                  <a:pt x="419056" y="46326"/>
                  <a:pt x="434693" y="54144"/>
                </a:cubicBezTo>
                <a:cubicBezTo>
                  <a:pt x="439274" y="56435"/>
                  <a:pt x="442897" y="60376"/>
                  <a:pt x="447478" y="62667"/>
                </a:cubicBezTo>
                <a:cubicBezTo>
                  <a:pt x="451496" y="64676"/>
                  <a:pt x="456134" y="65159"/>
                  <a:pt x="460263" y="66929"/>
                </a:cubicBezTo>
                <a:cubicBezTo>
                  <a:pt x="466102" y="69432"/>
                  <a:pt x="471794" y="72300"/>
                  <a:pt x="477310" y="75452"/>
                </a:cubicBezTo>
                <a:cubicBezTo>
                  <a:pt x="481757" y="77993"/>
                  <a:pt x="485387" y="81957"/>
                  <a:pt x="490095" y="83975"/>
                </a:cubicBezTo>
                <a:cubicBezTo>
                  <a:pt x="495478" y="86282"/>
                  <a:pt x="501509" y="86628"/>
                  <a:pt x="507141" y="88237"/>
                </a:cubicBezTo>
                <a:cubicBezTo>
                  <a:pt x="511461" y="89471"/>
                  <a:pt x="515665" y="91078"/>
                  <a:pt x="519927" y="92498"/>
                </a:cubicBezTo>
                <a:cubicBezTo>
                  <a:pt x="524189" y="95339"/>
                  <a:pt x="528544" y="98045"/>
                  <a:pt x="532712" y="101022"/>
                </a:cubicBezTo>
                <a:cubicBezTo>
                  <a:pt x="541846" y="107547"/>
                  <a:pt x="552509" y="116596"/>
                  <a:pt x="562543" y="122330"/>
                </a:cubicBezTo>
                <a:cubicBezTo>
                  <a:pt x="577287" y="130755"/>
                  <a:pt x="578032" y="130334"/>
                  <a:pt x="592375" y="135114"/>
                </a:cubicBezTo>
                <a:cubicBezTo>
                  <a:pt x="595216" y="137955"/>
                  <a:pt x="598389" y="140500"/>
                  <a:pt x="600899" y="143638"/>
                </a:cubicBezTo>
                <a:cubicBezTo>
                  <a:pt x="604098" y="147637"/>
                  <a:pt x="605423" y="153223"/>
                  <a:pt x="609422" y="156422"/>
                </a:cubicBezTo>
                <a:cubicBezTo>
                  <a:pt x="612930" y="159228"/>
                  <a:pt x="617945" y="159263"/>
                  <a:pt x="622207" y="160684"/>
                </a:cubicBezTo>
                <a:cubicBezTo>
                  <a:pt x="631540" y="170016"/>
                  <a:pt x="630974" y="170564"/>
                  <a:pt x="643516" y="177731"/>
                </a:cubicBezTo>
                <a:cubicBezTo>
                  <a:pt x="649032" y="180883"/>
                  <a:pt x="655276" y="182730"/>
                  <a:pt x="660562" y="186254"/>
                </a:cubicBezTo>
                <a:cubicBezTo>
                  <a:pt x="663905" y="188483"/>
                  <a:pt x="666576" y="191639"/>
                  <a:pt x="669086" y="194777"/>
                </a:cubicBezTo>
                <a:cubicBezTo>
                  <a:pt x="680662" y="209246"/>
                  <a:pt x="679376" y="212861"/>
                  <a:pt x="686133" y="233131"/>
                </a:cubicBezTo>
                <a:cubicBezTo>
                  <a:pt x="684712" y="247337"/>
                  <a:pt x="683164" y="261530"/>
                  <a:pt x="681871" y="275748"/>
                </a:cubicBezTo>
                <a:cubicBezTo>
                  <a:pt x="679719" y="299413"/>
                  <a:pt x="678299" y="331964"/>
                  <a:pt x="673348" y="356718"/>
                </a:cubicBezTo>
                <a:cubicBezTo>
                  <a:pt x="672467" y="361123"/>
                  <a:pt x="670320" y="365184"/>
                  <a:pt x="669086" y="369503"/>
                </a:cubicBezTo>
                <a:cubicBezTo>
                  <a:pt x="667477" y="375135"/>
                  <a:pt x="666365" y="380899"/>
                  <a:pt x="664824" y="386550"/>
                </a:cubicBezTo>
                <a:cubicBezTo>
                  <a:pt x="662103" y="396527"/>
                  <a:pt x="659022" y="406404"/>
                  <a:pt x="656301" y="416381"/>
                </a:cubicBezTo>
                <a:cubicBezTo>
                  <a:pt x="654760" y="422032"/>
                  <a:pt x="653722" y="427817"/>
                  <a:pt x="652039" y="433427"/>
                </a:cubicBezTo>
                <a:cubicBezTo>
                  <a:pt x="652029" y="433462"/>
                  <a:pt x="641391" y="465372"/>
                  <a:pt x="639254" y="471782"/>
                </a:cubicBezTo>
                <a:cubicBezTo>
                  <a:pt x="639251" y="471792"/>
                  <a:pt x="630734" y="497340"/>
                  <a:pt x="630731" y="497351"/>
                </a:cubicBezTo>
                <a:cubicBezTo>
                  <a:pt x="627890" y="508715"/>
                  <a:pt x="625289" y="520143"/>
                  <a:pt x="622207" y="531444"/>
                </a:cubicBezTo>
                <a:cubicBezTo>
                  <a:pt x="621025" y="535778"/>
                  <a:pt x="620557" y="540574"/>
                  <a:pt x="617946" y="544229"/>
                </a:cubicBezTo>
                <a:cubicBezTo>
                  <a:pt x="613275" y="550768"/>
                  <a:pt x="606581" y="555594"/>
                  <a:pt x="600899" y="561276"/>
                </a:cubicBezTo>
                <a:cubicBezTo>
                  <a:pt x="580870" y="581305"/>
                  <a:pt x="593130" y="570717"/>
                  <a:pt x="562543" y="591107"/>
                </a:cubicBezTo>
                <a:cubicBezTo>
                  <a:pt x="548151" y="600701"/>
                  <a:pt x="547406" y="602466"/>
                  <a:pt x="528450" y="608153"/>
                </a:cubicBezTo>
                <a:cubicBezTo>
                  <a:pt x="521512" y="610234"/>
                  <a:pt x="514244" y="610994"/>
                  <a:pt x="507141" y="612415"/>
                </a:cubicBezTo>
                <a:cubicBezTo>
                  <a:pt x="498618" y="620938"/>
                  <a:pt x="485382" y="626550"/>
                  <a:pt x="481571" y="637985"/>
                </a:cubicBezTo>
                <a:cubicBezTo>
                  <a:pt x="480151" y="642247"/>
                  <a:pt x="480486" y="647594"/>
                  <a:pt x="477310" y="650770"/>
                </a:cubicBezTo>
                <a:cubicBezTo>
                  <a:pt x="470066" y="658013"/>
                  <a:pt x="451739" y="667816"/>
                  <a:pt x="451739" y="667816"/>
                </a:cubicBezTo>
                <a:cubicBezTo>
                  <a:pt x="448675" y="680073"/>
                  <a:pt x="450130" y="686681"/>
                  <a:pt x="438954" y="693386"/>
                </a:cubicBezTo>
                <a:cubicBezTo>
                  <a:pt x="435102" y="695697"/>
                  <a:pt x="430431" y="696227"/>
                  <a:pt x="426169" y="697647"/>
                </a:cubicBezTo>
                <a:cubicBezTo>
                  <a:pt x="423328" y="701909"/>
                  <a:pt x="421268" y="706810"/>
                  <a:pt x="417646" y="710432"/>
                </a:cubicBezTo>
                <a:cubicBezTo>
                  <a:pt x="389231" y="738847"/>
                  <a:pt x="419071" y="697642"/>
                  <a:pt x="396337" y="731740"/>
                </a:cubicBezTo>
                <a:cubicBezTo>
                  <a:pt x="383307" y="770835"/>
                  <a:pt x="405085" y="709985"/>
                  <a:pt x="379291" y="761571"/>
                </a:cubicBezTo>
                <a:cubicBezTo>
                  <a:pt x="375273" y="769607"/>
                  <a:pt x="375751" y="779665"/>
                  <a:pt x="370767" y="787141"/>
                </a:cubicBezTo>
                <a:cubicBezTo>
                  <a:pt x="344535" y="826491"/>
                  <a:pt x="378010" y="778087"/>
                  <a:pt x="353720" y="808449"/>
                </a:cubicBezTo>
                <a:cubicBezTo>
                  <a:pt x="350520" y="812448"/>
                  <a:pt x="349196" y="818034"/>
                  <a:pt x="345197" y="821234"/>
                </a:cubicBezTo>
                <a:cubicBezTo>
                  <a:pt x="341689" y="824040"/>
                  <a:pt x="336870" y="824939"/>
                  <a:pt x="332412" y="825496"/>
                </a:cubicBezTo>
                <a:cubicBezTo>
                  <a:pt x="314033" y="827793"/>
                  <a:pt x="295477" y="828337"/>
                  <a:pt x="277010" y="829757"/>
                </a:cubicBezTo>
                <a:cubicBezTo>
                  <a:pt x="240075" y="828337"/>
                  <a:pt x="203025" y="828745"/>
                  <a:pt x="166206" y="825496"/>
                </a:cubicBezTo>
                <a:cubicBezTo>
                  <a:pt x="154537" y="824466"/>
                  <a:pt x="143648" y="819008"/>
                  <a:pt x="132112" y="816972"/>
                </a:cubicBezTo>
                <a:cubicBezTo>
                  <a:pt x="119444" y="814737"/>
                  <a:pt x="106542" y="814131"/>
                  <a:pt x="93757" y="812711"/>
                </a:cubicBezTo>
                <a:cubicBezTo>
                  <a:pt x="46292" y="788980"/>
                  <a:pt x="106088" y="817335"/>
                  <a:pt x="59663" y="799926"/>
                </a:cubicBezTo>
                <a:cubicBezTo>
                  <a:pt x="53715" y="797695"/>
                  <a:pt x="48456" y="793905"/>
                  <a:pt x="42617" y="791403"/>
                </a:cubicBezTo>
                <a:cubicBezTo>
                  <a:pt x="38488" y="789633"/>
                  <a:pt x="34094" y="788562"/>
                  <a:pt x="29832" y="787141"/>
                </a:cubicBezTo>
                <a:cubicBezTo>
                  <a:pt x="26991" y="784300"/>
                  <a:pt x="24446" y="781128"/>
                  <a:pt x="21308" y="778618"/>
                </a:cubicBezTo>
                <a:cubicBezTo>
                  <a:pt x="17308" y="775419"/>
                  <a:pt x="11364" y="774357"/>
                  <a:pt x="8523" y="770095"/>
                </a:cubicBezTo>
                <a:cubicBezTo>
                  <a:pt x="5274" y="765222"/>
                  <a:pt x="5870" y="758680"/>
                  <a:pt x="4261" y="753048"/>
                </a:cubicBezTo>
                <a:cubicBezTo>
                  <a:pt x="3027" y="748729"/>
                  <a:pt x="1420" y="744525"/>
                  <a:pt x="0" y="740263"/>
                </a:cubicBezTo>
                <a:cubicBezTo>
                  <a:pt x="2841" y="697647"/>
                  <a:pt x="1501" y="654544"/>
                  <a:pt x="8523" y="612415"/>
                </a:cubicBezTo>
                <a:cubicBezTo>
                  <a:pt x="10207" y="602311"/>
                  <a:pt x="25570" y="586845"/>
                  <a:pt x="25570" y="586845"/>
                </a:cubicBezTo>
                <a:cubicBezTo>
                  <a:pt x="26991" y="495931"/>
                  <a:pt x="25824" y="404939"/>
                  <a:pt x="29832" y="314102"/>
                </a:cubicBezTo>
                <a:cubicBezTo>
                  <a:pt x="30112" y="307756"/>
                  <a:pt x="36683" y="303185"/>
                  <a:pt x="38355" y="297056"/>
                </a:cubicBezTo>
                <a:cubicBezTo>
                  <a:pt x="40998" y="287365"/>
                  <a:pt x="40820" y="277107"/>
                  <a:pt x="42617" y="267224"/>
                </a:cubicBezTo>
                <a:cubicBezTo>
                  <a:pt x="43665" y="261462"/>
                  <a:pt x="45729" y="255921"/>
                  <a:pt x="46878" y="250178"/>
                </a:cubicBezTo>
                <a:cubicBezTo>
                  <a:pt x="48573" y="241705"/>
                  <a:pt x="49044" y="232991"/>
                  <a:pt x="51140" y="224608"/>
                </a:cubicBezTo>
                <a:cubicBezTo>
                  <a:pt x="53319" y="215892"/>
                  <a:pt x="59663" y="199039"/>
                  <a:pt x="59663" y="199039"/>
                </a:cubicBezTo>
                <a:cubicBezTo>
                  <a:pt x="62504" y="172049"/>
                  <a:pt x="63332" y="144770"/>
                  <a:pt x="68187" y="118068"/>
                </a:cubicBezTo>
                <a:cubicBezTo>
                  <a:pt x="69103" y="113029"/>
                  <a:pt x="72710" y="108483"/>
                  <a:pt x="76710" y="105283"/>
                </a:cubicBezTo>
                <a:cubicBezTo>
                  <a:pt x="80218" y="102477"/>
                  <a:pt x="85233" y="102442"/>
                  <a:pt x="89495" y="101022"/>
                </a:cubicBezTo>
                <a:cubicBezTo>
                  <a:pt x="95177" y="92499"/>
                  <a:pt x="96824" y="78692"/>
                  <a:pt x="106542" y="75452"/>
                </a:cubicBezTo>
                <a:lnTo>
                  <a:pt x="119327" y="88237"/>
                </a:lnTo>
                <a:close/>
              </a:path>
            </a:pathLst>
          </a:cu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013" dirty="0">
              <a:solidFill>
                <a:prstClr val="white"/>
              </a:solidFill>
              <a:latin typeface="Calibri"/>
            </a:endParaRPr>
          </a:p>
        </p:txBody>
      </p:sp>
      <p:sp>
        <p:nvSpPr>
          <p:cNvPr id="3" name="TextBox 2">
            <a:extLst>
              <a:ext uri="{FF2B5EF4-FFF2-40B4-BE49-F238E27FC236}">
                <a16:creationId xmlns:a16="http://schemas.microsoft.com/office/drawing/2014/main" id="{C8539639-DCA1-BF8B-92AF-CBD88D594E1C}"/>
              </a:ext>
            </a:extLst>
          </p:cNvPr>
          <p:cNvSpPr txBox="1"/>
          <p:nvPr/>
        </p:nvSpPr>
        <p:spPr>
          <a:xfrm>
            <a:off x="4114800" y="155448"/>
            <a:ext cx="1811778" cy="369332"/>
          </a:xfrm>
          <a:prstGeom prst="rect">
            <a:avLst/>
          </a:prstGeom>
          <a:noFill/>
        </p:spPr>
        <p:txBody>
          <a:bodyPr wrap="none" rtlCol="0">
            <a:spAutoFit/>
          </a:bodyPr>
          <a:lstStyle/>
          <a:p>
            <a:r>
              <a:rPr lang="en-US" b="1"/>
              <a:t>INTRA FRACTION</a:t>
            </a:r>
          </a:p>
        </p:txBody>
      </p:sp>
    </p:spTree>
    <p:extLst>
      <p:ext uri="{BB962C8B-B14F-4D97-AF65-F5344CB8AC3E}">
        <p14:creationId xmlns:p14="http://schemas.microsoft.com/office/powerpoint/2010/main" val="167180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5" presetClass="exit" presetSubtype="10" fill="hold" grpId="0" nodeType="withEffect">
                                  <p:stCondLst>
                                    <p:cond delay="0"/>
                                  </p:stCondLst>
                                  <p:childTnLst>
                                    <p:animEffect transition="out" filter="checkerboard(across)">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5" presetClass="exit" presetSubtype="10" fill="hold" grpId="0" nodeType="withEffect">
                                  <p:stCondLst>
                                    <p:cond delay="0"/>
                                  </p:stCondLst>
                                  <p:childTnLst>
                                    <p:animEffect transition="out" filter="checkerboard(across)">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5" presetClass="exit" presetSubtype="10" fill="hold" grpId="0" nodeType="withEffect">
                                  <p:stCondLst>
                                    <p:cond delay="0"/>
                                  </p:stCondLst>
                                  <p:childTnLst>
                                    <p:animEffect transition="out" filter="checkerboard(across)">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5" presetClass="exit" presetSubtype="10" fill="hold" grpId="0" nodeType="withEffect">
                                  <p:stCondLst>
                                    <p:cond delay="0"/>
                                  </p:stCondLst>
                                  <p:childTnLst>
                                    <p:animEffect transition="out" filter="checkerboard(across)">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5" presetClass="exit" presetSubtype="10" fill="hold" grpId="0" nodeType="withEffect">
                                  <p:stCondLst>
                                    <p:cond delay="0"/>
                                  </p:stCondLst>
                                  <p:childTnLst>
                                    <p:animEffect transition="out" filter="checkerboard(across)">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par>
                                <p:cTn id="23" presetID="5" presetClass="exit" presetSubtype="10" fill="hold" grpId="0" nodeType="withEffect">
                                  <p:stCondLst>
                                    <p:cond delay="0"/>
                                  </p:stCondLst>
                                  <p:childTnLst>
                                    <p:animEffect transition="out" filter="checkerboard(across)">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5" presetClass="exit" presetSubtype="10" fill="hold" grpId="0" nodeType="withEffect">
                                  <p:stCondLst>
                                    <p:cond delay="0"/>
                                  </p:stCondLst>
                                  <p:childTnLst>
                                    <p:animEffect transition="out" filter="checkerboard(across)">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5" presetClass="exit" presetSubtype="10" fill="hold" grpId="0" nodeType="withEffect">
                                  <p:stCondLst>
                                    <p:cond delay="0"/>
                                  </p:stCondLst>
                                  <p:childTnLst>
                                    <p:animEffect transition="out" filter="checkerboard(across)">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5" presetClass="exit" presetSubtype="10" fill="hold" grpId="0" nodeType="withEffect">
                                  <p:stCondLst>
                                    <p:cond delay="0"/>
                                  </p:stCondLst>
                                  <p:childTnLst>
                                    <p:animEffect transition="out" filter="checkerboard(across)">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par>
                                <p:cTn id="35" presetID="5" presetClass="exit" presetSubtype="10" fill="hold" grpId="0" nodeType="withEffect">
                                  <p:stCondLst>
                                    <p:cond delay="0"/>
                                  </p:stCondLst>
                                  <p:childTnLst>
                                    <p:animEffect transition="out" filter="checkerboard(across)">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par>
                                <p:cTn id="38" presetID="5" presetClass="exit" presetSubtype="10" fill="hold" grpId="0" nodeType="withEffect">
                                  <p:stCondLst>
                                    <p:cond delay="0"/>
                                  </p:stCondLst>
                                  <p:childTnLst>
                                    <p:animEffect transition="out" filter="checkerboard(across)">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par>
                                <p:cTn id="41" presetID="5" presetClass="exit" presetSubtype="10" fill="hold" grpId="0" nodeType="withEffect">
                                  <p:stCondLst>
                                    <p:cond delay="0"/>
                                  </p:stCondLst>
                                  <p:childTnLst>
                                    <p:animEffect transition="out" filter="checkerboard(across)">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1"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par>
                                <p:cTn id="46" presetID="1" presetClass="mediacall" presetSubtype="0" fill="hold" nodeType="withEffect">
                                  <p:stCondLst>
                                    <p:cond delay="0"/>
                                  </p:stCondLst>
                                  <p:childTnLst>
                                    <p:cmd type="call" cmd="playFrom(18)">
                                      <p:cBhvr>
                                        <p:cTn id="47" dur="872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4"/>
                </p:tgtEl>
              </p:cMediaNode>
            </p:video>
          </p:childTnLst>
        </p:cTn>
      </p:par>
    </p:tnLst>
    <p:bldLst>
      <p:bldP spid="9" grpId="0"/>
      <p:bldP spid="10" grpId="0"/>
      <p:bldP spid="11" grpId="0"/>
      <p:bldP spid="12" grpId="0"/>
      <p:bldP spid="13" grpId="0" animBg="1"/>
      <p:bldP spid="14" grpId="0" animBg="1"/>
      <p:bldP spid="15" grpId="0" animBg="1"/>
      <p:bldP spid="16" grpId="0"/>
      <p:bldP spid="17" grpId="0" animBg="1"/>
      <p:bldP spid="18" grpId="0" animBg="1"/>
      <p:bldP spid="19" grpId="0" animBg="1"/>
      <p:bldP spid="20" grpId="0" animBg="1"/>
      <p:bldP spid="21" grpId="0"/>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7632" y="477267"/>
            <a:ext cx="6172200" cy="857250"/>
          </a:xfrm>
        </p:spPr>
        <p:txBody>
          <a:bodyPr>
            <a:normAutofit/>
          </a:bodyPr>
          <a:lstStyle/>
          <a:p>
            <a:r>
              <a:rPr lang="en-US" sz="1600" b="1">
                <a:solidFill>
                  <a:srgbClr val="0070C0"/>
                </a:solidFill>
              </a:rPr>
              <a:t>The anatomy around the pancreas changes significantly day to day</a:t>
            </a:r>
          </a:p>
        </p:txBody>
      </p:sp>
      <p:pic>
        <p:nvPicPr>
          <p:cNvPr id="1026" name="Picture 2" descr="Anatomical Changes Over 5 Day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8300" y="1134533"/>
            <a:ext cx="5143500" cy="3695997"/>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C971CCD-C3D6-CB16-E379-C322DFA6623C}"/>
              </a:ext>
            </a:extLst>
          </p:cNvPr>
          <p:cNvSpPr txBox="1"/>
          <p:nvPr/>
        </p:nvSpPr>
        <p:spPr>
          <a:xfrm>
            <a:off x="4060209" y="107935"/>
            <a:ext cx="1784527" cy="369332"/>
          </a:xfrm>
          <a:prstGeom prst="rect">
            <a:avLst/>
          </a:prstGeom>
          <a:noFill/>
        </p:spPr>
        <p:txBody>
          <a:bodyPr wrap="none" rtlCol="0">
            <a:spAutoFit/>
          </a:bodyPr>
          <a:lstStyle/>
          <a:p>
            <a:r>
              <a:rPr lang="en-US" b="1"/>
              <a:t>INTERFRACTION</a:t>
            </a:r>
            <a:r>
              <a:rPr lang="en-US"/>
              <a:t> </a:t>
            </a:r>
          </a:p>
        </p:txBody>
      </p:sp>
      <p:sp>
        <p:nvSpPr>
          <p:cNvPr id="4" name="TextBox 3">
            <a:extLst>
              <a:ext uri="{FF2B5EF4-FFF2-40B4-BE49-F238E27FC236}">
                <a16:creationId xmlns:a16="http://schemas.microsoft.com/office/drawing/2014/main" id="{7591015C-9F39-7DF8-2504-DB70B62132B9}"/>
              </a:ext>
            </a:extLst>
          </p:cNvPr>
          <p:cNvSpPr txBox="1"/>
          <p:nvPr/>
        </p:nvSpPr>
        <p:spPr>
          <a:xfrm>
            <a:off x="5698067" y="1680498"/>
            <a:ext cx="3450240" cy="923330"/>
          </a:xfrm>
          <a:prstGeom prst="rect">
            <a:avLst/>
          </a:prstGeom>
          <a:noFill/>
        </p:spPr>
        <p:txBody>
          <a:bodyPr wrap="none" rtlCol="0">
            <a:spAutoFit/>
          </a:bodyPr>
          <a:lstStyle/>
          <a:p>
            <a:r>
              <a:rPr lang="en-US" b="1" dirty="0">
                <a:solidFill>
                  <a:schemeClr val="accent1"/>
                </a:solidFill>
              </a:rPr>
              <a:t>		SMART </a:t>
            </a:r>
          </a:p>
          <a:p>
            <a:r>
              <a:rPr lang="en-US" b="1" dirty="0">
                <a:solidFill>
                  <a:schemeClr val="accent1"/>
                </a:solidFill>
              </a:rPr>
              <a:t> A multi-institutional Clinical Trial </a:t>
            </a:r>
            <a:br>
              <a:rPr lang="en-US" b="1" dirty="0">
                <a:solidFill>
                  <a:schemeClr val="accent1"/>
                </a:solidFill>
              </a:rPr>
            </a:br>
            <a:r>
              <a:rPr lang="en-US" b="1" dirty="0">
                <a:solidFill>
                  <a:schemeClr val="accent1"/>
                </a:solidFill>
              </a:rPr>
              <a:t>             (completed accrual)</a:t>
            </a:r>
            <a:endParaRPr lang="en-US" dirty="0"/>
          </a:p>
        </p:txBody>
      </p:sp>
      <p:sp>
        <p:nvSpPr>
          <p:cNvPr id="5" name="TextBox 4">
            <a:extLst>
              <a:ext uri="{FF2B5EF4-FFF2-40B4-BE49-F238E27FC236}">
                <a16:creationId xmlns:a16="http://schemas.microsoft.com/office/drawing/2014/main" id="{A7E5C152-F48D-FE63-3240-45FDC9189A79}"/>
              </a:ext>
            </a:extLst>
          </p:cNvPr>
          <p:cNvSpPr txBox="1"/>
          <p:nvPr/>
        </p:nvSpPr>
        <p:spPr>
          <a:xfrm>
            <a:off x="6099209" y="2765143"/>
            <a:ext cx="2907591" cy="1477328"/>
          </a:xfrm>
          <a:prstGeom prst="rect">
            <a:avLst/>
          </a:prstGeom>
          <a:noFill/>
        </p:spPr>
        <p:txBody>
          <a:bodyPr wrap="none" rtlCol="0">
            <a:spAutoFit/>
          </a:bodyPr>
          <a:lstStyle/>
          <a:p>
            <a:r>
              <a:rPr lang="en-US" dirty="0"/>
              <a:t>Inoperable pancreatic cancer</a:t>
            </a:r>
          </a:p>
          <a:p>
            <a:r>
              <a:rPr lang="en-US" dirty="0"/>
              <a:t>After at least 3 m chemo</a:t>
            </a:r>
          </a:p>
          <a:p>
            <a:endParaRPr lang="en-US" dirty="0"/>
          </a:p>
          <a:p>
            <a:pPr algn="ctr"/>
            <a:r>
              <a:rPr lang="en-US" b="1" dirty="0"/>
              <a:t>50 Gy in  5 fractions</a:t>
            </a:r>
          </a:p>
          <a:p>
            <a:pPr algn="ctr"/>
            <a:r>
              <a:rPr lang="en-US" b="1" dirty="0"/>
              <a:t>MR- guided adaptive SBRT</a:t>
            </a:r>
          </a:p>
        </p:txBody>
      </p:sp>
    </p:spTree>
    <p:extLst>
      <p:ext uri="{BB962C8B-B14F-4D97-AF65-F5344CB8AC3E}">
        <p14:creationId xmlns:p14="http://schemas.microsoft.com/office/powerpoint/2010/main" val="1836968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EDCB1E-E5F4-1348-A50A-4029559D7A86}"/>
              </a:ext>
            </a:extLst>
          </p:cNvPr>
          <p:cNvSpPr>
            <a:spLocks noGrp="1"/>
          </p:cNvSpPr>
          <p:nvPr>
            <p:ph idx="1"/>
          </p:nvPr>
        </p:nvSpPr>
        <p:spPr>
          <a:xfrm>
            <a:off x="0" y="1272754"/>
            <a:ext cx="9144000" cy="3764198"/>
          </a:xfrm>
        </p:spPr>
        <p:txBody>
          <a:bodyPr/>
          <a:lstStyle/>
          <a:p>
            <a:pPr>
              <a:buFont typeface="Arial" panose="020B0604020202020204" pitchFamily="34" charset="0"/>
              <a:buChar char="•"/>
            </a:pPr>
            <a:r>
              <a:rPr lang="en-US" dirty="0"/>
              <a:t>Combination with immunotherapy is required to unleash the immunogenicity of radiation therapy</a:t>
            </a:r>
          </a:p>
          <a:p>
            <a:pPr marL="0" indent="0">
              <a:buNone/>
            </a:pPr>
            <a:endParaRPr lang="en-US" dirty="0"/>
          </a:p>
          <a:p>
            <a:pPr>
              <a:buFont typeface="Arial" panose="020B0604020202020204" pitchFamily="34" charset="0"/>
              <a:buChar char="•"/>
            </a:pPr>
            <a:r>
              <a:rPr lang="en-US" b="1" dirty="0"/>
              <a:t>Adapting</a:t>
            </a:r>
            <a:r>
              <a:rPr lang="en-US" dirty="0"/>
              <a:t> radiation prescriptions/techniques is required to synergize with immunotherapy, to sustain host’s immune fitness</a:t>
            </a:r>
          </a:p>
          <a:p>
            <a:endParaRPr lang="en-US" sz="1800" dirty="0"/>
          </a:p>
          <a:p>
            <a:r>
              <a:rPr lang="en-US" dirty="0"/>
              <a:t>A regimen of  </a:t>
            </a:r>
            <a:r>
              <a:rPr lang="en-US" b="1" dirty="0"/>
              <a:t>focalized hypo-fractionated radiation  </a:t>
            </a:r>
            <a:r>
              <a:rPr lang="en-US" dirty="0"/>
              <a:t>directed to the </a:t>
            </a:r>
            <a:r>
              <a:rPr lang="en-US" b="1" dirty="0"/>
              <a:t>tumor only </a:t>
            </a:r>
            <a:r>
              <a:rPr lang="en-US" dirty="0"/>
              <a:t>should be given first, followed by anti-PD1/PD-L1</a:t>
            </a:r>
          </a:p>
        </p:txBody>
      </p:sp>
      <p:sp>
        <p:nvSpPr>
          <p:cNvPr id="3" name="Title 2">
            <a:extLst>
              <a:ext uri="{FF2B5EF4-FFF2-40B4-BE49-F238E27FC236}">
                <a16:creationId xmlns:a16="http://schemas.microsoft.com/office/drawing/2014/main" id="{BEEFEB74-F8CB-0045-B4D9-B707E333398A}"/>
              </a:ext>
            </a:extLst>
          </p:cNvPr>
          <p:cNvSpPr>
            <a:spLocks noGrp="1"/>
          </p:cNvSpPr>
          <p:nvPr>
            <p:ph type="title"/>
          </p:nvPr>
        </p:nvSpPr>
        <p:spPr>
          <a:xfrm>
            <a:off x="3538290" y="219337"/>
            <a:ext cx="2496945" cy="616813"/>
          </a:xfrm>
        </p:spPr>
        <p:txBody>
          <a:bodyPr/>
          <a:lstStyle/>
          <a:p>
            <a:r>
              <a:rPr lang="en-US" b="1" dirty="0"/>
              <a:t>Conclusions</a:t>
            </a:r>
          </a:p>
        </p:txBody>
      </p:sp>
      <p:pic>
        <p:nvPicPr>
          <p:cNvPr id="4" name="Picture 3" descr="A picture containing logo&#10;&#10;Description automatically generated">
            <a:extLst>
              <a:ext uri="{FF2B5EF4-FFF2-40B4-BE49-F238E27FC236}">
                <a16:creationId xmlns:a16="http://schemas.microsoft.com/office/drawing/2014/main" id="{138D6C8C-E1E6-4175-B14F-B9C09539B476}"/>
              </a:ext>
            </a:extLst>
          </p:cNvPr>
          <p:cNvPicPr>
            <a:picLocks noChangeAspect="1"/>
          </p:cNvPicPr>
          <p:nvPr/>
        </p:nvPicPr>
        <p:blipFill>
          <a:blip r:embed="rId3"/>
          <a:stretch>
            <a:fillRect/>
          </a:stretch>
        </p:blipFill>
        <p:spPr>
          <a:xfrm>
            <a:off x="0" y="23197"/>
            <a:ext cx="1696093" cy="476243"/>
          </a:xfrm>
          <a:prstGeom prst="rect">
            <a:avLst/>
          </a:prstGeom>
        </p:spPr>
      </p:pic>
    </p:spTree>
    <p:extLst>
      <p:ext uri="{BB962C8B-B14F-4D97-AF65-F5344CB8AC3E}">
        <p14:creationId xmlns:p14="http://schemas.microsoft.com/office/powerpoint/2010/main" val="301343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alphaModFix amt="20000"/>
            <a:extLst>
              <a:ext uri="{28A0092B-C50C-407E-A947-70E740481C1C}">
                <a14:useLocalDpi xmlns:a14="http://schemas.microsoft.com/office/drawing/2010/main"/>
              </a:ext>
            </a:extLst>
          </a:blip>
          <a:srcRect/>
          <a:stretch/>
        </p:blipFill>
        <p:spPr>
          <a:xfrm>
            <a:off x="21397" y="-189667"/>
            <a:ext cx="9152128" cy="5532069"/>
          </a:xfrm>
          <a:prstGeom prst="rect">
            <a:avLst/>
          </a:prstGeom>
        </p:spPr>
      </p:pic>
      <p:sp>
        <p:nvSpPr>
          <p:cNvPr id="7" name="TextBox 6"/>
          <p:cNvSpPr txBox="1"/>
          <p:nvPr/>
        </p:nvSpPr>
        <p:spPr>
          <a:xfrm>
            <a:off x="1236670" y="367412"/>
            <a:ext cx="6873647" cy="438582"/>
          </a:xfrm>
          <a:prstGeom prst="rect">
            <a:avLst/>
          </a:prstGeom>
          <a:noFill/>
          <a:ln>
            <a:noFill/>
          </a:ln>
          <a:effectLst/>
        </p:spPr>
        <p:txBody>
          <a:bodyPr wrap="square">
            <a:spAutoFit/>
          </a:bodyPr>
          <a:lstStyle/>
          <a:p>
            <a:pPr algn="ctr">
              <a:lnSpc>
                <a:spcPts val="2736"/>
              </a:lnSpc>
              <a:defRPr/>
            </a:pPr>
            <a:r>
              <a:rPr lang="en-US" sz="2520" b="1" dirty="0">
                <a:ln w="6350">
                  <a:solidFill>
                    <a:schemeClr val="tx1"/>
                  </a:solidFill>
                  <a:prstDash val="solid"/>
                </a:ln>
                <a:solidFill>
                  <a:schemeClr val="tx2">
                    <a:lumMod val="60000"/>
                    <a:lumOff val="40000"/>
                  </a:schemeClr>
                </a:solidFill>
                <a:effectLst>
                  <a:outerShdw blurRad="38100" dist="22860" dir="5400000" algn="tl" rotWithShape="0">
                    <a:srgbClr val="000000">
                      <a:alpha val="30000"/>
                    </a:srgbClr>
                  </a:outerShdw>
                </a:effectLst>
                <a:latin typeface="Calibri" panose="020F0502020204030204" pitchFamily="34" charset="0"/>
                <a:ea typeface="Arial" charset="0"/>
                <a:cs typeface="Calibri" panose="020F0502020204030204" pitchFamily="34" charset="0"/>
              </a:rPr>
              <a:t>RADIATION &amp; IMMUNITY PROGRAM</a:t>
            </a:r>
          </a:p>
        </p:txBody>
      </p:sp>
      <p:sp>
        <p:nvSpPr>
          <p:cNvPr id="29" name="Text Box 2">
            <a:extLst>
              <a:ext uri="{FF2B5EF4-FFF2-40B4-BE49-F238E27FC236}">
                <a16:creationId xmlns:a16="http://schemas.microsoft.com/office/drawing/2014/main" id="{CFA90E87-756E-DE4C-88B2-B8FAF93FFA81}"/>
              </a:ext>
            </a:extLst>
          </p:cNvPr>
          <p:cNvSpPr txBox="1">
            <a:spLocks noChangeArrowheads="1"/>
          </p:cNvSpPr>
          <p:nvPr/>
        </p:nvSpPr>
        <p:spPr bwMode="auto">
          <a:xfrm>
            <a:off x="583853" y="1051116"/>
            <a:ext cx="1794547" cy="1858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rgbClr val="000000"/>
                </a:solidFill>
                <a:latin typeface="Gill Sans" charset="0"/>
                <a:ea typeface="Heiti SC Light" charset="0"/>
                <a:cs typeface="Heiti SC Light" charset="0"/>
                <a:sym typeface="Gill Sans" charset="0"/>
              </a:defRPr>
            </a:lvl1pPr>
            <a:lvl2pPr marL="742950" indent="-285750" eaLnBrk="0" hangingPunct="0">
              <a:defRPr sz="1200">
                <a:solidFill>
                  <a:srgbClr val="000000"/>
                </a:solidFill>
                <a:latin typeface="Gill Sans" charset="0"/>
                <a:ea typeface="Heiti SC Light" charset="0"/>
                <a:cs typeface="Heiti SC Light" charset="0"/>
                <a:sym typeface="Gill Sans" charset="0"/>
              </a:defRPr>
            </a:lvl2pPr>
            <a:lvl3pPr marL="1143000" indent="-228600" eaLnBrk="0" hangingPunct="0">
              <a:defRPr sz="1200">
                <a:solidFill>
                  <a:srgbClr val="000000"/>
                </a:solidFill>
                <a:latin typeface="Gill Sans" charset="0"/>
                <a:ea typeface="Heiti SC Light" charset="0"/>
                <a:cs typeface="Heiti SC Light" charset="0"/>
                <a:sym typeface="Gill Sans" charset="0"/>
              </a:defRPr>
            </a:lvl3pPr>
            <a:lvl4pPr marL="1600200" indent="-228600" eaLnBrk="0" hangingPunct="0">
              <a:defRPr sz="1200">
                <a:solidFill>
                  <a:srgbClr val="000000"/>
                </a:solidFill>
                <a:latin typeface="Gill Sans" charset="0"/>
                <a:ea typeface="Heiti SC Light" charset="0"/>
                <a:cs typeface="Heiti SC Light" charset="0"/>
                <a:sym typeface="Gill Sans" charset="0"/>
              </a:defRPr>
            </a:lvl4pPr>
            <a:lvl5pPr marL="2057400" indent="-228600" eaLnBrk="0" hangingPunct="0">
              <a:defRPr sz="1200">
                <a:solidFill>
                  <a:srgbClr val="000000"/>
                </a:solidFill>
                <a:latin typeface="Gill Sans" charset="0"/>
                <a:ea typeface="Heiti SC Light" charset="0"/>
                <a:cs typeface="Heiti SC Light" charset="0"/>
                <a:sym typeface="Gill Sans" charset="0"/>
              </a:defRPr>
            </a:lvl5pPr>
            <a:lvl6pPr marL="25146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6pPr>
            <a:lvl7pPr marL="29718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7pPr>
            <a:lvl8pPr marL="34290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8pPr>
            <a:lvl9pPr marL="38862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9pPr>
          </a:lstStyle>
          <a:p>
            <a:pPr algn="ctr" eaLnBrk="1" hangingPunct="1"/>
            <a:r>
              <a:rPr lang="en-US" sz="1400" b="1" dirty="0">
                <a:solidFill>
                  <a:srgbClr val="FF0000"/>
                </a:solidFill>
                <a:latin typeface="Calibri" panose="020F0502020204030204" pitchFamily="34" charset="0"/>
                <a:ea typeface="Arial" charset="0"/>
                <a:cs typeface="Calibri" panose="020F0502020204030204" pitchFamily="34" charset="0"/>
              </a:rPr>
              <a:t>Silvia C. Formenti</a:t>
            </a:r>
          </a:p>
          <a:p>
            <a:pPr algn="ctr" eaLnBrk="1" hangingPunct="1"/>
            <a:r>
              <a:rPr lang="en-US" sz="1260" dirty="0" err="1">
                <a:solidFill>
                  <a:schemeClr val="tx1"/>
                </a:solidFill>
                <a:latin typeface="Calibri" panose="020F0502020204030204" pitchFamily="34" charset="0"/>
                <a:ea typeface="Arial" charset="0"/>
                <a:cs typeface="Calibri" panose="020F0502020204030204" pitchFamily="34" charset="0"/>
              </a:rPr>
              <a:t>Encouse</a:t>
            </a:r>
            <a:r>
              <a:rPr lang="en-US" sz="1260" dirty="0">
                <a:solidFill>
                  <a:schemeClr val="tx1"/>
                </a:solidFill>
                <a:latin typeface="Calibri" panose="020F0502020204030204" pitchFamily="34" charset="0"/>
                <a:ea typeface="Arial" charset="0"/>
                <a:cs typeface="Calibri" panose="020F0502020204030204" pitchFamily="34" charset="0"/>
              </a:rPr>
              <a:t> Golden </a:t>
            </a:r>
            <a:br>
              <a:rPr lang="en-US" sz="1260" dirty="0">
                <a:solidFill>
                  <a:schemeClr val="tx1"/>
                </a:solidFill>
                <a:latin typeface="Calibri" panose="020F0502020204030204" pitchFamily="34" charset="0"/>
                <a:ea typeface="Arial" charset="0"/>
                <a:cs typeface="Calibri" panose="020F0502020204030204" pitchFamily="34" charset="0"/>
              </a:rPr>
            </a:br>
            <a:r>
              <a:rPr lang="en-US" sz="1260" dirty="0">
                <a:solidFill>
                  <a:schemeClr val="tx1"/>
                </a:solidFill>
                <a:latin typeface="Calibri" panose="020F0502020204030204" pitchFamily="34" charset="0"/>
                <a:ea typeface="Arial" charset="0"/>
                <a:cs typeface="Calibri" panose="020F0502020204030204" pitchFamily="34" charset="0"/>
              </a:rPr>
              <a:t>Josephine Kang</a:t>
            </a:r>
          </a:p>
          <a:p>
            <a:pPr algn="ctr" eaLnBrk="1" hangingPunct="1"/>
            <a:r>
              <a:rPr lang="en-US" sz="1260" dirty="0">
                <a:solidFill>
                  <a:schemeClr val="tx1"/>
                </a:solidFill>
                <a:latin typeface="Calibri" panose="020F0502020204030204" pitchFamily="34" charset="0"/>
                <a:ea typeface="Arial" charset="0"/>
                <a:cs typeface="Calibri" panose="020F0502020204030204" pitchFamily="34" charset="0"/>
              </a:rPr>
              <a:t>Andrew Brandmeier</a:t>
            </a:r>
          </a:p>
          <a:p>
            <a:pPr algn="ctr" eaLnBrk="1" hangingPunct="1"/>
            <a:r>
              <a:rPr lang="en-US" sz="1260" dirty="0">
                <a:solidFill>
                  <a:schemeClr val="tx1"/>
                </a:solidFill>
                <a:latin typeface="Calibri" panose="020F0502020204030204" pitchFamily="34" charset="0"/>
                <a:ea typeface="Arial" charset="0"/>
                <a:cs typeface="Calibri" panose="020F0502020204030204" pitchFamily="34" charset="0"/>
              </a:rPr>
              <a:t>Ariel </a:t>
            </a:r>
            <a:r>
              <a:rPr lang="en-US" sz="1260" dirty="0" err="1">
                <a:solidFill>
                  <a:schemeClr val="tx1"/>
                </a:solidFill>
                <a:latin typeface="Calibri" panose="020F0502020204030204" pitchFamily="34" charset="0"/>
                <a:ea typeface="Arial" charset="0"/>
                <a:cs typeface="Calibri" panose="020F0502020204030204" pitchFamily="34" charset="0"/>
              </a:rPr>
              <a:t>Marciscano</a:t>
            </a:r>
            <a:endParaRPr lang="en-US" sz="1260" dirty="0">
              <a:solidFill>
                <a:schemeClr val="tx1"/>
              </a:solidFill>
              <a:latin typeface="Calibri" panose="020F0502020204030204" pitchFamily="34" charset="0"/>
              <a:ea typeface="Arial" charset="0"/>
              <a:cs typeface="Calibri" panose="020F0502020204030204" pitchFamily="34" charset="0"/>
            </a:endParaRPr>
          </a:p>
          <a:p>
            <a:pPr algn="ctr" eaLnBrk="1" hangingPunct="1"/>
            <a:r>
              <a:rPr lang="en-US" sz="1260" dirty="0">
                <a:solidFill>
                  <a:schemeClr val="tx1"/>
                </a:solidFill>
                <a:latin typeface="Calibri" panose="020F0502020204030204" pitchFamily="34" charset="0"/>
                <a:ea typeface="Arial" charset="0"/>
                <a:cs typeface="Calibri" panose="020F0502020204030204" pitchFamily="34" charset="0"/>
              </a:rPr>
              <a:t>John Ng</a:t>
            </a:r>
          </a:p>
          <a:p>
            <a:pPr algn="ctr" eaLnBrk="1" hangingPunct="1"/>
            <a:r>
              <a:rPr lang="en-US" sz="1260" dirty="0">
                <a:solidFill>
                  <a:schemeClr val="tx1"/>
                </a:solidFill>
                <a:latin typeface="Calibri" panose="020F0502020204030204" pitchFamily="34" charset="0"/>
                <a:ea typeface="Arial" charset="0"/>
                <a:cs typeface="Calibri" panose="020F0502020204030204" pitchFamily="34" charset="0"/>
              </a:rPr>
              <a:t>Himanshu Nagar</a:t>
            </a:r>
          </a:p>
          <a:p>
            <a:pPr algn="ctr" eaLnBrk="1" hangingPunct="1"/>
            <a:r>
              <a:rPr lang="en-US" sz="1260" dirty="0">
                <a:solidFill>
                  <a:schemeClr val="tx1"/>
                </a:solidFill>
                <a:latin typeface="Calibri" panose="020F0502020204030204" pitchFamily="34" charset="0"/>
                <a:ea typeface="Arial" charset="0"/>
                <a:cs typeface="Calibri" panose="020F0502020204030204" pitchFamily="34" charset="0"/>
              </a:rPr>
              <a:t>J. Keith </a:t>
            </a:r>
            <a:r>
              <a:rPr lang="en-US" sz="1260" dirty="0" err="1">
                <a:solidFill>
                  <a:schemeClr val="tx1"/>
                </a:solidFill>
                <a:latin typeface="Calibri" panose="020F0502020204030204" pitchFamily="34" charset="0"/>
                <a:ea typeface="Arial" charset="0"/>
                <a:cs typeface="Calibri" panose="020F0502020204030204" pitchFamily="34" charset="0"/>
              </a:rPr>
              <a:t>Dewyngaert</a:t>
            </a:r>
            <a:endParaRPr lang="en-US" sz="1260" dirty="0">
              <a:solidFill>
                <a:schemeClr val="tx1"/>
              </a:solidFill>
              <a:latin typeface="Calibri" panose="020F0502020204030204" pitchFamily="34" charset="0"/>
              <a:ea typeface="Arial" charset="0"/>
              <a:cs typeface="Calibri" panose="020F0502020204030204" pitchFamily="34" charset="0"/>
            </a:endParaRPr>
          </a:p>
          <a:p>
            <a:pPr algn="ctr" eaLnBrk="1" hangingPunct="1"/>
            <a:endParaRPr lang="en-US" sz="1260" dirty="0">
              <a:solidFill>
                <a:schemeClr val="tx1"/>
              </a:solidFill>
              <a:latin typeface="Calibri" panose="020F0502020204030204" pitchFamily="34" charset="0"/>
              <a:ea typeface="Arial" charset="0"/>
              <a:cs typeface="Calibri" panose="020F0502020204030204" pitchFamily="34" charset="0"/>
            </a:endParaRPr>
          </a:p>
        </p:txBody>
      </p:sp>
      <p:sp>
        <p:nvSpPr>
          <p:cNvPr id="30" name="Text Box 3">
            <a:extLst>
              <a:ext uri="{FF2B5EF4-FFF2-40B4-BE49-F238E27FC236}">
                <a16:creationId xmlns:a16="http://schemas.microsoft.com/office/drawing/2014/main" id="{9CE226EE-1C8A-7946-9F08-73F9F93205E9}"/>
              </a:ext>
            </a:extLst>
          </p:cNvPr>
          <p:cNvSpPr txBox="1">
            <a:spLocks noChangeArrowheads="1"/>
          </p:cNvSpPr>
          <p:nvPr/>
        </p:nvSpPr>
        <p:spPr bwMode="auto">
          <a:xfrm>
            <a:off x="2901278" y="1152930"/>
            <a:ext cx="1772216" cy="1678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rgbClr val="000000"/>
                </a:solidFill>
                <a:latin typeface="Gill Sans" charset="0"/>
                <a:ea typeface="Heiti SC Light" charset="0"/>
                <a:cs typeface="Heiti SC Light" charset="0"/>
                <a:sym typeface="Gill Sans" charset="0"/>
              </a:defRPr>
            </a:lvl1pPr>
            <a:lvl2pPr marL="742950" indent="-285750" eaLnBrk="0" hangingPunct="0">
              <a:defRPr sz="1200">
                <a:solidFill>
                  <a:srgbClr val="000000"/>
                </a:solidFill>
                <a:latin typeface="Gill Sans" charset="0"/>
                <a:ea typeface="Heiti SC Light" charset="0"/>
                <a:cs typeface="Heiti SC Light" charset="0"/>
                <a:sym typeface="Gill Sans" charset="0"/>
              </a:defRPr>
            </a:lvl2pPr>
            <a:lvl3pPr marL="1143000" indent="-228600" eaLnBrk="0" hangingPunct="0">
              <a:defRPr sz="1200">
                <a:solidFill>
                  <a:srgbClr val="000000"/>
                </a:solidFill>
                <a:latin typeface="Gill Sans" charset="0"/>
                <a:ea typeface="Heiti SC Light" charset="0"/>
                <a:cs typeface="Heiti SC Light" charset="0"/>
                <a:sym typeface="Gill Sans" charset="0"/>
              </a:defRPr>
            </a:lvl3pPr>
            <a:lvl4pPr marL="1600200" indent="-228600" eaLnBrk="0" hangingPunct="0">
              <a:defRPr sz="1200">
                <a:solidFill>
                  <a:srgbClr val="000000"/>
                </a:solidFill>
                <a:latin typeface="Gill Sans" charset="0"/>
                <a:ea typeface="Heiti SC Light" charset="0"/>
                <a:cs typeface="Heiti SC Light" charset="0"/>
                <a:sym typeface="Gill Sans" charset="0"/>
              </a:defRPr>
            </a:lvl4pPr>
            <a:lvl5pPr marL="2057400" indent="-228600" eaLnBrk="0" hangingPunct="0">
              <a:defRPr sz="1200">
                <a:solidFill>
                  <a:srgbClr val="000000"/>
                </a:solidFill>
                <a:latin typeface="Gill Sans" charset="0"/>
                <a:ea typeface="Heiti SC Light" charset="0"/>
                <a:cs typeface="Heiti SC Light" charset="0"/>
                <a:sym typeface="Gill Sans" charset="0"/>
              </a:defRPr>
            </a:lvl5pPr>
            <a:lvl6pPr marL="25146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6pPr>
            <a:lvl7pPr marL="29718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7pPr>
            <a:lvl8pPr marL="34290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8pPr>
            <a:lvl9pPr marL="38862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9pPr>
          </a:lstStyle>
          <a:p>
            <a:pPr algn="ctr" eaLnBrk="1" hangingPunct="1"/>
            <a:r>
              <a:rPr lang="en-US" sz="1400" b="1">
                <a:solidFill>
                  <a:srgbClr val="FF0000"/>
                </a:solidFill>
                <a:latin typeface="Calibri" panose="020F0502020204030204" pitchFamily="34" charset="0"/>
                <a:ea typeface="Arial" charset="0"/>
                <a:cs typeface="Calibri" panose="020F0502020204030204" pitchFamily="34" charset="0"/>
              </a:rPr>
              <a:t>Sandra Demaria</a:t>
            </a:r>
          </a:p>
          <a:p>
            <a:pPr algn="ctr" eaLnBrk="1" hangingPunct="1"/>
            <a:r>
              <a:rPr lang="en-US" sz="1260">
                <a:solidFill>
                  <a:schemeClr val="tx1"/>
                </a:solidFill>
                <a:latin typeface="Calibri" panose="020F0502020204030204" pitchFamily="34" charset="0"/>
                <a:ea typeface="Arial" charset="0"/>
                <a:cs typeface="Calibri" panose="020F0502020204030204" pitchFamily="34" charset="0"/>
              </a:rPr>
              <a:t>Sheila Spada</a:t>
            </a:r>
          </a:p>
          <a:p>
            <a:pPr algn="ctr" eaLnBrk="1" hangingPunct="1"/>
            <a:r>
              <a:rPr lang="en-US" sz="1260">
                <a:solidFill>
                  <a:schemeClr val="tx1"/>
                </a:solidFill>
                <a:latin typeface="Calibri" panose="020F0502020204030204" pitchFamily="34" charset="0"/>
                <a:ea typeface="Arial" charset="0"/>
                <a:cs typeface="Calibri" panose="020F0502020204030204" pitchFamily="34" charset="0"/>
              </a:rPr>
              <a:t>Maud Charpentier</a:t>
            </a:r>
          </a:p>
          <a:p>
            <a:pPr algn="ctr" eaLnBrk="1" hangingPunct="1"/>
            <a:r>
              <a:rPr lang="en-US" sz="1260">
                <a:solidFill>
                  <a:schemeClr val="tx1"/>
                </a:solidFill>
                <a:latin typeface="Calibri" panose="020F0502020204030204" pitchFamily="34" charset="0"/>
                <a:ea typeface="Arial" charset="0"/>
                <a:cs typeface="Calibri" panose="020F0502020204030204" pitchFamily="34" charset="0"/>
              </a:rPr>
              <a:t>Samantha Van Nest</a:t>
            </a:r>
          </a:p>
          <a:p>
            <a:pPr algn="ctr" eaLnBrk="1" hangingPunct="1"/>
            <a:r>
              <a:rPr lang="en-US" sz="1350">
                <a:solidFill>
                  <a:schemeClr val="tx1"/>
                </a:solidFill>
                <a:latin typeface="Calibri" panose="020F0502020204030204" pitchFamily="34" charset="0"/>
                <a:ea typeface="Arial" charset="0"/>
                <a:cs typeface="Calibri" panose="020F0502020204030204" pitchFamily="34" charset="0"/>
              </a:rPr>
              <a:t>Ines Mota</a:t>
            </a:r>
          </a:p>
          <a:p>
            <a:pPr algn="ctr" eaLnBrk="1" hangingPunct="1"/>
            <a:endParaRPr lang="en-US" sz="1260">
              <a:solidFill>
                <a:schemeClr val="tx1"/>
              </a:solidFill>
              <a:latin typeface="Calibri" panose="020F0502020204030204" pitchFamily="34" charset="0"/>
              <a:ea typeface="Arial" charset="0"/>
              <a:cs typeface="Calibri" panose="020F0502020204030204" pitchFamily="34" charset="0"/>
            </a:endParaRPr>
          </a:p>
          <a:p>
            <a:pPr algn="ctr" eaLnBrk="1" hangingPunct="1"/>
            <a:endParaRPr lang="en-US" sz="1260">
              <a:solidFill>
                <a:schemeClr val="tx1"/>
              </a:solidFill>
              <a:latin typeface="Calibri" panose="020F0502020204030204" pitchFamily="34" charset="0"/>
              <a:ea typeface="Arial" charset="0"/>
              <a:cs typeface="Calibri" panose="020F0502020204030204" pitchFamily="34" charset="0"/>
            </a:endParaRPr>
          </a:p>
          <a:p>
            <a:pPr algn="ctr" eaLnBrk="1" hangingPunct="1"/>
            <a:endParaRPr lang="en-US" sz="1260">
              <a:solidFill>
                <a:schemeClr val="tx1"/>
              </a:solidFill>
              <a:latin typeface="Calibri" panose="020F0502020204030204" pitchFamily="34" charset="0"/>
              <a:ea typeface="Arial" charset="0"/>
              <a:cs typeface="Calibri" panose="020F0502020204030204" pitchFamily="34" charset="0"/>
            </a:endParaRPr>
          </a:p>
        </p:txBody>
      </p:sp>
      <p:sp>
        <p:nvSpPr>
          <p:cNvPr id="31" name="TextBox 30">
            <a:extLst>
              <a:ext uri="{FF2B5EF4-FFF2-40B4-BE49-F238E27FC236}">
                <a16:creationId xmlns:a16="http://schemas.microsoft.com/office/drawing/2014/main" id="{9761D2F9-0149-ED4B-9988-23252D34095B}"/>
              </a:ext>
            </a:extLst>
          </p:cNvPr>
          <p:cNvSpPr txBox="1"/>
          <p:nvPr/>
        </p:nvSpPr>
        <p:spPr>
          <a:xfrm>
            <a:off x="3130569" y="3239040"/>
            <a:ext cx="1523869" cy="1837426"/>
          </a:xfrm>
          <a:prstGeom prst="rect">
            <a:avLst/>
          </a:prstGeom>
          <a:noFill/>
        </p:spPr>
        <p:txBody>
          <a:bodyPr wrap="square" rtlCol="0">
            <a:spAutoFit/>
          </a:bodyPr>
          <a:lstStyle/>
          <a:p>
            <a:pPr algn="ctr"/>
            <a:r>
              <a:rPr lang="en-US" sz="1260" b="1">
                <a:solidFill>
                  <a:schemeClr val="accent6">
                    <a:lumMod val="75000"/>
                  </a:schemeClr>
                </a:solidFill>
                <a:latin typeface="Calibri" panose="020F0502020204030204" pitchFamily="34" charset="0"/>
                <a:ea typeface="Arial" charset="0"/>
                <a:cs typeface="Calibri" panose="020F0502020204030204" pitchFamily="34" charset="0"/>
              </a:rPr>
              <a:t>Preclinical Core</a:t>
            </a:r>
          </a:p>
          <a:p>
            <a:pPr algn="ctr"/>
            <a:r>
              <a:rPr lang="en-US" sz="1260">
                <a:latin typeface="Calibri" panose="020F0502020204030204" pitchFamily="34" charset="0"/>
                <a:ea typeface="Arial" charset="0"/>
                <a:cs typeface="Calibri" panose="020F0502020204030204" pitchFamily="34" charset="0"/>
              </a:rPr>
              <a:t>Ariel Marciscano</a:t>
            </a:r>
          </a:p>
          <a:p>
            <a:pPr algn="ctr"/>
            <a:r>
              <a:rPr lang="en-US" sz="1260">
                <a:latin typeface="Calibri" panose="020F0502020204030204" pitchFamily="34" charset="0"/>
                <a:ea typeface="Arial" charset="0"/>
                <a:cs typeface="Calibri" panose="020F0502020204030204" pitchFamily="34" charset="0"/>
              </a:rPr>
              <a:t>Gabor Jozsef</a:t>
            </a:r>
          </a:p>
          <a:p>
            <a:pPr algn="ctr"/>
            <a:r>
              <a:rPr lang="en-US" sz="1260">
                <a:latin typeface="Calibri" panose="020F0502020204030204" pitchFamily="34" charset="0"/>
                <a:ea typeface="Arial" charset="0"/>
                <a:cs typeface="Calibri" panose="020F0502020204030204" pitchFamily="34" charset="0"/>
              </a:rPr>
              <a:t>Karsten Pilones</a:t>
            </a:r>
          </a:p>
          <a:p>
            <a:pPr algn="ctr"/>
            <a:r>
              <a:rPr lang="en-US" sz="1260">
                <a:latin typeface="Calibri" panose="020F0502020204030204" pitchFamily="34" charset="0"/>
                <a:ea typeface="Arial" charset="0"/>
                <a:cs typeface="Calibri" panose="020F0502020204030204" pitchFamily="34" charset="0"/>
              </a:rPr>
              <a:t>Camille Daviaud</a:t>
            </a:r>
          </a:p>
          <a:p>
            <a:pPr algn="ctr"/>
            <a:r>
              <a:rPr lang="en-US" sz="1260">
                <a:latin typeface="Calibri" panose="020F0502020204030204" pitchFamily="34" charset="0"/>
                <a:ea typeface="Arial" charset="0"/>
                <a:cs typeface="Calibri" panose="020F0502020204030204" pitchFamily="34" charset="0"/>
              </a:rPr>
              <a:t>Jeffrey Kraynak</a:t>
            </a:r>
          </a:p>
          <a:p>
            <a:pPr algn="ctr"/>
            <a:r>
              <a:rPr lang="en-US" sz="1260">
                <a:latin typeface="Calibri" panose="020F0502020204030204" pitchFamily="34" charset="0"/>
                <a:ea typeface="Arial" charset="0"/>
                <a:cs typeface="Calibri" panose="020F0502020204030204" pitchFamily="34" charset="0"/>
              </a:rPr>
              <a:t>Yasmeen Sarfraz</a:t>
            </a:r>
          </a:p>
          <a:p>
            <a:pPr algn="ctr"/>
            <a:endParaRPr lang="en-US" sz="1260">
              <a:latin typeface="Calibri" panose="020F0502020204030204" pitchFamily="34" charset="0"/>
              <a:ea typeface="Arial" charset="0"/>
              <a:cs typeface="Calibri" panose="020F0502020204030204" pitchFamily="34" charset="0"/>
            </a:endParaRPr>
          </a:p>
          <a:p>
            <a:pPr algn="ctr"/>
            <a:endParaRPr lang="en-US" sz="1260">
              <a:latin typeface="Calibri" panose="020F0502020204030204" pitchFamily="34" charset="0"/>
              <a:ea typeface="Arial" charset="0"/>
              <a:cs typeface="Calibri" panose="020F0502020204030204" pitchFamily="34" charset="0"/>
            </a:endParaRPr>
          </a:p>
        </p:txBody>
      </p:sp>
      <p:sp>
        <p:nvSpPr>
          <p:cNvPr id="34" name="TextBox 33">
            <a:extLst>
              <a:ext uri="{FF2B5EF4-FFF2-40B4-BE49-F238E27FC236}">
                <a16:creationId xmlns:a16="http://schemas.microsoft.com/office/drawing/2014/main" id="{E8F10830-E68C-624B-BB96-B3E10720B871}"/>
              </a:ext>
            </a:extLst>
          </p:cNvPr>
          <p:cNvSpPr txBox="1"/>
          <p:nvPr/>
        </p:nvSpPr>
        <p:spPr>
          <a:xfrm>
            <a:off x="172907" y="3030913"/>
            <a:ext cx="2844422" cy="1255728"/>
          </a:xfrm>
          <a:prstGeom prst="rect">
            <a:avLst/>
          </a:prstGeom>
          <a:noFill/>
        </p:spPr>
        <p:txBody>
          <a:bodyPr wrap="square" rtlCol="0">
            <a:spAutoFit/>
          </a:bodyPr>
          <a:lstStyle/>
          <a:p>
            <a:pPr algn="ctr"/>
            <a:r>
              <a:rPr lang="en-US" sz="1260" b="1">
                <a:solidFill>
                  <a:schemeClr val="accent6">
                    <a:lumMod val="75000"/>
                  </a:schemeClr>
                </a:solidFill>
                <a:latin typeface="Calibri" panose="020F0502020204030204" pitchFamily="34" charset="0"/>
                <a:ea typeface="Arial" charset="0"/>
                <a:cs typeface="Calibri" panose="020F0502020204030204" pitchFamily="34" charset="0"/>
              </a:rPr>
              <a:t>Clinical  Trials Core</a:t>
            </a:r>
          </a:p>
          <a:p>
            <a:pPr algn="ctr"/>
            <a:r>
              <a:rPr lang="en-US" sz="1260">
                <a:latin typeface="Calibri" panose="020F0502020204030204" pitchFamily="34" charset="0"/>
                <a:ea typeface="Arial" charset="0"/>
                <a:cs typeface="Calibri" panose="020F0502020204030204" pitchFamily="34" charset="0"/>
              </a:rPr>
              <a:t>Maria Fenton-Kerimian</a:t>
            </a:r>
          </a:p>
          <a:p>
            <a:pPr algn="ctr"/>
            <a:r>
              <a:rPr lang="en-US" sz="1260">
                <a:latin typeface="Calibri" panose="020F0502020204030204" pitchFamily="34" charset="0"/>
                <a:ea typeface="Arial" charset="0"/>
                <a:cs typeface="Calibri" panose="020F0502020204030204" pitchFamily="34" charset="0"/>
              </a:rPr>
              <a:t>Sharanya Chandrasekhar</a:t>
            </a:r>
          </a:p>
          <a:p>
            <a:pPr algn="ctr"/>
            <a:r>
              <a:rPr lang="en-US" sz="1260">
                <a:latin typeface="Calibri" panose="020F0502020204030204" pitchFamily="34" charset="0"/>
                <a:ea typeface="Arial" charset="0"/>
                <a:cs typeface="Calibri" panose="020F0502020204030204" pitchFamily="34" charset="0"/>
              </a:rPr>
              <a:t>Pragya Yadav </a:t>
            </a:r>
          </a:p>
          <a:p>
            <a:pPr algn="ctr"/>
            <a:r>
              <a:rPr lang="en-US" sz="1260">
                <a:latin typeface="Calibri" panose="020F0502020204030204" pitchFamily="34" charset="0"/>
                <a:ea typeface="Arial" charset="0"/>
                <a:cs typeface="Calibri" panose="020F0502020204030204" pitchFamily="34" charset="0"/>
              </a:rPr>
              <a:t>Charles Ekeh</a:t>
            </a:r>
          </a:p>
          <a:p>
            <a:pPr algn="ctr"/>
            <a:endParaRPr lang="en-US" sz="1260">
              <a:latin typeface="Calibri" panose="020F0502020204030204" pitchFamily="34" charset="0"/>
              <a:ea typeface="Arial" charset="0"/>
              <a:cs typeface="Calibri" panose="020F0502020204030204" pitchFamily="34" charset="0"/>
            </a:endParaRPr>
          </a:p>
        </p:txBody>
      </p:sp>
      <p:sp>
        <p:nvSpPr>
          <p:cNvPr id="37" name="TextBox 36">
            <a:extLst>
              <a:ext uri="{FF2B5EF4-FFF2-40B4-BE49-F238E27FC236}">
                <a16:creationId xmlns:a16="http://schemas.microsoft.com/office/drawing/2014/main" id="{6FFD0042-2BE7-DA40-9334-1C28F2C3E310}"/>
              </a:ext>
            </a:extLst>
          </p:cNvPr>
          <p:cNvSpPr txBox="1"/>
          <p:nvPr/>
        </p:nvSpPr>
        <p:spPr>
          <a:xfrm>
            <a:off x="5063347" y="3042341"/>
            <a:ext cx="3287165" cy="480131"/>
          </a:xfrm>
          <a:prstGeom prst="rect">
            <a:avLst/>
          </a:prstGeom>
          <a:noFill/>
        </p:spPr>
        <p:txBody>
          <a:bodyPr wrap="square" rtlCol="0">
            <a:spAutoFit/>
          </a:bodyPr>
          <a:lstStyle/>
          <a:p>
            <a:pPr algn="ctr"/>
            <a:r>
              <a:rPr lang="en-US" sz="1260" b="1">
                <a:solidFill>
                  <a:srgbClr val="FF6600"/>
                </a:solidFill>
                <a:latin typeface="Calibri" panose="020F0502020204030204" pitchFamily="34" charset="0"/>
                <a:ea typeface="Arial" charset="0"/>
                <a:cs typeface="Calibri" panose="020F0502020204030204" pitchFamily="34" charset="0"/>
              </a:rPr>
              <a:t>WCM </a:t>
            </a:r>
            <a:r>
              <a:rPr lang="en-US" sz="1260" b="1">
                <a:solidFill>
                  <a:srgbClr val="FF6600"/>
                </a:solidFill>
                <a:latin typeface="Calibri" panose="020F0502020204030204" pitchFamily="34" charset="0"/>
                <a:cs typeface="Calibri" panose="020F0502020204030204" pitchFamily="34" charset="0"/>
              </a:rPr>
              <a:t>Biostatistics &amp; Epidemiology</a:t>
            </a:r>
            <a:endParaRPr lang="en-US" sz="1260" b="1">
              <a:solidFill>
                <a:srgbClr val="FF6600"/>
              </a:solidFill>
              <a:latin typeface="Calibri" panose="020F0502020204030204" pitchFamily="34" charset="0"/>
              <a:ea typeface="Arial" charset="0"/>
              <a:cs typeface="Calibri" panose="020F0502020204030204" pitchFamily="34" charset="0"/>
            </a:endParaRPr>
          </a:p>
          <a:p>
            <a:pPr algn="ctr"/>
            <a:r>
              <a:rPr lang="en-US" sz="1260">
                <a:latin typeface="Calibri" panose="020F0502020204030204" pitchFamily="34" charset="0"/>
                <a:cs typeface="Calibri" panose="020F0502020204030204" pitchFamily="34" charset="0"/>
              </a:rPr>
              <a:t>Xi Kathy Zhou , Karla Ballman</a:t>
            </a:r>
          </a:p>
        </p:txBody>
      </p:sp>
      <p:sp>
        <p:nvSpPr>
          <p:cNvPr id="38" name="TextBox 13">
            <a:extLst>
              <a:ext uri="{FF2B5EF4-FFF2-40B4-BE49-F238E27FC236}">
                <a16:creationId xmlns:a16="http://schemas.microsoft.com/office/drawing/2014/main" id="{572E50A7-2F6A-D24F-82D2-A25287D274C5}"/>
              </a:ext>
            </a:extLst>
          </p:cNvPr>
          <p:cNvSpPr txBox="1">
            <a:spLocks noChangeArrowheads="1"/>
          </p:cNvSpPr>
          <p:nvPr/>
        </p:nvSpPr>
        <p:spPr bwMode="auto">
          <a:xfrm>
            <a:off x="4643994" y="3684425"/>
            <a:ext cx="4220755" cy="14250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rgbClr val="000000"/>
                </a:solidFill>
                <a:latin typeface="Gill Sans" charset="0"/>
                <a:ea typeface="Heiti SC Light" charset="0"/>
                <a:cs typeface="Heiti SC Light" charset="0"/>
                <a:sym typeface="Gill Sans" charset="0"/>
              </a:defRPr>
            </a:lvl1pPr>
            <a:lvl2pPr marL="742950" indent="-285750" eaLnBrk="0" hangingPunct="0">
              <a:defRPr sz="1200">
                <a:solidFill>
                  <a:srgbClr val="000000"/>
                </a:solidFill>
                <a:latin typeface="Gill Sans" charset="0"/>
                <a:ea typeface="Heiti SC Light" charset="0"/>
                <a:cs typeface="Heiti SC Light" charset="0"/>
                <a:sym typeface="Gill Sans" charset="0"/>
              </a:defRPr>
            </a:lvl2pPr>
            <a:lvl3pPr marL="1143000" indent="-228600" eaLnBrk="0" hangingPunct="0">
              <a:defRPr sz="1200">
                <a:solidFill>
                  <a:srgbClr val="000000"/>
                </a:solidFill>
                <a:latin typeface="Gill Sans" charset="0"/>
                <a:ea typeface="Heiti SC Light" charset="0"/>
                <a:cs typeface="Heiti SC Light" charset="0"/>
                <a:sym typeface="Gill Sans" charset="0"/>
              </a:defRPr>
            </a:lvl3pPr>
            <a:lvl4pPr marL="1600200" indent="-228600" eaLnBrk="0" hangingPunct="0">
              <a:defRPr sz="1200">
                <a:solidFill>
                  <a:srgbClr val="000000"/>
                </a:solidFill>
                <a:latin typeface="Gill Sans" charset="0"/>
                <a:ea typeface="Heiti SC Light" charset="0"/>
                <a:cs typeface="Heiti SC Light" charset="0"/>
                <a:sym typeface="Gill Sans" charset="0"/>
              </a:defRPr>
            </a:lvl4pPr>
            <a:lvl5pPr marL="2057400" indent="-228600" eaLnBrk="0" hangingPunct="0">
              <a:defRPr sz="1200">
                <a:solidFill>
                  <a:srgbClr val="000000"/>
                </a:solidFill>
                <a:latin typeface="Gill Sans" charset="0"/>
                <a:ea typeface="Heiti SC Light" charset="0"/>
                <a:cs typeface="Heiti SC Light" charset="0"/>
                <a:sym typeface="Gill Sans" charset="0"/>
              </a:defRPr>
            </a:lvl5pPr>
            <a:lvl6pPr marL="25146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6pPr>
            <a:lvl7pPr marL="29718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7pPr>
            <a:lvl8pPr marL="34290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8pPr>
            <a:lvl9pPr marL="38862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9pPr>
          </a:lstStyle>
          <a:p>
            <a:pPr algn="ctr" eaLnBrk="1" hangingPunct="1"/>
            <a:r>
              <a:rPr lang="en-US" sz="1260" b="1">
                <a:solidFill>
                  <a:srgbClr val="FF6600"/>
                </a:solidFill>
                <a:latin typeface="Calibri" panose="020F0502020204030204" pitchFamily="34" charset="0"/>
                <a:ea typeface="ＭＳ Ｐゴシック" charset="0"/>
                <a:cs typeface="Calibri" panose="020F0502020204030204" pitchFamily="34" charset="0"/>
              </a:rPr>
              <a:t>FUNDING</a:t>
            </a:r>
          </a:p>
          <a:p>
            <a:pPr algn="ctr" eaLnBrk="1" hangingPunct="1"/>
            <a:r>
              <a:rPr lang="en-GB"/>
              <a:t>DOD BC180476</a:t>
            </a:r>
            <a:r>
              <a:rPr lang="en-US"/>
              <a:t> / W81XWH-19-1-0101</a:t>
            </a:r>
          </a:p>
          <a:p>
            <a:pPr algn="ctr" eaLnBrk="1" hangingPunct="1"/>
            <a:r>
              <a:rPr lang="en-GB"/>
              <a:t>DOD BC</a:t>
            </a:r>
            <a:r>
              <a:rPr lang="en-US"/>
              <a:t>180595 / W81XWH-19-1-0141</a:t>
            </a:r>
          </a:p>
          <a:p>
            <a:pPr algn="ctr" eaLnBrk="1" hangingPunct="1"/>
            <a:r>
              <a:rPr lang="en-US"/>
              <a:t>DOD W81XWH-20-BCRP-TBCCA </a:t>
            </a:r>
          </a:p>
          <a:p>
            <a:pPr algn="ctr" eaLnBrk="1" hangingPunct="1"/>
            <a:r>
              <a:rPr lang="en-US"/>
              <a:t>Breast Cancer Research Foundation</a:t>
            </a:r>
          </a:p>
          <a:p>
            <a:pPr algn="ctr" eaLnBrk="1" hangingPunct="1"/>
            <a:endParaRPr lang="en-US"/>
          </a:p>
          <a:p>
            <a:pPr algn="ctr" eaLnBrk="1" hangingPunct="1"/>
            <a:r>
              <a:rPr lang="en-US" sz="1400"/>
              <a:t>  </a:t>
            </a:r>
            <a:endParaRPr lang="en-US" sz="1260" b="1">
              <a:solidFill>
                <a:srgbClr val="FF6600"/>
              </a:solidFill>
              <a:latin typeface="Calibri" panose="020F0502020204030204" pitchFamily="34" charset="0"/>
              <a:ea typeface="ＭＳ Ｐゴシック" charset="0"/>
              <a:cs typeface="Calibri" panose="020F0502020204030204" pitchFamily="34" charset="0"/>
            </a:endParaRPr>
          </a:p>
        </p:txBody>
      </p:sp>
      <p:sp>
        <p:nvSpPr>
          <p:cNvPr id="13" name="TextBox 12">
            <a:extLst>
              <a:ext uri="{FF2B5EF4-FFF2-40B4-BE49-F238E27FC236}">
                <a16:creationId xmlns:a16="http://schemas.microsoft.com/office/drawing/2014/main" id="{DFA2CC0C-7406-D240-8B2D-7E8E34E91B31}"/>
              </a:ext>
            </a:extLst>
          </p:cNvPr>
          <p:cNvSpPr txBox="1"/>
          <p:nvPr/>
        </p:nvSpPr>
        <p:spPr>
          <a:xfrm>
            <a:off x="6919197" y="953274"/>
            <a:ext cx="2254328" cy="1932837"/>
          </a:xfrm>
          <a:prstGeom prst="rect">
            <a:avLst/>
          </a:prstGeom>
          <a:noFill/>
        </p:spPr>
        <p:txBody>
          <a:bodyPr wrap="square" rtlCol="0">
            <a:spAutoFit/>
          </a:bodyPr>
          <a:lstStyle/>
          <a:p>
            <a:pPr algn="ctr"/>
            <a:r>
              <a:rPr lang="en-US" sz="1400" b="1">
                <a:solidFill>
                  <a:srgbClr val="FF0000"/>
                </a:solidFill>
                <a:latin typeface="Calibri" panose="020F0502020204030204" pitchFamily="34" charset="0"/>
                <a:ea typeface="Arial" charset="0"/>
                <a:cs typeface="Calibri" panose="020F0502020204030204" pitchFamily="34" charset="0"/>
              </a:rPr>
              <a:t>Laura Santambrogio</a:t>
            </a:r>
          </a:p>
          <a:p>
            <a:r>
              <a:rPr lang="en-US" sz="1350"/>
              <a:t>Cristina Clement</a:t>
            </a:r>
          </a:p>
          <a:p>
            <a:r>
              <a:rPr lang="en-US" sz="1350"/>
              <a:t>Sangeetha Thangaswamy</a:t>
            </a:r>
          </a:p>
          <a:p>
            <a:r>
              <a:rPr lang="en-US" sz="1350"/>
              <a:t>Zohaib Khan</a:t>
            </a:r>
          </a:p>
          <a:p>
            <a:r>
              <a:rPr lang="en-US" sz="1350"/>
              <a:t>Jaspreet Osan</a:t>
            </a:r>
          </a:p>
          <a:p>
            <a:r>
              <a:rPr lang="en-US" sz="1350"/>
              <a:t>Madhur Shetty</a:t>
            </a:r>
          </a:p>
          <a:p>
            <a:r>
              <a:rPr lang="en-US" sz="1350"/>
              <a:t>Aitziber Boque'-Martinez</a:t>
            </a:r>
          </a:p>
          <a:p>
            <a:br>
              <a:rPr lang="en-US" sz="1200"/>
            </a:br>
            <a:endParaRPr lang="en-US" sz="1260">
              <a:latin typeface="Calibri" panose="020F0502020204030204" pitchFamily="34" charset="0"/>
              <a:ea typeface="Arial" charset="0"/>
              <a:cs typeface="Calibri" panose="020F0502020204030204" pitchFamily="34" charset="0"/>
            </a:endParaRPr>
          </a:p>
        </p:txBody>
      </p:sp>
      <p:sp>
        <p:nvSpPr>
          <p:cNvPr id="4" name="Rectangle 3">
            <a:extLst>
              <a:ext uri="{FF2B5EF4-FFF2-40B4-BE49-F238E27FC236}">
                <a16:creationId xmlns:a16="http://schemas.microsoft.com/office/drawing/2014/main" id="{E0FA9118-7A81-1848-BB64-B173E749F15B}"/>
              </a:ext>
            </a:extLst>
          </p:cNvPr>
          <p:cNvSpPr/>
          <p:nvPr/>
        </p:nvSpPr>
        <p:spPr>
          <a:xfrm>
            <a:off x="6031083" y="2489318"/>
            <a:ext cx="1772216" cy="523220"/>
          </a:xfrm>
          <a:prstGeom prst="rect">
            <a:avLst/>
          </a:prstGeom>
        </p:spPr>
        <p:txBody>
          <a:bodyPr wrap="none">
            <a:spAutoFit/>
          </a:bodyPr>
          <a:lstStyle/>
          <a:p>
            <a:pPr algn="ctr"/>
            <a:r>
              <a:rPr lang="en-US" sz="1400" b="1">
                <a:solidFill>
                  <a:srgbClr val="FF0000"/>
                </a:solidFill>
                <a:latin typeface="Calibri" panose="020F0502020204030204" pitchFamily="34" charset="0"/>
                <a:ea typeface="Arial" charset="0"/>
                <a:cs typeface="Calibri" panose="020F0502020204030204" pitchFamily="34" charset="0"/>
              </a:rPr>
              <a:t>Claire Vanpouille-Box</a:t>
            </a:r>
          </a:p>
          <a:p>
            <a:pPr algn="ctr"/>
            <a:r>
              <a:rPr lang="en-US" sz="1400">
                <a:latin typeface="Calibri" panose="020F0502020204030204" pitchFamily="34" charset="0"/>
                <a:ea typeface="Arial" charset="0"/>
                <a:cs typeface="Calibri" panose="020F0502020204030204" pitchFamily="34" charset="0"/>
              </a:rPr>
              <a:t>Mara De Martino</a:t>
            </a:r>
          </a:p>
        </p:txBody>
      </p:sp>
      <p:sp>
        <p:nvSpPr>
          <p:cNvPr id="15" name="TextBox 14">
            <a:extLst>
              <a:ext uri="{FF2B5EF4-FFF2-40B4-BE49-F238E27FC236}">
                <a16:creationId xmlns:a16="http://schemas.microsoft.com/office/drawing/2014/main" id="{EB191D75-BB5F-594B-A9FC-ABC688C0F39E}"/>
              </a:ext>
            </a:extLst>
          </p:cNvPr>
          <p:cNvSpPr txBox="1"/>
          <p:nvPr/>
        </p:nvSpPr>
        <p:spPr>
          <a:xfrm>
            <a:off x="2710237" y="2446138"/>
            <a:ext cx="2844422"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a:latin typeface="Calibri" panose="020F0502020204030204" pitchFamily="34" charset="0"/>
                <a:ea typeface="Arial" charset="0"/>
                <a:cs typeface="Calibri" panose="020F0502020204030204" pitchFamily="34" charset="0"/>
              </a:rPr>
              <a:t>OUR PATIENTS </a:t>
            </a:r>
          </a:p>
        </p:txBody>
      </p:sp>
      <p:sp>
        <p:nvSpPr>
          <p:cNvPr id="19" name="Text Box 3">
            <a:extLst>
              <a:ext uri="{FF2B5EF4-FFF2-40B4-BE49-F238E27FC236}">
                <a16:creationId xmlns:a16="http://schemas.microsoft.com/office/drawing/2014/main" id="{C6E10B2E-22A5-F848-8819-24D25D4E999E}"/>
              </a:ext>
            </a:extLst>
          </p:cNvPr>
          <p:cNvSpPr txBox="1">
            <a:spLocks noChangeArrowheads="1"/>
          </p:cNvSpPr>
          <p:nvPr/>
        </p:nvSpPr>
        <p:spPr bwMode="auto">
          <a:xfrm>
            <a:off x="5011553" y="632216"/>
            <a:ext cx="1772216" cy="1858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rgbClr val="000000"/>
                </a:solidFill>
                <a:latin typeface="Gill Sans" charset="0"/>
                <a:ea typeface="Heiti SC Light" charset="0"/>
                <a:cs typeface="Heiti SC Light" charset="0"/>
                <a:sym typeface="Gill Sans" charset="0"/>
              </a:defRPr>
            </a:lvl1pPr>
            <a:lvl2pPr marL="742950" indent="-285750" eaLnBrk="0" hangingPunct="0">
              <a:defRPr sz="1200">
                <a:solidFill>
                  <a:srgbClr val="000000"/>
                </a:solidFill>
                <a:latin typeface="Gill Sans" charset="0"/>
                <a:ea typeface="Heiti SC Light" charset="0"/>
                <a:cs typeface="Heiti SC Light" charset="0"/>
                <a:sym typeface="Gill Sans" charset="0"/>
              </a:defRPr>
            </a:lvl2pPr>
            <a:lvl3pPr marL="1143000" indent="-228600" eaLnBrk="0" hangingPunct="0">
              <a:defRPr sz="1200">
                <a:solidFill>
                  <a:srgbClr val="000000"/>
                </a:solidFill>
                <a:latin typeface="Gill Sans" charset="0"/>
                <a:ea typeface="Heiti SC Light" charset="0"/>
                <a:cs typeface="Heiti SC Light" charset="0"/>
                <a:sym typeface="Gill Sans" charset="0"/>
              </a:defRPr>
            </a:lvl3pPr>
            <a:lvl4pPr marL="1600200" indent="-228600" eaLnBrk="0" hangingPunct="0">
              <a:defRPr sz="1200">
                <a:solidFill>
                  <a:srgbClr val="000000"/>
                </a:solidFill>
                <a:latin typeface="Gill Sans" charset="0"/>
                <a:ea typeface="Heiti SC Light" charset="0"/>
                <a:cs typeface="Heiti SC Light" charset="0"/>
                <a:sym typeface="Gill Sans" charset="0"/>
              </a:defRPr>
            </a:lvl4pPr>
            <a:lvl5pPr marL="2057400" indent="-228600" eaLnBrk="0" hangingPunct="0">
              <a:defRPr sz="1200">
                <a:solidFill>
                  <a:srgbClr val="000000"/>
                </a:solidFill>
                <a:latin typeface="Gill Sans" charset="0"/>
                <a:ea typeface="Heiti SC Light" charset="0"/>
                <a:cs typeface="Heiti SC Light" charset="0"/>
                <a:sym typeface="Gill Sans" charset="0"/>
              </a:defRPr>
            </a:lvl5pPr>
            <a:lvl6pPr marL="25146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6pPr>
            <a:lvl7pPr marL="29718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7pPr>
            <a:lvl8pPr marL="34290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8pPr>
            <a:lvl9pPr marL="38862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9pPr>
          </a:lstStyle>
          <a:p>
            <a:pPr algn="ctr" eaLnBrk="1" hangingPunct="1"/>
            <a:endParaRPr lang="en-US" sz="1260">
              <a:solidFill>
                <a:schemeClr val="tx1"/>
              </a:solidFill>
              <a:latin typeface="Calibri" panose="020F0502020204030204" pitchFamily="34" charset="0"/>
              <a:ea typeface="Arial" charset="0"/>
              <a:cs typeface="Calibri" panose="020F0502020204030204" pitchFamily="34" charset="0"/>
            </a:endParaRPr>
          </a:p>
          <a:p>
            <a:pPr algn="ctr" eaLnBrk="1" hangingPunct="1"/>
            <a:endParaRPr lang="en-US" sz="1260">
              <a:solidFill>
                <a:schemeClr val="tx1"/>
              </a:solidFill>
              <a:latin typeface="Calibri" panose="020F0502020204030204" pitchFamily="34" charset="0"/>
              <a:ea typeface="Arial" charset="0"/>
              <a:cs typeface="Calibri" panose="020F0502020204030204" pitchFamily="34" charset="0"/>
            </a:endParaRPr>
          </a:p>
          <a:p>
            <a:pPr algn="ctr" eaLnBrk="1" hangingPunct="1"/>
            <a:r>
              <a:rPr lang="en-US" sz="1400" b="1">
                <a:solidFill>
                  <a:srgbClr val="FF0000"/>
                </a:solidFill>
                <a:latin typeface="Calibri" panose="020F0502020204030204" pitchFamily="34" charset="0"/>
                <a:ea typeface="Arial" charset="0"/>
                <a:cs typeface="Calibri" panose="020F0502020204030204" pitchFamily="34" charset="0"/>
              </a:rPr>
              <a:t>Lorenzo Galluzzi</a:t>
            </a:r>
          </a:p>
          <a:p>
            <a:pPr algn="ctr" eaLnBrk="1" hangingPunct="1"/>
            <a:r>
              <a:rPr lang="en-US" sz="1260">
                <a:solidFill>
                  <a:schemeClr val="tx1"/>
                </a:solidFill>
                <a:latin typeface="Calibri" panose="020F0502020204030204" pitchFamily="34" charset="0"/>
                <a:ea typeface="Arial" charset="0"/>
                <a:cs typeface="Calibri" panose="020F0502020204030204" pitchFamily="34" charset="0"/>
              </a:rPr>
              <a:t>Takahiro Yamazaki</a:t>
            </a:r>
          </a:p>
          <a:p>
            <a:pPr algn="ctr" eaLnBrk="1" hangingPunct="1"/>
            <a:r>
              <a:rPr lang="en-US" sz="1260">
                <a:solidFill>
                  <a:schemeClr val="tx1"/>
                </a:solidFill>
                <a:latin typeface="Calibri" panose="020F0502020204030204" pitchFamily="34" charset="0"/>
                <a:ea typeface="Arial" charset="0"/>
                <a:cs typeface="Calibri" panose="020F0502020204030204" pitchFamily="34" charset="0"/>
              </a:rPr>
              <a:t>Ai Sato </a:t>
            </a:r>
          </a:p>
          <a:p>
            <a:pPr algn="ctr" eaLnBrk="1" hangingPunct="1"/>
            <a:r>
              <a:rPr lang="en-US" sz="1260">
                <a:solidFill>
                  <a:schemeClr val="tx1"/>
                </a:solidFill>
                <a:latin typeface="Calibri" panose="020F0502020204030204" pitchFamily="34" charset="0"/>
                <a:ea typeface="Arial" charset="0"/>
                <a:cs typeface="Calibri" panose="020F0502020204030204" pitchFamily="34" charset="0"/>
              </a:rPr>
              <a:t>Marissa Friedman </a:t>
            </a:r>
          </a:p>
          <a:p>
            <a:pPr algn="ctr" eaLnBrk="1" hangingPunct="1"/>
            <a:r>
              <a:rPr lang="en-US" sz="1260">
                <a:solidFill>
                  <a:schemeClr val="tx1"/>
                </a:solidFill>
                <a:latin typeface="Calibri" panose="020F0502020204030204" pitchFamily="34" charset="0"/>
                <a:ea typeface="Arial" charset="0"/>
                <a:cs typeface="Calibri" panose="020F0502020204030204" pitchFamily="34" charset="0"/>
              </a:rPr>
              <a:t>Giulia Petroni </a:t>
            </a:r>
          </a:p>
          <a:p>
            <a:pPr algn="ctr" eaLnBrk="1" hangingPunct="1"/>
            <a:r>
              <a:rPr lang="en-US" sz="1260">
                <a:solidFill>
                  <a:schemeClr val="tx1"/>
                </a:solidFill>
                <a:latin typeface="Calibri" panose="020F0502020204030204" pitchFamily="34" charset="0"/>
                <a:ea typeface="Arial" charset="0"/>
                <a:cs typeface="Calibri" panose="020F0502020204030204" pitchFamily="34" charset="0"/>
              </a:rPr>
              <a:t>Norma Bloy</a:t>
            </a:r>
          </a:p>
          <a:p>
            <a:pPr algn="ctr" eaLnBrk="1" hangingPunct="1"/>
            <a:endParaRPr lang="en-US" sz="1260">
              <a:solidFill>
                <a:schemeClr val="tx1"/>
              </a:solidFill>
              <a:latin typeface="Calibri" panose="020F0502020204030204" pitchFamily="34" charset="0"/>
              <a:ea typeface="Arial" charset="0"/>
              <a:cs typeface="Calibri" panose="020F0502020204030204" pitchFamily="34" charset="0"/>
            </a:endParaRPr>
          </a:p>
        </p:txBody>
      </p:sp>
      <p:grpSp>
        <p:nvGrpSpPr>
          <p:cNvPr id="14" name="Group 13">
            <a:extLst>
              <a:ext uri="{FF2B5EF4-FFF2-40B4-BE49-F238E27FC236}">
                <a16:creationId xmlns:a16="http://schemas.microsoft.com/office/drawing/2014/main" id="{21E12E67-E42B-6C43-BA29-DE83DDE416ED}"/>
              </a:ext>
            </a:extLst>
          </p:cNvPr>
          <p:cNvGrpSpPr/>
          <p:nvPr/>
        </p:nvGrpSpPr>
        <p:grpSpPr>
          <a:xfrm>
            <a:off x="5699773" y="4601609"/>
            <a:ext cx="3707108" cy="360541"/>
            <a:chOff x="2752165" y="32263"/>
            <a:chExt cx="3239025" cy="346913"/>
          </a:xfrm>
        </p:grpSpPr>
        <p:sp>
          <p:nvSpPr>
            <p:cNvPr id="16" name="TextBox 15">
              <a:extLst>
                <a:ext uri="{FF2B5EF4-FFF2-40B4-BE49-F238E27FC236}">
                  <a16:creationId xmlns:a16="http://schemas.microsoft.com/office/drawing/2014/main" id="{A8F43D37-26BA-C547-B20D-1CBDBE65C692}"/>
                </a:ext>
              </a:extLst>
            </p:cNvPr>
            <p:cNvSpPr txBox="1"/>
            <p:nvPr/>
          </p:nvSpPr>
          <p:spPr>
            <a:xfrm>
              <a:off x="3505490" y="32263"/>
              <a:ext cx="2485700" cy="296143"/>
            </a:xfrm>
            <a:prstGeom prst="rect">
              <a:avLst/>
            </a:prstGeom>
            <a:noFill/>
          </p:spPr>
          <p:txBody>
            <a:bodyPr wrap="square" rtlCol="0">
              <a:spAutoFit/>
            </a:bodyPr>
            <a:lstStyle/>
            <a:p>
              <a:r>
                <a:rPr lang="en-US" sz="1400" b="1">
                  <a:latin typeface="Arial" panose="020B0604020202020204" pitchFamily="34" charset="0"/>
                  <a:cs typeface="Arial" panose="020B0604020202020204" pitchFamily="34" charset="0"/>
                </a:rPr>
                <a:t>Ziskin Award</a:t>
              </a:r>
              <a:endParaRPr lang="en-US" sz="1200" b="1">
                <a:latin typeface="Arial" panose="020B0604020202020204" pitchFamily="34" charset="0"/>
                <a:cs typeface="Arial" panose="020B0604020202020204" pitchFamily="34" charset="0"/>
              </a:endParaRPr>
            </a:p>
          </p:txBody>
        </p:sp>
        <p:pic>
          <p:nvPicPr>
            <p:cNvPr id="17" name="Picture 16" descr="A picture containing drawing&#10;&#10;Description automatically generated">
              <a:extLst>
                <a:ext uri="{FF2B5EF4-FFF2-40B4-BE49-F238E27FC236}">
                  <a16:creationId xmlns:a16="http://schemas.microsoft.com/office/drawing/2014/main" id="{4391CE41-580E-954B-9BE3-93B245CF36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2165" y="83033"/>
              <a:ext cx="733920" cy="296143"/>
            </a:xfrm>
            <a:prstGeom prst="rect">
              <a:avLst/>
            </a:prstGeom>
          </p:spPr>
        </p:pic>
      </p:grpSp>
      <p:pic>
        <p:nvPicPr>
          <p:cNvPr id="18" name="Picture 17" descr="A picture containing logo&#10;&#10;Description automatically generated">
            <a:extLst>
              <a:ext uri="{FF2B5EF4-FFF2-40B4-BE49-F238E27FC236}">
                <a16:creationId xmlns:a16="http://schemas.microsoft.com/office/drawing/2014/main" id="{E36A5E8F-3906-465B-A2DE-0736292CEB0F}"/>
              </a:ext>
            </a:extLst>
          </p:cNvPr>
          <p:cNvPicPr>
            <a:picLocks noChangeAspect="1"/>
          </p:cNvPicPr>
          <p:nvPr/>
        </p:nvPicPr>
        <p:blipFill>
          <a:blip r:embed="rId6"/>
          <a:stretch>
            <a:fillRect/>
          </a:stretch>
        </p:blipFill>
        <p:spPr>
          <a:xfrm>
            <a:off x="0" y="23197"/>
            <a:ext cx="1696093" cy="476243"/>
          </a:xfrm>
          <a:prstGeom prst="rect">
            <a:avLst/>
          </a:prstGeom>
        </p:spPr>
      </p:pic>
    </p:spTree>
    <p:custDataLst>
      <p:tags r:id="rId1"/>
    </p:custDataLst>
    <p:extLst>
      <p:ext uri="{BB962C8B-B14F-4D97-AF65-F5344CB8AC3E}">
        <p14:creationId xmlns:p14="http://schemas.microsoft.com/office/powerpoint/2010/main" val="121974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 name="Title 57"/>
          <p:cNvSpPr>
            <a:spLocks noGrp="1"/>
          </p:cNvSpPr>
          <p:nvPr>
            <p:ph type="title"/>
          </p:nvPr>
        </p:nvSpPr>
        <p:spPr>
          <a:xfrm>
            <a:off x="667849" y="490314"/>
            <a:ext cx="8015699" cy="857250"/>
          </a:xfrm>
        </p:spPr>
        <p:txBody>
          <a:bodyPr>
            <a:normAutofit/>
          </a:bodyPr>
          <a:lstStyle/>
          <a:p>
            <a:pPr algn="ctr">
              <a:lnSpc>
                <a:spcPct val="50000"/>
              </a:lnSpc>
            </a:pPr>
            <a:br>
              <a:rPr lang="en-US" sz="2325"/>
            </a:br>
            <a:br>
              <a:rPr lang="en-US" sz="2325"/>
            </a:br>
            <a:r>
              <a:rPr lang="en-US" sz="2325"/>
              <a:t> </a:t>
            </a:r>
            <a:r>
              <a:rPr lang="en-US" sz="2100" b="1">
                <a:latin typeface="Arial" panose="020B0604020202020204" pitchFamily="34" charset="0"/>
                <a:cs typeface="Arial" panose="020B0604020202020204" pitchFamily="34" charset="0"/>
              </a:rPr>
              <a:t>Radiotherapy to convert the tumor into an “</a:t>
            </a:r>
            <a:r>
              <a:rPr lang="en-US" sz="2100" b="1" i="1">
                <a:latin typeface="Arial" panose="020B0604020202020204" pitchFamily="34" charset="0"/>
                <a:cs typeface="Arial" panose="020B0604020202020204" pitchFamily="34" charset="0"/>
              </a:rPr>
              <a:t>in situ” </a:t>
            </a:r>
            <a:r>
              <a:rPr lang="en-US" sz="2100" b="1">
                <a:latin typeface="Arial" panose="020B0604020202020204" pitchFamily="34" charset="0"/>
                <a:cs typeface="Arial" panose="020B0604020202020204" pitchFamily="34" charset="0"/>
              </a:rPr>
              <a:t>vaccine</a:t>
            </a:r>
            <a:endParaRPr lang="en-US" sz="2325" b="1">
              <a:latin typeface="Arial" panose="020B0604020202020204" pitchFamily="34" charset="0"/>
              <a:cs typeface="Arial" panose="020B0604020202020204" pitchFamily="34" charset="0"/>
            </a:endParaRPr>
          </a:p>
        </p:txBody>
      </p:sp>
      <p:sp>
        <p:nvSpPr>
          <p:cNvPr id="3" name="TextBox 2"/>
          <p:cNvSpPr txBox="1"/>
          <p:nvPr/>
        </p:nvSpPr>
        <p:spPr>
          <a:xfrm>
            <a:off x="7366001" y="349250"/>
            <a:ext cx="184731" cy="300082"/>
          </a:xfrm>
          <a:prstGeom prst="rect">
            <a:avLst/>
          </a:prstGeom>
          <a:noFill/>
        </p:spPr>
        <p:txBody>
          <a:bodyPr wrap="none" rtlCol="0">
            <a:spAutoFit/>
          </a:bodyPr>
          <a:lstStyle/>
          <a:p>
            <a:endParaRPr lang="en-US" sz="1350"/>
          </a:p>
        </p:txBody>
      </p:sp>
      <p:pic>
        <p:nvPicPr>
          <p:cNvPr id="14" name="Picture 13" descr="Figure 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79798" y="2902909"/>
            <a:ext cx="5802693" cy="1756778"/>
          </a:xfrm>
          <a:prstGeom prst="rect">
            <a:avLst/>
          </a:prstGeom>
        </p:spPr>
      </p:pic>
      <p:pic>
        <p:nvPicPr>
          <p:cNvPr id="48" name="Picture 85"/>
          <p:cNvPicPr>
            <a:picLocks noChangeAspect="1"/>
          </p:cNvPicPr>
          <p:nvPr/>
        </p:nvPicPr>
        <p:blipFill>
          <a:blip r:embed="rId5">
            <a:extLst>
              <a:ext uri="{28A0092B-C50C-407E-A947-70E740481C1C}">
                <a14:useLocalDpi xmlns:a14="http://schemas.microsoft.com/office/drawing/2010/main" val="0"/>
              </a:ext>
            </a:extLst>
          </a:blip>
          <a:srcRect b="48639"/>
          <a:stretch>
            <a:fillRect/>
          </a:stretch>
        </p:blipFill>
        <p:spPr bwMode="auto">
          <a:xfrm>
            <a:off x="120316" y="4849989"/>
            <a:ext cx="2732927" cy="2416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 name="TextBox 83"/>
          <p:cNvSpPr txBox="1">
            <a:spLocks noChangeArrowheads="1"/>
          </p:cNvSpPr>
          <p:nvPr/>
        </p:nvSpPr>
        <p:spPr bwMode="auto">
          <a:xfrm>
            <a:off x="1890007" y="4886615"/>
            <a:ext cx="2293706"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750">
                <a:solidFill>
                  <a:srgbClr val="000000"/>
                </a:solidFill>
                <a:latin typeface="Helvetica" charset="0"/>
              </a:rPr>
              <a:t>IJROBP, 2004, 2005</a:t>
            </a:r>
          </a:p>
        </p:txBody>
      </p:sp>
      <p:pic>
        <p:nvPicPr>
          <p:cNvPr id="53" name="Picture 8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49468" y="4807100"/>
            <a:ext cx="22860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 name="TextBox 83"/>
          <p:cNvSpPr txBox="1">
            <a:spLocks noChangeArrowheads="1"/>
          </p:cNvSpPr>
          <p:nvPr/>
        </p:nvSpPr>
        <p:spPr bwMode="auto">
          <a:xfrm>
            <a:off x="7068413" y="4918846"/>
            <a:ext cx="2293144"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750">
                <a:solidFill>
                  <a:srgbClr val="000000"/>
                </a:solidFill>
                <a:latin typeface="Helvetica" charset="0"/>
              </a:rPr>
              <a:t>IJROBP, 2012</a:t>
            </a:r>
          </a:p>
        </p:txBody>
      </p:sp>
      <p:pic>
        <p:nvPicPr>
          <p:cNvPr id="66" name="Picture 65"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9452" y="2832758"/>
            <a:ext cx="209550" cy="200025"/>
          </a:xfrm>
          <a:prstGeom prst="rect">
            <a:avLst/>
          </a:prstGeom>
        </p:spPr>
      </p:pic>
      <p:sp>
        <p:nvSpPr>
          <p:cNvPr id="28" name="TextBox 27"/>
          <p:cNvSpPr txBox="1"/>
          <p:nvPr/>
        </p:nvSpPr>
        <p:spPr>
          <a:xfrm>
            <a:off x="3864515" y="1905157"/>
            <a:ext cx="184731" cy="300082"/>
          </a:xfrm>
          <a:prstGeom prst="rect">
            <a:avLst/>
          </a:prstGeom>
          <a:noFill/>
        </p:spPr>
        <p:txBody>
          <a:bodyPr wrap="none" rtlCol="0">
            <a:spAutoFit/>
          </a:bodyPr>
          <a:lstStyle/>
          <a:p>
            <a:endParaRPr lang="en-US" sz="1350"/>
          </a:p>
        </p:txBody>
      </p:sp>
      <p:sp>
        <p:nvSpPr>
          <p:cNvPr id="37" name="TextBox 36"/>
          <p:cNvSpPr txBox="1"/>
          <p:nvPr/>
        </p:nvSpPr>
        <p:spPr>
          <a:xfrm>
            <a:off x="5888640" y="1420363"/>
            <a:ext cx="184731" cy="300082"/>
          </a:xfrm>
          <a:prstGeom prst="rect">
            <a:avLst/>
          </a:prstGeom>
          <a:noFill/>
        </p:spPr>
        <p:txBody>
          <a:bodyPr wrap="none" rtlCol="0">
            <a:spAutoFit/>
          </a:bodyPr>
          <a:lstStyle/>
          <a:p>
            <a:endParaRPr lang="en-US" sz="1350"/>
          </a:p>
        </p:txBody>
      </p:sp>
      <p:grpSp>
        <p:nvGrpSpPr>
          <p:cNvPr id="39" name="Group 38"/>
          <p:cNvGrpSpPr/>
          <p:nvPr/>
        </p:nvGrpSpPr>
        <p:grpSpPr>
          <a:xfrm>
            <a:off x="1899191" y="1267774"/>
            <a:ext cx="5884820" cy="2243355"/>
            <a:chOff x="1013125" y="1004923"/>
            <a:chExt cx="8303692" cy="3214559"/>
          </a:xfrm>
        </p:grpSpPr>
        <p:grpSp>
          <p:nvGrpSpPr>
            <p:cNvPr id="38" name="Group 37"/>
            <p:cNvGrpSpPr/>
            <p:nvPr/>
          </p:nvGrpSpPr>
          <p:grpSpPr>
            <a:xfrm>
              <a:off x="1013125" y="1004923"/>
              <a:ext cx="8303692" cy="3214559"/>
              <a:chOff x="984201" y="984541"/>
              <a:chExt cx="8303692" cy="3214559"/>
            </a:xfrm>
          </p:grpSpPr>
          <p:pic>
            <p:nvPicPr>
              <p:cNvPr id="62" name="Picture 61"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1054" y="1926403"/>
                <a:ext cx="279400" cy="266700"/>
              </a:xfrm>
              <a:prstGeom prst="rect">
                <a:avLst/>
              </a:prstGeom>
            </p:spPr>
          </p:pic>
          <p:pic>
            <p:nvPicPr>
              <p:cNvPr id="63" name="Picture 62"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7633" y="1603256"/>
                <a:ext cx="279400" cy="218516"/>
              </a:xfrm>
              <a:prstGeom prst="rect">
                <a:avLst/>
              </a:prstGeom>
            </p:spPr>
          </p:pic>
          <p:pic>
            <p:nvPicPr>
              <p:cNvPr id="64" name="Picture 63"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1654" y="1907353"/>
                <a:ext cx="279400" cy="266700"/>
              </a:xfrm>
              <a:prstGeom prst="rect">
                <a:avLst/>
              </a:prstGeom>
            </p:spPr>
          </p:pic>
          <p:grpSp>
            <p:nvGrpSpPr>
              <p:cNvPr id="27" name="Group 26"/>
              <p:cNvGrpSpPr/>
              <p:nvPr/>
            </p:nvGrpSpPr>
            <p:grpSpPr>
              <a:xfrm>
                <a:off x="984201" y="984541"/>
                <a:ext cx="8303692" cy="3214559"/>
                <a:chOff x="984201" y="984541"/>
                <a:chExt cx="8303692" cy="3214559"/>
              </a:xfrm>
            </p:grpSpPr>
            <p:grpSp>
              <p:nvGrpSpPr>
                <p:cNvPr id="55" name="Group 54"/>
                <p:cNvGrpSpPr/>
                <p:nvPr/>
              </p:nvGrpSpPr>
              <p:grpSpPr>
                <a:xfrm>
                  <a:off x="984201" y="984541"/>
                  <a:ext cx="8303692" cy="3214559"/>
                  <a:chOff x="1181883" y="163038"/>
                  <a:chExt cx="8303692" cy="3214559"/>
                </a:xfrm>
              </p:grpSpPr>
              <p:grpSp>
                <p:nvGrpSpPr>
                  <p:cNvPr id="36" name="Group 35"/>
                  <p:cNvGrpSpPr/>
                  <p:nvPr/>
                </p:nvGrpSpPr>
                <p:grpSpPr>
                  <a:xfrm>
                    <a:off x="1181883" y="542669"/>
                    <a:ext cx="6920717" cy="2834928"/>
                    <a:chOff x="1181883" y="618869"/>
                    <a:chExt cx="6920717" cy="2834928"/>
                  </a:xfrm>
                </p:grpSpPr>
                <p:pic>
                  <p:nvPicPr>
                    <p:cNvPr id="2" name="Picture 1"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2000" y="2410691"/>
                      <a:ext cx="228600" cy="218209"/>
                    </a:xfrm>
                    <a:prstGeom prst="rect">
                      <a:avLst/>
                    </a:prstGeom>
                  </p:spPr>
                </p:pic>
                <p:pic>
                  <p:nvPicPr>
                    <p:cNvPr id="5" name="Picture 4"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0" y="2709500"/>
                      <a:ext cx="279400" cy="266700"/>
                    </a:xfrm>
                    <a:prstGeom prst="rect">
                      <a:avLst/>
                    </a:prstGeom>
                  </p:spPr>
                </p:pic>
                <p:pic>
                  <p:nvPicPr>
                    <p:cNvPr id="6" name="Picture 5"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1883" y="3187097"/>
                      <a:ext cx="279400" cy="266700"/>
                    </a:xfrm>
                    <a:prstGeom prst="rect">
                      <a:avLst/>
                    </a:prstGeom>
                  </p:spPr>
                </p:pic>
                <p:pic>
                  <p:nvPicPr>
                    <p:cNvPr id="7" name="Picture 6"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1400" y="1299469"/>
                      <a:ext cx="279400" cy="266700"/>
                    </a:xfrm>
                    <a:prstGeom prst="rect">
                      <a:avLst/>
                    </a:prstGeom>
                  </p:spPr>
                </p:pic>
                <p:pic>
                  <p:nvPicPr>
                    <p:cNvPr id="8" name="Picture 7"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1906" y="2172509"/>
                      <a:ext cx="279400" cy="266700"/>
                    </a:xfrm>
                    <a:prstGeom prst="rect">
                      <a:avLst/>
                    </a:prstGeom>
                  </p:spPr>
                </p:pic>
                <p:pic>
                  <p:nvPicPr>
                    <p:cNvPr id="9" name="Picture 8"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2600" y="2590800"/>
                      <a:ext cx="279400" cy="266700"/>
                    </a:xfrm>
                    <a:prstGeom prst="rect">
                      <a:avLst/>
                    </a:prstGeom>
                  </p:spPr>
                </p:pic>
                <p:pic>
                  <p:nvPicPr>
                    <p:cNvPr id="10" name="Picture 9"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0400" y="2057400"/>
                      <a:ext cx="279400" cy="266700"/>
                    </a:xfrm>
                    <a:prstGeom prst="rect">
                      <a:avLst/>
                    </a:prstGeom>
                  </p:spPr>
                </p:pic>
                <p:pic>
                  <p:nvPicPr>
                    <p:cNvPr id="11" name="Picture 10"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8400" y="1447800"/>
                      <a:ext cx="279400" cy="266700"/>
                    </a:xfrm>
                    <a:prstGeom prst="rect">
                      <a:avLst/>
                    </a:prstGeom>
                  </p:spPr>
                </p:pic>
                <p:pic>
                  <p:nvPicPr>
                    <p:cNvPr id="12" name="Picture 11"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8136" y="1259086"/>
                      <a:ext cx="279400" cy="266700"/>
                    </a:xfrm>
                    <a:prstGeom prst="rect">
                      <a:avLst/>
                    </a:prstGeom>
                  </p:spPr>
                </p:pic>
                <p:pic>
                  <p:nvPicPr>
                    <p:cNvPr id="13" name="Picture 12"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3200" y="618869"/>
                      <a:ext cx="279400" cy="266700"/>
                    </a:xfrm>
                    <a:prstGeom prst="rect">
                      <a:avLst/>
                    </a:prstGeom>
                  </p:spPr>
                </p:pic>
                <p:pic>
                  <p:nvPicPr>
                    <p:cNvPr id="16" name="Picture 15"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4200" y="1828800"/>
                      <a:ext cx="279400" cy="266700"/>
                    </a:xfrm>
                    <a:prstGeom prst="rect">
                      <a:avLst/>
                    </a:prstGeom>
                  </p:spPr>
                </p:pic>
                <p:pic>
                  <p:nvPicPr>
                    <p:cNvPr id="17" name="Picture 16"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34679" y="1466386"/>
                      <a:ext cx="279400" cy="266700"/>
                    </a:xfrm>
                    <a:prstGeom prst="rect">
                      <a:avLst/>
                    </a:prstGeom>
                  </p:spPr>
                </p:pic>
                <p:pic>
                  <p:nvPicPr>
                    <p:cNvPr id="18" name="Picture 17"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73500" y="1259086"/>
                      <a:ext cx="279400" cy="266700"/>
                    </a:xfrm>
                    <a:prstGeom prst="rect">
                      <a:avLst/>
                    </a:prstGeom>
                  </p:spPr>
                </p:pic>
                <p:pic>
                  <p:nvPicPr>
                    <p:cNvPr id="19" name="Picture 18"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9936" y="1189437"/>
                      <a:ext cx="279400" cy="266700"/>
                    </a:xfrm>
                    <a:prstGeom prst="rect">
                      <a:avLst/>
                    </a:prstGeom>
                  </p:spPr>
                </p:pic>
                <p:pic>
                  <p:nvPicPr>
                    <p:cNvPr id="20" name="Picture 19"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4220" y="1828800"/>
                      <a:ext cx="279400" cy="266700"/>
                    </a:xfrm>
                    <a:prstGeom prst="rect">
                      <a:avLst/>
                    </a:prstGeom>
                  </p:spPr>
                </p:pic>
                <p:pic>
                  <p:nvPicPr>
                    <p:cNvPr id="21" name="Picture 20"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0312" y="1238250"/>
                      <a:ext cx="279400" cy="266700"/>
                    </a:xfrm>
                    <a:prstGeom prst="rect">
                      <a:avLst/>
                    </a:prstGeom>
                  </p:spPr>
                </p:pic>
                <p:pic>
                  <p:nvPicPr>
                    <p:cNvPr id="22" name="Picture 21"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30912" y="1245442"/>
                      <a:ext cx="279400" cy="266700"/>
                    </a:xfrm>
                    <a:prstGeom prst="rect">
                      <a:avLst/>
                    </a:prstGeom>
                  </p:spPr>
                </p:pic>
                <p:pic>
                  <p:nvPicPr>
                    <p:cNvPr id="23" name="Picture 22"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2800" y="1371600"/>
                      <a:ext cx="279400" cy="266700"/>
                    </a:xfrm>
                    <a:prstGeom prst="rect">
                      <a:avLst/>
                    </a:prstGeom>
                  </p:spPr>
                </p:pic>
                <p:pic>
                  <p:nvPicPr>
                    <p:cNvPr id="24" name="Picture 23"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3620" y="1634211"/>
                      <a:ext cx="279400" cy="266700"/>
                    </a:xfrm>
                    <a:prstGeom prst="rect">
                      <a:avLst/>
                    </a:prstGeom>
                  </p:spPr>
                </p:pic>
                <p:pic>
                  <p:nvPicPr>
                    <p:cNvPr id="29" name="Picture 28"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32500" y="1409700"/>
                      <a:ext cx="279400" cy="266700"/>
                    </a:xfrm>
                    <a:prstGeom prst="rect">
                      <a:avLst/>
                    </a:prstGeom>
                  </p:spPr>
                </p:pic>
                <p:pic>
                  <p:nvPicPr>
                    <p:cNvPr id="30" name="Picture 29"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7844" y="2010641"/>
                      <a:ext cx="279400" cy="266700"/>
                    </a:xfrm>
                    <a:prstGeom prst="rect">
                      <a:avLst/>
                    </a:prstGeom>
                  </p:spPr>
                </p:pic>
                <p:pic>
                  <p:nvPicPr>
                    <p:cNvPr id="31" name="Picture 30"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1800" y="1600200"/>
                      <a:ext cx="279400" cy="266700"/>
                    </a:xfrm>
                    <a:prstGeom prst="rect">
                      <a:avLst/>
                    </a:prstGeom>
                  </p:spPr>
                </p:pic>
                <p:pic>
                  <p:nvPicPr>
                    <p:cNvPr id="32" name="Picture 31"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1200" y="1543050"/>
                      <a:ext cx="279400" cy="266700"/>
                    </a:xfrm>
                    <a:prstGeom prst="rect">
                      <a:avLst/>
                    </a:prstGeom>
                  </p:spPr>
                </p:pic>
                <p:pic>
                  <p:nvPicPr>
                    <p:cNvPr id="33" name="Picture 32"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0536" y="1179968"/>
                      <a:ext cx="279400" cy="266700"/>
                    </a:xfrm>
                    <a:prstGeom prst="rect">
                      <a:avLst/>
                    </a:prstGeom>
                  </p:spPr>
                </p:pic>
                <p:pic>
                  <p:nvPicPr>
                    <p:cNvPr id="34" name="Picture 33"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0100" y="2324100"/>
                      <a:ext cx="279400" cy="266700"/>
                    </a:xfrm>
                    <a:prstGeom prst="rect">
                      <a:avLst/>
                    </a:prstGeom>
                  </p:spPr>
                </p:pic>
                <p:pic>
                  <p:nvPicPr>
                    <p:cNvPr id="35" name="Picture 34"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1583" y="2952750"/>
                      <a:ext cx="279400" cy="266700"/>
                    </a:xfrm>
                    <a:prstGeom prst="rect">
                      <a:avLst/>
                    </a:prstGeom>
                  </p:spPr>
                </p:pic>
              </p:grpSp>
              <p:pic>
                <p:nvPicPr>
                  <p:cNvPr id="43" name="Picture 42"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472" y="1219200"/>
                    <a:ext cx="279400" cy="266700"/>
                  </a:xfrm>
                  <a:prstGeom prst="rect">
                    <a:avLst/>
                  </a:prstGeom>
                </p:spPr>
              </p:pic>
              <p:pic>
                <p:nvPicPr>
                  <p:cNvPr id="44" name="Picture 43"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3200" y="306448"/>
                    <a:ext cx="279400" cy="266700"/>
                  </a:xfrm>
                  <a:prstGeom prst="rect">
                    <a:avLst/>
                  </a:prstGeom>
                </p:spPr>
              </p:pic>
              <p:pic>
                <p:nvPicPr>
                  <p:cNvPr id="45" name="Picture 44"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2600" y="781050"/>
                    <a:ext cx="279400" cy="266700"/>
                  </a:xfrm>
                  <a:prstGeom prst="rect">
                    <a:avLst/>
                  </a:prstGeom>
                </p:spPr>
              </p:pic>
              <p:sp>
                <p:nvSpPr>
                  <p:cNvPr id="50" name="TextBox 49"/>
                  <p:cNvSpPr txBox="1"/>
                  <p:nvPr/>
                </p:nvSpPr>
                <p:spPr>
                  <a:xfrm>
                    <a:off x="8039773" y="163038"/>
                    <a:ext cx="1445802" cy="727684"/>
                  </a:xfrm>
                  <a:prstGeom prst="rect">
                    <a:avLst/>
                  </a:prstGeom>
                  <a:noFill/>
                </p:spPr>
                <p:txBody>
                  <a:bodyPr wrap="none" rtlCol="0">
                    <a:spAutoFit/>
                  </a:bodyPr>
                  <a:lstStyle/>
                  <a:p>
                    <a:r>
                      <a:rPr lang="en-US" sz="1350"/>
                      <a:t>Out of field,</a:t>
                    </a:r>
                  </a:p>
                  <a:p>
                    <a:r>
                      <a:rPr lang="en-US" sz="1350"/>
                      <a:t>distant sites</a:t>
                    </a:r>
                  </a:p>
                </p:txBody>
              </p:sp>
              <p:pic>
                <p:nvPicPr>
                  <p:cNvPr id="51" name="Picture 50"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3200" y="809369"/>
                    <a:ext cx="279400" cy="266700"/>
                  </a:xfrm>
                  <a:prstGeom prst="rect">
                    <a:avLst/>
                  </a:prstGeom>
                </p:spPr>
              </p:pic>
            </p:grpSp>
            <p:pic>
              <p:nvPicPr>
                <p:cNvPr id="65" name="Picture 64"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0118" y="2301650"/>
                  <a:ext cx="279400" cy="266700"/>
                </a:xfrm>
                <a:prstGeom prst="rect">
                  <a:avLst/>
                </a:prstGeom>
              </p:spPr>
            </p:pic>
          </p:grpSp>
          <p:pic>
            <p:nvPicPr>
              <p:cNvPr id="67" name="Picture 66"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2053" y="3168742"/>
                <a:ext cx="279400" cy="266700"/>
              </a:xfrm>
              <a:prstGeom prst="rect">
                <a:avLst/>
              </a:prstGeom>
            </p:spPr>
          </p:pic>
        </p:grpSp>
        <p:pic>
          <p:nvPicPr>
            <p:cNvPr id="68" name="Picture 67" descr="Screen Shot 2016-09-07 at 5.0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0729" y="1842154"/>
              <a:ext cx="279400" cy="266700"/>
            </a:xfrm>
            <a:prstGeom prst="rect">
              <a:avLst/>
            </a:prstGeom>
          </p:spPr>
        </p:pic>
      </p:grpSp>
      <p:pic>
        <p:nvPicPr>
          <p:cNvPr id="25" name="Picture 24" descr="A picture containing drawing, food&#10;&#10;Description automatically generated">
            <a:extLst>
              <a:ext uri="{FF2B5EF4-FFF2-40B4-BE49-F238E27FC236}">
                <a16:creationId xmlns:a16="http://schemas.microsoft.com/office/drawing/2014/main" id="{3965D7EB-AA24-B04D-A102-1694F55B4B9E}"/>
              </a:ext>
            </a:extLst>
          </p:cNvPr>
          <p:cNvPicPr>
            <a:picLocks noChangeAspect="1"/>
          </p:cNvPicPr>
          <p:nvPr/>
        </p:nvPicPr>
        <p:blipFill>
          <a:blip r:embed="rId8"/>
          <a:stretch>
            <a:fillRect/>
          </a:stretch>
        </p:blipFill>
        <p:spPr>
          <a:xfrm>
            <a:off x="86904" y="104168"/>
            <a:ext cx="1803103" cy="490164"/>
          </a:xfrm>
          <a:prstGeom prst="rect">
            <a:avLst/>
          </a:prstGeom>
        </p:spPr>
      </p:pic>
    </p:spTree>
    <p:custDataLst>
      <p:tags r:id="rId1"/>
    </p:custDataLst>
    <p:extLst>
      <p:ext uri="{BB962C8B-B14F-4D97-AF65-F5344CB8AC3E}">
        <p14:creationId xmlns:p14="http://schemas.microsoft.com/office/powerpoint/2010/main" val="387274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5BED58-B7FB-6245-B844-88D27D48C780}"/>
              </a:ext>
            </a:extLst>
          </p:cNvPr>
          <p:cNvSpPr>
            <a:spLocks noGrp="1"/>
          </p:cNvSpPr>
          <p:nvPr>
            <p:ph type="title"/>
          </p:nvPr>
        </p:nvSpPr>
        <p:spPr>
          <a:xfrm>
            <a:off x="1628627" y="533368"/>
            <a:ext cx="5802972" cy="616813"/>
          </a:xfrm>
        </p:spPr>
        <p:txBody>
          <a:bodyPr/>
          <a:lstStyle/>
          <a:p>
            <a:br>
              <a:rPr lang="en-US" sz="2800">
                <a:ea typeface="ＭＳ Ｐゴシック" charset="0"/>
              </a:rPr>
            </a:br>
            <a:r>
              <a:rPr lang="en-US" sz="1800" b="1">
                <a:ea typeface="ＭＳ Ｐゴシック" charset="0"/>
              </a:rPr>
              <a:t>Shifting the balance of RT immunosuppressive </a:t>
            </a:r>
            <a:br>
              <a:rPr lang="en-US" sz="1800" b="1">
                <a:ea typeface="ＭＳ Ｐゴシック" charset="0"/>
              </a:rPr>
            </a:br>
            <a:r>
              <a:rPr lang="en-US" sz="1800" b="1">
                <a:ea typeface="ＭＳ Ｐゴシック" charset="0"/>
              </a:rPr>
              <a:t>versus pro-immunogenic signals </a:t>
            </a:r>
            <a:endParaRPr lang="en-US" b="1"/>
          </a:p>
        </p:txBody>
      </p:sp>
      <p:grpSp>
        <p:nvGrpSpPr>
          <p:cNvPr id="4" name="Group 3">
            <a:extLst>
              <a:ext uri="{FF2B5EF4-FFF2-40B4-BE49-F238E27FC236}">
                <a16:creationId xmlns:a16="http://schemas.microsoft.com/office/drawing/2014/main" id="{24C12A39-8A7D-854F-824B-9D301EA5474C}"/>
              </a:ext>
            </a:extLst>
          </p:cNvPr>
          <p:cNvGrpSpPr/>
          <p:nvPr/>
        </p:nvGrpSpPr>
        <p:grpSpPr>
          <a:xfrm>
            <a:off x="280525" y="1327800"/>
            <a:ext cx="8746311" cy="2986367"/>
            <a:chOff x="177742" y="1523489"/>
            <a:chExt cx="8746311" cy="2986367"/>
          </a:xfrm>
        </p:grpSpPr>
        <p:pic>
          <p:nvPicPr>
            <p:cNvPr id="5" name="Picture 171" descr="Figure 1.pdf">
              <a:extLst>
                <a:ext uri="{FF2B5EF4-FFF2-40B4-BE49-F238E27FC236}">
                  <a16:creationId xmlns:a16="http://schemas.microsoft.com/office/drawing/2014/main" id="{0A07D914-3C28-6C42-87F7-46E9399E04D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18695" y="1523489"/>
              <a:ext cx="3217270" cy="298636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6" name="TextBox 11">
              <a:extLst>
                <a:ext uri="{FF2B5EF4-FFF2-40B4-BE49-F238E27FC236}">
                  <a16:creationId xmlns:a16="http://schemas.microsoft.com/office/drawing/2014/main" id="{F7200F0D-5D75-F14B-8854-D940CA728C01}"/>
                </a:ext>
              </a:extLst>
            </p:cNvPr>
            <p:cNvSpPr txBox="1">
              <a:spLocks noChangeArrowheads="1"/>
            </p:cNvSpPr>
            <p:nvPr/>
          </p:nvSpPr>
          <p:spPr bwMode="auto">
            <a:xfrm>
              <a:off x="177742" y="2090188"/>
              <a:ext cx="2797054" cy="22300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a:solidFill>
                    <a:srgbClr val="000000"/>
                  </a:solidFill>
                  <a:latin typeface="Gill Sans" charset="0"/>
                  <a:ea typeface="Heiti SC Light" charset="0"/>
                  <a:cs typeface="Heiti SC Light" charset="0"/>
                  <a:sym typeface="Gill Sans" charset="0"/>
                </a:defRPr>
              </a:lvl1pPr>
              <a:lvl2pPr marL="742950" indent="-285750" defTabSz="457200" eaLnBrk="0" hangingPunct="0">
                <a:defRPr sz="1200">
                  <a:solidFill>
                    <a:srgbClr val="000000"/>
                  </a:solidFill>
                  <a:latin typeface="Gill Sans" charset="0"/>
                  <a:ea typeface="Heiti SC Light" charset="0"/>
                  <a:cs typeface="Heiti SC Light" charset="0"/>
                  <a:sym typeface="Gill Sans" charset="0"/>
                </a:defRPr>
              </a:lvl2pPr>
              <a:lvl3pPr marL="1143000" indent="-228600" defTabSz="457200" eaLnBrk="0" hangingPunct="0">
                <a:defRPr sz="1200">
                  <a:solidFill>
                    <a:srgbClr val="000000"/>
                  </a:solidFill>
                  <a:latin typeface="Gill Sans" charset="0"/>
                  <a:ea typeface="Heiti SC Light" charset="0"/>
                  <a:cs typeface="Heiti SC Light" charset="0"/>
                  <a:sym typeface="Gill Sans" charset="0"/>
                </a:defRPr>
              </a:lvl3pPr>
              <a:lvl4pPr marL="1600200" indent="-228600" defTabSz="457200" eaLnBrk="0" hangingPunct="0">
                <a:defRPr sz="1200">
                  <a:solidFill>
                    <a:srgbClr val="000000"/>
                  </a:solidFill>
                  <a:latin typeface="Gill Sans" charset="0"/>
                  <a:ea typeface="Heiti SC Light" charset="0"/>
                  <a:cs typeface="Heiti SC Light" charset="0"/>
                  <a:sym typeface="Gill Sans" charset="0"/>
                </a:defRPr>
              </a:lvl4pPr>
              <a:lvl5pPr marL="2057400" indent="-228600" defTabSz="457200" eaLnBrk="0" hangingPunct="0">
                <a:defRPr sz="1200">
                  <a:solidFill>
                    <a:srgbClr val="000000"/>
                  </a:solidFill>
                  <a:latin typeface="Gill Sans" charset="0"/>
                  <a:ea typeface="Heiti SC Light" charset="0"/>
                  <a:cs typeface="Heiti SC Light" charset="0"/>
                  <a:sym typeface="Gill Sans" charset="0"/>
                </a:defRPr>
              </a:lvl5pPr>
              <a:lvl6pPr marL="25146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6pPr>
              <a:lvl7pPr marL="29718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7pPr>
              <a:lvl8pPr marL="34290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8pPr>
              <a:lvl9pPr marL="38862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9pPr>
            </a:lstStyle>
            <a:p>
              <a:pPr eaLnBrk="1" hangingPunct="1">
                <a:spcBef>
                  <a:spcPts val="450"/>
                </a:spcBef>
              </a:pPr>
              <a:r>
                <a:rPr lang="en-US" sz="1350">
                  <a:solidFill>
                    <a:schemeClr val="tx1"/>
                  </a:solidFill>
                  <a:latin typeface="+mn-lt"/>
                  <a:ea typeface="ＭＳ Ｐゴシック" charset="0"/>
                  <a:cs typeface="Arial" panose="020B0604020202020204" pitchFamily="34" charset="0"/>
                </a:rPr>
                <a:t>CTLA-4 blockade</a:t>
              </a:r>
              <a:endParaRPr lang="en-US" sz="1350" baseline="30000">
                <a:solidFill>
                  <a:schemeClr val="tx1"/>
                </a:solidFill>
                <a:latin typeface="+mn-lt"/>
                <a:ea typeface="ＭＳ Ｐゴシック" charset="0"/>
                <a:cs typeface="Arial" panose="020B0604020202020204" pitchFamily="34" charset="0"/>
              </a:endParaRPr>
            </a:p>
            <a:p>
              <a:pPr eaLnBrk="1" hangingPunct="1"/>
              <a:r>
                <a:rPr lang="en-GB" sz="825" i="1">
                  <a:solidFill>
                    <a:schemeClr val="tx1"/>
                  </a:solidFill>
                  <a:latin typeface="+mn-lt"/>
                  <a:cs typeface="Arial" panose="020B0604020202020204" pitchFamily="34" charset="0"/>
                </a:rPr>
                <a:t>Formenti SC, et al. Nat Med </a:t>
              </a:r>
              <a:r>
                <a:rPr lang="en-US" sz="825" i="1">
                  <a:solidFill>
                    <a:schemeClr val="tx1"/>
                  </a:solidFill>
                  <a:latin typeface="+mn-lt"/>
                  <a:cs typeface="Arial" panose="020B0604020202020204" pitchFamily="34" charset="0"/>
                </a:rPr>
                <a:t>2018;24:1845–51</a:t>
              </a:r>
            </a:p>
            <a:p>
              <a:pPr eaLnBrk="1" hangingPunct="1">
                <a:spcBef>
                  <a:spcPts val="450"/>
                </a:spcBef>
              </a:pPr>
              <a:r>
                <a:rPr lang="en-US" sz="1350">
                  <a:solidFill>
                    <a:schemeClr val="tx1"/>
                  </a:solidFill>
                  <a:latin typeface="+mn-lt"/>
                  <a:ea typeface="ＭＳ Ｐゴシック" charset="0"/>
                  <a:cs typeface="Arial" panose="020B0604020202020204" pitchFamily="34" charset="0"/>
                </a:rPr>
                <a:t>TGF</a:t>
              </a:r>
              <a:r>
                <a:rPr lang="el-GR" sz="1350">
                  <a:solidFill>
                    <a:schemeClr val="tx1"/>
                  </a:solidFill>
                  <a:latin typeface="+mn-lt"/>
                  <a:ea typeface="ＭＳ Ｐゴシック" charset="0"/>
                  <a:cs typeface="Arial" panose="020B0604020202020204" pitchFamily="34" charset="0"/>
                </a:rPr>
                <a:t>β</a:t>
              </a:r>
              <a:r>
                <a:rPr lang="en-US" sz="1350">
                  <a:solidFill>
                    <a:schemeClr val="tx1"/>
                  </a:solidFill>
                  <a:latin typeface="+mn-lt"/>
                  <a:ea typeface="ＭＳ Ｐゴシック" charset="0"/>
                  <a:cs typeface="Arial" panose="020B0604020202020204" pitchFamily="34" charset="0"/>
                </a:rPr>
                <a:t> blockade</a:t>
              </a:r>
            </a:p>
            <a:p>
              <a:pPr eaLnBrk="1" hangingPunct="1"/>
              <a:r>
                <a:rPr lang="en-US" sz="825" i="1">
                  <a:solidFill>
                    <a:schemeClr val="tx1"/>
                  </a:solidFill>
                  <a:latin typeface="+mn-lt"/>
                  <a:cs typeface="Arial" panose="020B0604020202020204" pitchFamily="34" charset="0"/>
                </a:rPr>
                <a:t>Formenti SC, et al. Clin Cancer Res 2018;24:2493–504</a:t>
              </a:r>
              <a:endParaRPr lang="en-US" sz="825">
                <a:solidFill>
                  <a:schemeClr val="tx1"/>
                </a:solidFill>
                <a:latin typeface="+mn-lt"/>
                <a:ea typeface="ＭＳ Ｐゴシック" charset="0"/>
                <a:cs typeface="Arial" panose="020B0604020202020204" pitchFamily="34" charset="0"/>
              </a:endParaRPr>
            </a:p>
            <a:p>
              <a:pPr eaLnBrk="1" hangingPunct="1">
                <a:spcBef>
                  <a:spcPts val="450"/>
                </a:spcBef>
              </a:pPr>
              <a:r>
                <a:rPr lang="en-US" sz="1350">
                  <a:solidFill>
                    <a:schemeClr val="tx1"/>
                  </a:solidFill>
                  <a:latin typeface="+mn-lt"/>
                  <a:ea typeface="ＭＳ Ｐゴシック" charset="0"/>
                  <a:cs typeface="Arial" panose="020B0604020202020204" pitchFamily="34" charset="0"/>
                </a:rPr>
                <a:t>CD73 blockade/adenosine</a:t>
              </a:r>
            </a:p>
            <a:p>
              <a:pPr eaLnBrk="1" hangingPunct="1"/>
              <a:r>
                <a:rPr lang="en-US" sz="825" i="1">
                  <a:solidFill>
                    <a:schemeClr val="tx1"/>
                  </a:solidFill>
                  <a:latin typeface="+mn-lt"/>
                  <a:cs typeface="Arial Narrow"/>
                </a:rPr>
                <a:t>Wennerberg E, et al. Cancer Immunol Res 2020;8:465–78 </a:t>
              </a:r>
            </a:p>
            <a:p>
              <a:pPr eaLnBrk="1" hangingPunct="1">
                <a:spcBef>
                  <a:spcPts val="450"/>
                </a:spcBef>
              </a:pPr>
              <a:r>
                <a:rPr lang="en-US" sz="1350">
                  <a:solidFill>
                    <a:schemeClr val="tx1"/>
                  </a:solidFill>
                  <a:latin typeface="+mn-lt"/>
                  <a:ea typeface="ＭＳ Ｐゴシック" charset="0"/>
                  <a:cs typeface="Arial" panose="020B0604020202020204" pitchFamily="34" charset="0"/>
                </a:rPr>
                <a:t>VISTA blockade</a:t>
              </a:r>
            </a:p>
            <a:p>
              <a:pPr eaLnBrk="1" hangingPunct="1"/>
              <a:r>
                <a:rPr lang="en-US" sz="825" i="1">
                  <a:solidFill>
                    <a:schemeClr val="tx1"/>
                  </a:solidFill>
                  <a:latin typeface="+mn-lt"/>
                  <a:ea typeface="ＭＳ Ｐゴシック" charset="0"/>
                  <a:cs typeface="Arial" panose="020B0604020202020204" pitchFamily="34" charset="0"/>
                </a:rPr>
                <a:t>Pilones KA, et al. Oncoimmunology 2020;9:1830524 </a:t>
              </a:r>
            </a:p>
            <a:p>
              <a:pPr eaLnBrk="1" hangingPunct="1">
                <a:spcBef>
                  <a:spcPts val="450"/>
                </a:spcBef>
              </a:pPr>
              <a:r>
                <a:rPr lang="en-US" sz="1350">
                  <a:solidFill>
                    <a:schemeClr val="tx1"/>
                  </a:solidFill>
                  <a:latin typeface="+mn-lt"/>
                  <a:ea typeface="ＭＳ Ｐゴシック" charset="0"/>
                  <a:cs typeface="Arial" panose="020B0604020202020204" pitchFamily="34" charset="0"/>
                </a:rPr>
                <a:t>Activin blockade</a:t>
              </a:r>
            </a:p>
            <a:p>
              <a:pPr eaLnBrk="1" hangingPunct="1"/>
              <a:r>
                <a:rPr lang="en-US" sz="825" i="1">
                  <a:solidFill>
                    <a:schemeClr val="tx1"/>
                  </a:solidFill>
                  <a:latin typeface="+mn-lt"/>
                  <a:ea typeface="ＭＳ Ｐゴシック" charset="0"/>
                  <a:cs typeface="Arial" panose="020B0604020202020204" pitchFamily="34" charset="0"/>
                </a:rPr>
                <a:t>De Martino M, et al.</a:t>
              </a:r>
              <a:r>
                <a:rPr lang="en-GB" sz="825" i="1">
                  <a:solidFill>
                    <a:schemeClr val="tx1"/>
                  </a:solidFill>
                  <a:latin typeface="+mn-lt"/>
                  <a:cs typeface="Arial" panose="020B0604020202020204" pitchFamily="34" charset="0"/>
                </a:rPr>
                <a:t> Cancer Immunol Res 2021;9:89–102</a:t>
              </a:r>
              <a:endParaRPr lang="en-US" sz="825" i="1">
                <a:solidFill>
                  <a:schemeClr val="tx1"/>
                </a:solidFill>
                <a:latin typeface="+mn-lt"/>
                <a:ea typeface="ＭＳ Ｐゴシック" charset="0"/>
                <a:cs typeface="Arial" panose="020B0604020202020204" pitchFamily="34" charset="0"/>
              </a:endParaRPr>
            </a:p>
            <a:p>
              <a:pPr eaLnBrk="1" hangingPunct="1"/>
              <a:endParaRPr lang="en-US" sz="1350">
                <a:solidFill>
                  <a:schemeClr val="tx1"/>
                </a:solidFill>
                <a:latin typeface="+mn-lt"/>
                <a:ea typeface="ＭＳ Ｐゴシック" charset="0"/>
                <a:cs typeface="Arial Narrow"/>
              </a:endParaRPr>
            </a:p>
          </p:txBody>
        </p:sp>
        <p:sp>
          <p:nvSpPr>
            <p:cNvPr id="7" name="TextBox 2">
              <a:extLst>
                <a:ext uri="{FF2B5EF4-FFF2-40B4-BE49-F238E27FC236}">
                  <a16:creationId xmlns:a16="http://schemas.microsoft.com/office/drawing/2014/main" id="{E7A99F14-8FF2-404B-8FD8-E6313E6B7204}"/>
                </a:ext>
              </a:extLst>
            </p:cNvPr>
            <p:cNvSpPr txBox="1">
              <a:spLocks noChangeArrowheads="1"/>
            </p:cNvSpPr>
            <p:nvPr/>
          </p:nvSpPr>
          <p:spPr bwMode="auto">
            <a:xfrm>
              <a:off x="6045258" y="2009024"/>
              <a:ext cx="2878795" cy="1877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a:solidFill>
                    <a:srgbClr val="000000"/>
                  </a:solidFill>
                  <a:latin typeface="Gill Sans" charset="0"/>
                  <a:ea typeface="Heiti SC Light" charset="0"/>
                  <a:cs typeface="Heiti SC Light" charset="0"/>
                  <a:sym typeface="Gill Sans" charset="0"/>
                </a:defRPr>
              </a:lvl1pPr>
              <a:lvl2pPr marL="742950" indent="-285750" defTabSz="457200" eaLnBrk="0" hangingPunct="0">
                <a:defRPr sz="1200">
                  <a:solidFill>
                    <a:srgbClr val="000000"/>
                  </a:solidFill>
                  <a:latin typeface="Gill Sans" charset="0"/>
                  <a:ea typeface="Heiti SC Light" charset="0"/>
                  <a:cs typeface="Heiti SC Light" charset="0"/>
                  <a:sym typeface="Gill Sans" charset="0"/>
                </a:defRPr>
              </a:lvl2pPr>
              <a:lvl3pPr marL="1143000" indent="-228600" defTabSz="457200" eaLnBrk="0" hangingPunct="0">
                <a:defRPr sz="1200">
                  <a:solidFill>
                    <a:srgbClr val="000000"/>
                  </a:solidFill>
                  <a:latin typeface="Gill Sans" charset="0"/>
                  <a:ea typeface="Heiti SC Light" charset="0"/>
                  <a:cs typeface="Heiti SC Light" charset="0"/>
                  <a:sym typeface="Gill Sans" charset="0"/>
                </a:defRPr>
              </a:lvl3pPr>
              <a:lvl4pPr marL="1600200" indent="-228600" defTabSz="457200" eaLnBrk="0" hangingPunct="0">
                <a:defRPr sz="1200">
                  <a:solidFill>
                    <a:srgbClr val="000000"/>
                  </a:solidFill>
                  <a:latin typeface="Gill Sans" charset="0"/>
                  <a:ea typeface="Heiti SC Light" charset="0"/>
                  <a:cs typeface="Heiti SC Light" charset="0"/>
                  <a:sym typeface="Gill Sans" charset="0"/>
                </a:defRPr>
              </a:lvl4pPr>
              <a:lvl5pPr marL="2057400" indent="-228600" defTabSz="457200" eaLnBrk="0" hangingPunct="0">
                <a:defRPr sz="1200">
                  <a:solidFill>
                    <a:srgbClr val="000000"/>
                  </a:solidFill>
                  <a:latin typeface="Gill Sans" charset="0"/>
                  <a:ea typeface="Heiti SC Light" charset="0"/>
                  <a:cs typeface="Heiti SC Light" charset="0"/>
                  <a:sym typeface="Gill Sans" charset="0"/>
                </a:defRPr>
              </a:lvl5pPr>
              <a:lvl6pPr marL="25146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6pPr>
              <a:lvl7pPr marL="29718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7pPr>
              <a:lvl8pPr marL="34290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8pPr>
              <a:lvl9pPr marL="38862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9pPr>
            </a:lstStyle>
            <a:p>
              <a:pPr eaLnBrk="1" hangingPunct="1">
                <a:spcBef>
                  <a:spcPts val="450"/>
                </a:spcBef>
              </a:pPr>
              <a:r>
                <a:rPr lang="en-US" sz="1350">
                  <a:solidFill>
                    <a:schemeClr val="tx1"/>
                  </a:solidFill>
                  <a:latin typeface="+mn-lt"/>
                  <a:ea typeface="ＭＳ Ｐゴシック" charset="0"/>
                  <a:cs typeface="Arial" panose="020B0604020202020204" pitchFamily="34" charset="0"/>
                </a:rPr>
                <a:t>TLR agonists</a:t>
              </a:r>
            </a:p>
            <a:p>
              <a:pPr eaLnBrk="1" hangingPunct="1"/>
              <a:r>
                <a:rPr lang="en-US" sz="825" i="1">
                  <a:solidFill>
                    <a:schemeClr val="tx1"/>
                  </a:solidFill>
                  <a:latin typeface="+mn-lt"/>
                  <a:ea typeface="ＭＳ Ｐゴシック" charset="0"/>
                  <a:cs typeface="Arial" panose="020B0604020202020204" pitchFamily="34" charset="0"/>
                </a:rPr>
                <a:t>Dewan MZ, et al. </a:t>
              </a:r>
              <a:r>
                <a:rPr lang="en-US" sz="825" i="1">
                  <a:solidFill>
                    <a:schemeClr val="tx1"/>
                  </a:solidFill>
                  <a:latin typeface="+mn-lt"/>
                  <a:cs typeface="Arial" panose="020B0604020202020204" pitchFamily="34" charset="0"/>
                </a:rPr>
                <a:t>Clin Cancer Res 2012;18:6668–78</a:t>
              </a:r>
              <a:endParaRPr lang="en-US" sz="1350">
                <a:solidFill>
                  <a:schemeClr val="tx1"/>
                </a:solidFill>
                <a:latin typeface="+mn-lt"/>
                <a:ea typeface="ＭＳ Ｐゴシック" charset="0"/>
                <a:cs typeface="Arial" panose="020B0604020202020204" pitchFamily="34" charset="0"/>
              </a:endParaRPr>
            </a:p>
            <a:p>
              <a:pPr eaLnBrk="1" hangingPunct="1">
                <a:spcBef>
                  <a:spcPts val="450"/>
                </a:spcBef>
              </a:pPr>
              <a:r>
                <a:rPr lang="en-US" sz="1350">
                  <a:solidFill>
                    <a:schemeClr val="tx1"/>
                  </a:solidFill>
                  <a:latin typeface="+mn-lt"/>
                  <a:ea typeface="ＭＳ Ｐゴシック" charset="0"/>
                  <a:cs typeface="Arial" panose="020B0604020202020204" pitchFamily="34" charset="0"/>
                </a:rPr>
                <a:t>DC growth factors (Flt3L, GM-CSF)</a:t>
              </a:r>
            </a:p>
            <a:p>
              <a:pPr eaLnBrk="1" hangingPunct="1"/>
              <a:r>
                <a:rPr lang="en-US" sz="825" i="1">
                  <a:solidFill>
                    <a:schemeClr val="tx1"/>
                  </a:solidFill>
                  <a:latin typeface="+mn-lt"/>
                  <a:cs typeface="Arial" panose="020B0604020202020204" pitchFamily="34" charset="0"/>
                </a:rPr>
                <a:t>Demaria S, et al. Int J Radiat Oncol Biol Phys 2004;58:862–70</a:t>
              </a:r>
              <a:br>
                <a:rPr lang="en-US" sz="825" i="1">
                  <a:solidFill>
                    <a:schemeClr val="tx1"/>
                  </a:solidFill>
                  <a:latin typeface="+mn-lt"/>
                  <a:cs typeface="Arial" panose="020B0604020202020204" pitchFamily="34" charset="0"/>
                </a:rPr>
              </a:br>
              <a:r>
                <a:rPr lang="en-US" sz="825" i="1">
                  <a:solidFill>
                    <a:schemeClr val="tx1"/>
                  </a:solidFill>
                  <a:latin typeface="+mn-lt"/>
                  <a:cs typeface="Arial" panose="020B0604020202020204" pitchFamily="34" charset="0"/>
                </a:rPr>
                <a:t>Golden EB, et al. Lancet Oncol 2015;16:795–803</a:t>
              </a:r>
              <a:endParaRPr lang="en-US" sz="1350">
                <a:solidFill>
                  <a:schemeClr val="tx1"/>
                </a:solidFill>
                <a:latin typeface="+mn-lt"/>
                <a:ea typeface="ＭＳ Ｐゴシック" charset="0"/>
                <a:cs typeface="Arial" panose="020B0604020202020204" pitchFamily="34" charset="0"/>
              </a:endParaRPr>
            </a:p>
            <a:p>
              <a:pPr eaLnBrk="1" hangingPunct="1">
                <a:spcBef>
                  <a:spcPts val="450"/>
                </a:spcBef>
              </a:pPr>
              <a:r>
                <a:rPr lang="en-US" sz="1350">
                  <a:solidFill>
                    <a:schemeClr val="tx1"/>
                  </a:solidFill>
                  <a:latin typeface="+mn-lt"/>
                  <a:ea typeface="ＭＳ Ｐゴシック" charset="0"/>
                  <a:cs typeface="Arial" panose="020B0604020202020204" pitchFamily="34" charset="0"/>
                </a:rPr>
                <a:t>IFN inducers</a:t>
              </a:r>
            </a:p>
            <a:p>
              <a:pPr eaLnBrk="1" hangingPunct="1"/>
              <a:r>
                <a:rPr lang="en-GB" sz="825" i="1">
                  <a:solidFill>
                    <a:schemeClr val="tx1"/>
                  </a:solidFill>
                  <a:latin typeface="+mn-lt"/>
                  <a:cs typeface="Arial" panose="020B0604020202020204" pitchFamily="34" charset="0"/>
                </a:rPr>
                <a:t>Vanpouille-Box C, et al. Nat Commun 2017;8:15618</a:t>
              </a:r>
              <a:br>
                <a:rPr lang="en-GB" sz="825" i="1">
                  <a:solidFill>
                    <a:schemeClr val="tx1"/>
                  </a:solidFill>
                  <a:latin typeface="+mn-lt"/>
                  <a:cs typeface="Arial" panose="020B0604020202020204" pitchFamily="34" charset="0"/>
                </a:rPr>
              </a:br>
              <a:r>
                <a:rPr lang="da-DK" sz="825" i="1">
                  <a:solidFill>
                    <a:schemeClr val="tx1"/>
                  </a:solidFill>
                  <a:latin typeface="+mn-lt"/>
                  <a:cs typeface="Arial" panose="020B0604020202020204" pitchFamily="34" charset="0"/>
                </a:rPr>
                <a:t>Formenti SC, et al. Nat Med 2018;24:1845–51</a:t>
              </a:r>
              <a:endParaRPr lang="en-US" sz="825">
                <a:solidFill>
                  <a:schemeClr val="tx1"/>
                </a:solidFill>
                <a:latin typeface="+mn-lt"/>
                <a:ea typeface="ＭＳ Ｐゴシック" charset="0"/>
                <a:cs typeface="Arial" panose="020B0604020202020204" pitchFamily="34" charset="0"/>
              </a:endParaRPr>
            </a:p>
            <a:p>
              <a:pPr eaLnBrk="1" hangingPunct="1">
                <a:spcBef>
                  <a:spcPts val="450"/>
                </a:spcBef>
              </a:pPr>
              <a:r>
                <a:rPr lang="en-US" sz="1350">
                  <a:solidFill>
                    <a:schemeClr val="tx1"/>
                  </a:solidFill>
                  <a:latin typeface="+mn-lt"/>
                  <a:ea typeface="ＭＳ Ｐゴシック" charset="0"/>
                  <a:cs typeface="Arial" panose="020B0604020202020204" pitchFamily="34" charset="0"/>
                </a:rPr>
                <a:t>IL-15</a:t>
              </a:r>
            </a:p>
            <a:p>
              <a:pPr eaLnBrk="1" hangingPunct="1"/>
              <a:r>
                <a:rPr lang="en-US" sz="825" i="1">
                  <a:solidFill>
                    <a:schemeClr val="tx1"/>
                  </a:solidFill>
                  <a:latin typeface="+mn-lt"/>
                  <a:ea typeface="ＭＳ Ｐゴシック" charset="0"/>
                  <a:cs typeface="Arial" panose="020B0604020202020204" pitchFamily="34" charset="0"/>
                </a:rPr>
                <a:t>Pilones KA, et al. </a:t>
              </a:r>
              <a:r>
                <a:rPr lang="en-US" sz="825" i="1">
                  <a:solidFill>
                    <a:schemeClr val="tx1"/>
                  </a:solidFill>
                  <a:latin typeface="+mn-lt"/>
                  <a:cs typeface="Arial" panose="020B0604020202020204" pitchFamily="34" charset="0"/>
                </a:rPr>
                <a:t>Cancer Immunol Res 2020;8:1054–63</a:t>
              </a:r>
              <a:endParaRPr lang="en-US" sz="825" i="1">
                <a:solidFill>
                  <a:schemeClr val="tx1"/>
                </a:solidFill>
                <a:latin typeface="+mn-lt"/>
                <a:ea typeface="ＭＳ Ｐゴシック" charset="0"/>
                <a:cs typeface="Arial" panose="020B0604020202020204" pitchFamily="34" charset="0"/>
              </a:endParaRPr>
            </a:p>
          </p:txBody>
        </p:sp>
      </p:grpSp>
      <p:sp>
        <p:nvSpPr>
          <p:cNvPr id="8" name="TextBox 7">
            <a:extLst>
              <a:ext uri="{FF2B5EF4-FFF2-40B4-BE49-F238E27FC236}">
                <a16:creationId xmlns:a16="http://schemas.microsoft.com/office/drawing/2014/main" id="{417CD6DD-7D08-1049-8842-A9061CED1C65}"/>
              </a:ext>
            </a:extLst>
          </p:cNvPr>
          <p:cNvSpPr txBox="1"/>
          <p:nvPr/>
        </p:nvSpPr>
        <p:spPr>
          <a:xfrm>
            <a:off x="6516149" y="4737678"/>
            <a:ext cx="2510687" cy="553998"/>
          </a:xfrm>
          <a:prstGeom prst="rect">
            <a:avLst/>
          </a:prstGeom>
          <a:noFill/>
        </p:spPr>
        <p:txBody>
          <a:bodyPr wrap="none" rtlCol="0">
            <a:spAutoFit/>
          </a:bodyPr>
          <a:lstStyle/>
          <a:p>
            <a:r>
              <a:rPr lang="en-US" sz="1200" i="1"/>
              <a:t>J Natl Cancer Inst 2013;105:256–265 </a:t>
            </a:r>
          </a:p>
          <a:p>
            <a:endParaRPr lang="en-US"/>
          </a:p>
        </p:txBody>
      </p:sp>
      <p:sp>
        <p:nvSpPr>
          <p:cNvPr id="9" name="Rectangle 8">
            <a:extLst>
              <a:ext uri="{FF2B5EF4-FFF2-40B4-BE49-F238E27FC236}">
                <a16:creationId xmlns:a16="http://schemas.microsoft.com/office/drawing/2014/main" id="{45ABBB8D-E176-084A-BB36-DD0621CE44C4}"/>
              </a:ext>
            </a:extLst>
          </p:cNvPr>
          <p:cNvSpPr/>
          <p:nvPr/>
        </p:nvSpPr>
        <p:spPr>
          <a:xfrm>
            <a:off x="0" y="4485204"/>
            <a:ext cx="6628760" cy="738664"/>
          </a:xfrm>
          <a:prstGeom prst="rect">
            <a:avLst/>
          </a:prstGeom>
        </p:spPr>
        <p:txBody>
          <a:bodyPr wrap="square">
            <a:spAutoFit/>
          </a:bodyPr>
          <a:lstStyle/>
          <a:p>
            <a:r>
              <a:rPr lang="en-GB" sz="1050"/>
              <a:t>CTLA-4, cytotoxic T lymphocyte-associated antigen-4; DC, dendritic cell; Flt3L, Flt3-Ligand; GM-CSF, granulocyte-macrophage colony-stimulating factor; IFN, interferon; IL-15, interleukin-15; PD-L1, programmed cell death ligand-1; RT, radiotherapy; TGF</a:t>
            </a:r>
            <a:r>
              <a:rPr lang="el-GR" sz="1050"/>
              <a:t>β</a:t>
            </a:r>
            <a:r>
              <a:rPr lang="en-GB" sz="1050"/>
              <a:t>, transforming growth factor beta; TLR, toll-like receptor; VISTA, V-set immunoregulatory receptor </a:t>
            </a:r>
          </a:p>
        </p:txBody>
      </p:sp>
      <p:pic>
        <p:nvPicPr>
          <p:cNvPr id="10" name="Picture 9" descr="A picture containing logo&#10;&#10;Description automatically generated">
            <a:extLst>
              <a:ext uri="{FF2B5EF4-FFF2-40B4-BE49-F238E27FC236}">
                <a16:creationId xmlns:a16="http://schemas.microsoft.com/office/drawing/2014/main" id="{4F7126CE-412D-44CD-A19F-D081C9CA3CF3}"/>
              </a:ext>
            </a:extLst>
          </p:cNvPr>
          <p:cNvPicPr>
            <a:picLocks noChangeAspect="1"/>
          </p:cNvPicPr>
          <p:nvPr/>
        </p:nvPicPr>
        <p:blipFill>
          <a:blip r:embed="rId4"/>
          <a:stretch>
            <a:fillRect/>
          </a:stretch>
        </p:blipFill>
        <p:spPr>
          <a:xfrm>
            <a:off x="0" y="23197"/>
            <a:ext cx="1696093" cy="476243"/>
          </a:xfrm>
          <a:prstGeom prst="rect">
            <a:avLst/>
          </a:prstGeom>
        </p:spPr>
      </p:pic>
    </p:spTree>
    <p:extLst>
      <p:ext uri="{BB962C8B-B14F-4D97-AF65-F5344CB8AC3E}">
        <p14:creationId xmlns:p14="http://schemas.microsoft.com/office/powerpoint/2010/main" val="1011474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A picture containing scale, device, lamp&#10;&#10;Description automatically generated">
            <a:extLst>
              <a:ext uri="{FF2B5EF4-FFF2-40B4-BE49-F238E27FC236}">
                <a16:creationId xmlns:a16="http://schemas.microsoft.com/office/drawing/2014/main" id="{4AF34AD2-92D6-D147-89D9-4B3FC4A51C75}"/>
              </a:ext>
            </a:extLst>
          </p:cNvPr>
          <p:cNvPicPr>
            <a:picLocks noGrp="1" noChangeAspect="1"/>
          </p:cNvPicPr>
          <p:nvPr>
            <p:ph idx="1"/>
          </p:nvPr>
        </p:nvPicPr>
        <p:blipFill>
          <a:blip r:embed="rId3"/>
          <a:stretch>
            <a:fillRect/>
          </a:stretch>
        </p:blipFill>
        <p:spPr>
          <a:xfrm>
            <a:off x="1248038" y="1371361"/>
            <a:ext cx="3731770" cy="3465513"/>
          </a:xfrm>
        </p:spPr>
      </p:pic>
      <p:sp>
        <p:nvSpPr>
          <p:cNvPr id="3" name="Title 2">
            <a:extLst>
              <a:ext uri="{FF2B5EF4-FFF2-40B4-BE49-F238E27FC236}">
                <a16:creationId xmlns:a16="http://schemas.microsoft.com/office/drawing/2014/main" id="{842C7536-0160-8745-9BDA-7DD71D21BB91}"/>
              </a:ext>
            </a:extLst>
          </p:cNvPr>
          <p:cNvSpPr>
            <a:spLocks noGrp="1"/>
          </p:cNvSpPr>
          <p:nvPr>
            <p:ph type="title"/>
          </p:nvPr>
        </p:nvSpPr>
        <p:spPr>
          <a:xfrm>
            <a:off x="1248038" y="601146"/>
            <a:ext cx="8020562" cy="616813"/>
          </a:xfrm>
        </p:spPr>
        <p:txBody>
          <a:bodyPr/>
          <a:lstStyle/>
          <a:p>
            <a:r>
              <a:rPr lang="en-US" b="1"/>
              <a:t> ADAPTING RADIATION TO IMMUNOTHERAPY</a:t>
            </a:r>
          </a:p>
        </p:txBody>
      </p:sp>
      <p:sp>
        <p:nvSpPr>
          <p:cNvPr id="6" name="TextBox 5">
            <a:extLst>
              <a:ext uri="{FF2B5EF4-FFF2-40B4-BE49-F238E27FC236}">
                <a16:creationId xmlns:a16="http://schemas.microsoft.com/office/drawing/2014/main" id="{67F70C28-6173-AA40-B5A0-E9FA294BF414}"/>
              </a:ext>
            </a:extLst>
          </p:cNvPr>
          <p:cNvSpPr txBox="1"/>
          <p:nvPr/>
        </p:nvSpPr>
        <p:spPr>
          <a:xfrm>
            <a:off x="3317936" y="3458349"/>
            <a:ext cx="2010936" cy="646331"/>
          </a:xfrm>
          <a:prstGeom prst="rect">
            <a:avLst/>
          </a:prstGeom>
          <a:noFill/>
        </p:spPr>
        <p:txBody>
          <a:bodyPr wrap="none" rtlCol="0">
            <a:spAutoFit/>
          </a:bodyPr>
          <a:lstStyle/>
          <a:p>
            <a:pPr algn="ctr"/>
            <a:r>
              <a:rPr lang="en-US" b="1"/>
              <a:t>RT as a tool </a:t>
            </a:r>
          </a:p>
          <a:p>
            <a:pPr algn="ctr"/>
            <a:r>
              <a:rPr lang="en-US" b="1"/>
              <a:t>to integrate with IT</a:t>
            </a:r>
          </a:p>
        </p:txBody>
      </p:sp>
      <p:sp>
        <p:nvSpPr>
          <p:cNvPr id="7" name="TextBox 6">
            <a:extLst>
              <a:ext uri="{FF2B5EF4-FFF2-40B4-BE49-F238E27FC236}">
                <a16:creationId xmlns:a16="http://schemas.microsoft.com/office/drawing/2014/main" id="{1922F3B6-AB86-6B44-A883-5F61B0A76E2E}"/>
              </a:ext>
            </a:extLst>
          </p:cNvPr>
          <p:cNvSpPr txBox="1"/>
          <p:nvPr/>
        </p:nvSpPr>
        <p:spPr>
          <a:xfrm>
            <a:off x="775319" y="2989818"/>
            <a:ext cx="2183162" cy="646331"/>
          </a:xfrm>
          <a:prstGeom prst="rect">
            <a:avLst/>
          </a:prstGeom>
          <a:noFill/>
        </p:spPr>
        <p:txBody>
          <a:bodyPr wrap="none" rtlCol="0">
            <a:spAutoFit/>
          </a:bodyPr>
          <a:lstStyle/>
          <a:p>
            <a:pPr algn="ctr"/>
            <a:r>
              <a:rPr lang="en-US"/>
              <a:t>IT as a tool to </a:t>
            </a:r>
          </a:p>
          <a:p>
            <a:pPr algn="ctr"/>
            <a:r>
              <a:rPr lang="en-US"/>
              <a:t>enhance RT response</a:t>
            </a:r>
          </a:p>
        </p:txBody>
      </p:sp>
      <p:sp>
        <p:nvSpPr>
          <p:cNvPr id="8" name="TextBox 7">
            <a:extLst>
              <a:ext uri="{FF2B5EF4-FFF2-40B4-BE49-F238E27FC236}">
                <a16:creationId xmlns:a16="http://schemas.microsoft.com/office/drawing/2014/main" id="{522173CD-ECDE-E146-8095-DC43C85770CE}"/>
              </a:ext>
            </a:extLst>
          </p:cNvPr>
          <p:cNvSpPr txBox="1"/>
          <p:nvPr/>
        </p:nvSpPr>
        <p:spPr>
          <a:xfrm>
            <a:off x="5655958" y="1460991"/>
            <a:ext cx="3189992" cy="1477328"/>
          </a:xfrm>
          <a:prstGeom prst="rect">
            <a:avLst/>
          </a:prstGeom>
          <a:noFill/>
        </p:spPr>
        <p:txBody>
          <a:bodyPr wrap="square" rtlCol="0">
            <a:spAutoFit/>
          </a:bodyPr>
          <a:lstStyle/>
          <a:p>
            <a:r>
              <a:rPr lang="en-US"/>
              <a:t>Adapting: </a:t>
            </a:r>
          </a:p>
          <a:p>
            <a:pPr marL="285750" indent="-285750">
              <a:buFontTx/>
              <a:buChar char="-"/>
            </a:pPr>
            <a:r>
              <a:rPr lang="en-US"/>
              <a:t>Radiation Fields</a:t>
            </a:r>
          </a:p>
          <a:p>
            <a:pPr marL="285750" indent="-285750">
              <a:buFontTx/>
              <a:buChar char="-"/>
            </a:pPr>
            <a:r>
              <a:rPr lang="en-US"/>
              <a:t>Radiation dose/fractionation</a:t>
            </a:r>
          </a:p>
          <a:p>
            <a:pPr marL="285750" indent="-285750">
              <a:buFontTx/>
              <a:buChar char="-"/>
            </a:pPr>
            <a:r>
              <a:rPr lang="en-US"/>
              <a:t>Blood as OAR</a:t>
            </a:r>
          </a:p>
          <a:p>
            <a:pPr marL="285750" indent="-285750">
              <a:buFontTx/>
              <a:buChar char="-"/>
            </a:pPr>
            <a:r>
              <a:rPr lang="en-US"/>
              <a:t>Sequencing</a:t>
            </a:r>
          </a:p>
        </p:txBody>
      </p:sp>
      <p:pic>
        <p:nvPicPr>
          <p:cNvPr id="9" name="Picture 8" descr="A picture containing logo&#10;&#10;Description automatically generated">
            <a:extLst>
              <a:ext uri="{FF2B5EF4-FFF2-40B4-BE49-F238E27FC236}">
                <a16:creationId xmlns:a16="http://schemas.microsoft.com/office/drawing/2014/main" id="{6FB5A958-AD35-4DDA-B201-78B7961E48FC}"/>
              </a:ext>
            </a:extLst>
          </p:cNvPr>
          <p:cNvPicPr>
            <a:picLocks noChangeAspect="1"/>
          </p:cNvPicPr>
          <p:nvPr/>
        </p:nvPicPr>
        <p:blipFill>
          <a:blip r:embed="rId4"/>
          <a:stretch>
            <a:fillRect/>
          </a:stretch>
        </p:blipFill>
        <p:spPr>
          <a:xfrm>
            <a:off x="0" y="23197"/>
            <a:ext cx="1696093" cy="476243"/>
          </a:xfrm>
          <a:prstGeom prst="rect">
            <a:avLst/>
          </a:prstGeom>
        </p:spPr>
      </p:pic>
      <p:sp>
        <p:nvSpPr>
          <p:cNvPr id="2" name="TextBox 1">
            <a:extLst>
              <a:ext uri="{FF2B5EF4-FFF2-40B4-BE49-F238E27FC236}">
                <a16:creationId xmlns:a16="http://schemas.microsoft.com/office/drawing/2014/main" id="{BC50AC8A-CF20-FAE0-CFB8-47D66078AEA4}"/>
              </a:ext>
            </a:extLst>
          </p:cNvPr>
          <p:cNvSpPr txBox="1"/>
          <p:nvPr/>
        </p:nvSpPr>
        <p:spPr>
          <a:xfrm>
            <a:off x="5753693" y="3596848"/>
            <a:ext cx="3255828" cy="369332"/>
          </a:xfrm>
          <a:prstGeom prst="rect">
            <a:avLst/>
          </a:prstGeom>
          <a:noFill/>
        </p:spPr>
        <p:txBody>
          <a:bodyPr wrap="none" rtlCol="0">
            <a:spAutoFit/>
          </a:bodyPr>
          <a:lstStyle/>
          <a:p>
            <a:r>
              <a:rPr lang="en-US" dirty="0"/>
              <a:t>- </a:t>
            </a:r>
            <a:r>
              <a:rPr lang="en-US" b="1" dirty="0"/>
              <a:t>Relevance to pancreatic cancer</a:t>
            </a:r>
          </a:p>
        </p:txBody>
      </p:sp>
    </p:spTree>
    <p:extLst>
      <p:ext uri="{BB962C8B-B14F-4D97-AF65-F5344CB8AC3E}">
        <p14:creationId xmlns:p14="http://schemas.microsoft.com/office/powerpoint/2010/main" val="367847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IASLC durvalumab poster_R6    -  Read-Only.pdf">
            <a:extLst>
              <a:ext uri="{FF2B5EF4-FFF2-40B4-BE49-F238E27FC236}">
                <a16:creationId xmlns:a16="http://schemas.microsoft.com/office/drawing/2014/main" id="{21A3C101-5304-8246-B149-49AE996F55D8}"/>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tretch/>
        </p:blipFill>
        <p:spPr>
          <a:prstGeom prst="rect">
            <a:avLst/>
          </a:prstGeom>
        </p:spPr>
      </p:pic>
      <p:pic>
        <p:nvPicPr>
          <p:cNvPr id="7" name="Picture 6" descr="IASLC durvalumab poster_R6    -  Read-Only.pdf">
            <a:extLst>
              <a:ext uri="{FF2B5EF4-FFF2-40B4-BE49-F238E27FC236}">
                <a16:creationId xmlns:a16="http://schemas.microsoft.com/office/drawing/2014/main" id="{4F6A9B56-CEE6-B642-BBCF-4B33CAB10495}"/>
              </a:ext>
            </a:extLst>
          </p:cNvPr>
          <p:cNvPicPr>
            <a:picLocks noChangeAspect="1"/>
          </p:cNvPicPr>
          <p:nvPr/>
        </p:nvPicPr>
        <p:blipFill rotWithShape="1">
          <a:blip r:embed="rId4">
            <a:extLst>
              <a:ext uri="{28A0092B-C50C-407E-A947-70E740481C1C}">
                <a14:useLocalDpi xmlns:a14="http://schemas.microsoft.com/office/drawing/2010/main" val="0"/>
              </a:ext>
            </a:extLst>
          </a:blip>
          <a:srcRect l="25734" t="13994" r="50975" b="57890"/>
          <a:stretch/>
        </p:blipFill>
        <p:spPr>
          <a:xfrm>
            <a:off x="463865" y="685108"/>
            <a:ext cx="3494677" cy="2684547"/>
          </a:xfrm>
          <a:prstGeom prst="rect">
            <a:avLst/>
          </a:prstGeom>
        </p:spPr>
      </p:pic>
      <p:sp>
        <p:nvSpPr>
          <p:cNvPr id="6" name="TextBox 5">
            <a:extLst>
              <a:ext uri="{FF2B5EF4-FFF2-40B4-BE49-F238E27FC236}">
                <a16:creationId xmlns:a16="http://schemas.microsoft.com/office/drawing/2014/main" id="{1FE71007-6A23-1E4C-9F46-6B27D71C9EB0}"/>
              </a:ext>
            </a:extLst>
          </p:cNvPr>
          <p:cNvSpPr txBox="1"/>
          <p:nvPr/>
        </p:nvSpPr>
        <p:spPr>
          <a:xfrm>
            <a:off x="6926142" y="4777449"/>
            <a:ext cx="2116157" cy="515526"/>
          </a:xfrm>
          <a:prstGeom prst="rect">
            <a:avLst/>
          </a:prstGeom>
          <a:noFill/>
        </p:spPr>
        <p:txBody>
          <a:bodyPr wrap="none" rtlCol="0">
            <a:spAutoFit/>
          </a:bodyPr>
          <a:lstStyle/>
          <a:p>
            <a:r>
              <a:rPr lang="en-US" sz="1400" i="1" dirty="0"/>
              <a:t>(Lancet Oncology, 2021)</a:t>
            </a:r>
          </a:p>
          <a:p>
            <a:endParaRPr lang="en-US" dirty="0"/>
          </a:p>
        </p:txBody>
      </p:sp>
      <p:sp>
        <p:nvSpPr>
          <p:cNvPr id="8" name="TextBox 7">
            <a:extLst>
              <a:ext uri="{FF2B5EF4-FFF2-40B4-BE49-F238E27FC236}">
                <a16:creationId xmlns:a16="http://schemas.microsoft.com/office/drawing/2014/main" id="{55F23D6B-EFC1-E34E-BDCC-73E0ED9F64CF}"/>
              </a:ext>
            </a:extLst>
          </p:cNvPr>
          <p:cNvSpPr txBox="1"/>
          <p:nvPr/>
        </p:nvSpPr>
        <p:spPr>
          <a:xfrm>
            <a:off x="2227265" y="145157"/>
            <a:ext cx="5498749" cy="400110"/>
          </a:xfrm>
          <a:prstGeom prst="rect">
            <a:avLst/>
          </a:prstGeom>
          <a:noFill/>
        </p:spPr>
        <p:txBody>
          <a:bodyPr wrap="none" rtlCol="0">
            <a:spAutoFit/>
          </a:bodyPr>
          <a:lstStyle/>
          <a:p>
            <a:r>
              <a:rPr lang="en-US" sz="2000" b="1" dirty="0"/>
              <a:t>A prospective randomized trial of IT versus IT+RT</a:t>
            </a:r>
          </a:p>
        </p:txBody>
      </p:sp>
      <p:sp>
        <p:nvSpPr>
          <p:cNvPr id="2" name="TextBox 1">
            <a:extLst>
              <a:ext uri="{FF2B5EF4-FFF2-40B4-BE49-F238E27FC236}">
                <a16:creationId xmlns:a16="http://schemas.microsoft.com/office/drawing/2014/main" id="{EBE231FF-4E4C-FB4E-B614-6E718B1E2E74}"/>
              </a:ext>
            </a:extLst>
          </p:cNvPr>
          <p:cNvSpPr txBox="1"/>
          <p:nvPr/>
        </p:nvSpPr>
        <p:spPr>
          <a:xfrm>
            <a:off x="1126032" y="3509496"/>
            <a:ext cx="2170342" cy="116955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a:t>Endpoints:</a:t>
            </a:r>
          </a:p>
          <a:p>
            <a:pPr marL="285746" indent="-285746">
              <a:buFont typeface="Arial" panose="020B0604020202020204" pitchFamily="34" charset="0"/>
              <a:buChar char="•"/>
            </a:pPr>
            <a:r>
              <a:rPr lang="en-US" sz="1400" b="1"/>
              <a:t>Safety</a:t>
            </a:r>
          </a:p>
          <a:p>
            <a:pPr marL="285746" indent="-285746">
              <a:buFont typeface="Arial" panose="020B0604020202020204" pitchFamily="34" charset="0"/>
              <a:buChar char="•"/>
            </a:pPr>
            <a:r>
              <a:rPr lang="en-US" sz="1400"/>
              <a:t>Clin response </a:t>
            </a:r>
          </a:p>
          <a:p>
            <a:pPr marL="285746" indent="-285746">
              <a:buFont typeface="Arial" panose="020B0604020202020204" pitchFamily="34" charset="0"/>
              <a:buChar char="•"/>
            </a:pPr>
            <a:r>
              <a:rPr lang="en-US" sz="1400"/>
              <a:t>Path response</a:t>
            </a:r>
          </a:p>
          <a:p>
            <a:pPr marL="285746" indent="-285746">
              <a:buFont typeface="Arial" panose="020B0604020202020204" pitchFamily="34" charset="0"/>
              <a:buChar char="•"/>
            </a:pPr>
            <a:r>
              <a:rPr lang="en-US" sz="1400"/>
              <a:t>DFS</a:t>
            </a:r>
          </a:p>
        </p:txBody>
      </p:sp>
      <p:grpSp>
        <p:nvGrpSpPr>
          <p:cNvPr id="13" name="Group 12">
            <a:extLst>
              <a:ext uri="{FF2B5EF4-FFF2-40B4-BE49-F238E27FC236}">
                <a16:creationId xmlns:a16="http://schemas.microsoft.com/office/drawing/2014/main" id="{683A9B9F-9213-EC48-B6F8-5C7133EE8B7A}"/>
              </a:ext>
            </a:extLst>
          </p:cNvPr>
          <p:cNvGrpSpPr/>
          <p:nvPr/>
        </p:nvGrpSpPr>
        <p:grpSpPr>
          <a:xfrm>
            <a:off x="4478133" y="1258566"/>
            <a:ext cx="3609672" cy="3261591"/>
            <a:chOff x="4478133" y="1258566"/>
            <a:chExt cx="3609672" cy="3261591"/>
          </a:xfrm>
        </p:grpSpPr>
        <p:pic>
          <p:nvPicPr>
            <p:cNvPr id="9" name="Content Placeholder 5" descr="A picture containing text, music&#10;&#10;Description automatically generated">
              <a:extLst>
                <a:ext uri="{FF2B5EF4-FFF2-40B4-BE49-F238E27FC236}">
                  <a16:creationId xmlns:a16="http://schemas.microsoft.com/office/drawing/2014/main" id="{97AD1064-A998-3B40-957D-D3EF2E64C957}"/>
                </a:ext>
              </a:extLst>
            </p:cNvPr>
            <p:cNvPicPr>
              <a:picLocks noChangeAspect="1"/>
            </p:cNvPicPr>
            <p:nvPr/>
          </p:nvPicPr>
          <p:blipFill rotWithShape="1">
            <a:blip r:embed="rId5"/>
            <a:srcRect b="21840"/>
            <a:stretch/>
          </p:blipFill>
          <p:spPr>
            <a:xfrm>
              <a:off x="4582313" y="1781786"/>
              <a:ext cx="2951196" cy="1786924"/>
            </a:xfrm>
            <a:prstGeom prst="rect">
              <a:avLst/>
            </a:prstGeom>
          </p:spPr>
        </p:pic>
        <p:grpSp>
          <p:nvGrpSpPr>
            <p:cNvPr id="10" name="Group 9">
              <a:extLst>
                <a:ext uri="{FF2B5EF4-FFF2-40B4-BE49-F238E27FC236}">
                  <a16:creationId xmlns:a16="http://schemas.microsoft.com/office/drawing/2014/main" id="{736E47C0-ED14-D64B-83D7-38064A875642}"/>
                </a:ext>
              </a:extLst>
            </p:cNvPr>
            <p:cNvGrpSpPr/>
            <p:nvPr/>
          </p:nvGrpSpPr>
          <p:grpSpPr>
            <a:xfrm>
              <a:off x="4478133" y="3587568"/>
              <a:ext cx="3609672" cy="932589"/>
              <a:chOff x="367002" y="3811525"/>
              <a:chExt cx="3609672" cy="932589"/>
            </a:xfrm>
          </p:grpSpPr>
          <p:sp>
            <p:nvSpPr>
              <p:cNvPr id="11" name="TextBox 10">
                <a:extLst>
                  <a:ext uri="{FF2B5EF4-FFF2-40B4-BE49-F238E27FC236}">
                    <a16:creationId xmlns:a16="http://schemas.microsoft.com/office/drawing/2014/main" id="{BDBAA93B-972D-424C-9197-DBB1459C650A}"/>
                  </a:ext>
                </a:extLst>
              </p:cNvPr>
              <p:cNvSpPr txBox="1"/>
              <p:nvPr/>
            </p:nvSpPr>
            <p:spPr>
              <a:xfrm>
                <a:off x="393642" y="4267060"/>
                <a:ext cx="3583032" cy="477054"/>
              </a:xfrm>
              <a:prstGeom prst="rect">
                <a:avLst/>
              </a:prstGeom>
              <a:noFill/>
            </p:spPr>
            <p:txBody>
              <a:bodyPr wrap="none" rtlCol="0">
                <a:spAutoFit/>
              </a:bodyPr>
              <a:lstStyle/>
              <a:p>
                <a:pPr marL="285743" indent="-285743">
                  <a:buFont typeface="Wingdings" pitchFamily="2" charset="2"/>
                  <a:buChar char="§"/>
                </a:pPr>
                <a:r>
                  <a:rPr lang="en-US" sz="1400" b="1"/>
                  <a:t>MPR: 6.7% versus 53.3% (p&lt;0.001)</a:t>
                </a:r>
              </a:p>
              <a:p>
                <a:r>
                  <a:rPr lang="en-US" sz="1100"/>
                  <a:t>     (For EGFR negative: 8% (2/25) versus 75% (15/23)</a:t>
                </a:r>
              </a:p>
            </p:txBody>
          </p:sp>
          <p:sp>
            <p:nvSpPr>
              <p:cNvPr id="12" name="TextBox 11">
                <a:extLst>
                  <a:ext uri="{FF2B5EF4-FFF2-40B4-BE49-F238E27FC236}">
                    <a16:creationId xmlns:a16="http://schemas.microsoft.com/office/drawing/2014/main" id="{114DAF73-49D2-AF42-8D10-55627D8F0A3C}"/>
                  </a:ext>
                </a:extLst>
              </p:cNvPr>
              <p:cNvSpPr txBox="1"/>
              <p:nvPr/>
            </p:nvSpPr>
            <p:spPr>
              <a:xfrm>
                <a:off x="367002" y="3811525"/>
                <a:ext cx="3506088" cy="307777"/>
              </a:xfrm>
              <a:prstGeom prst="rect">
                <a:avLst/>
              </a:prstGeom>
              <a:noFill/>
            </p:spPr>
            <p:txBody>
              <a:bodyPr wrap="none" rtlCol="0">
                <a:spAutoFit/>
              </a:bodyPr>
              <a:lstStyle/>
              <a:p>
                <a:pPr marL="285743" indent="-285743">
                  <a:buFont typeface="Wingdings" pitchFamily="2" charset="2"/>
                  <a:buChar char="§"/>
                </a:pPr>
                <a:r>
                  <a:rPr lang="en-US" sz="1400" b="1"/>
                  <a:t>Comparable toxicity </a:t>
                </a:r>
                <a:r>
                  <a:rPr lang="en-US" sz="1400"/>
                  <a:t>between 2 arms</a:t>
                </a:r>
              </a:p>
            </p:txBody>
          </p:sp>
        </p:grpSp>
        <p:sp>
          <p:nvSpPr>
            <p:cNvPr id="5" name="TextBox 4">
              <a:extLst>
                <a:ext uri="{FF2B5EF4-FFF2-40B4-BE49-F238E27FC236}">
                  <a16:creationId xmlns:a16="http://schemas.microsoft.com/office/drawing/2014/main" id="{FB880F8B-EB12-1847-93F5-07DE3D5E1F8F}"/>
                </a:ext>
              </a:extLst>
            </p:cNvPr>
            <p:cNvSpPr txBox="1"/>
            <p:nvPr/>
          </p:nvSpPr>
          <p:spPr>
            <a:xfrm>
              <a:off x="5185460" y="1258566"/>
              <a:ext cx="2195020" cy="523220"/>
            </a:xfrm>
            <a:prstGeom prst="rect">
              <a:avLst/>
            </a:prstGeom>
            <a:noFill/>
          </p:spPr>
          <p:txBody>
            <a:bodyPr wrap="square" rtlCol="0">
              <a:spAutoFit/>
            </a:bodyPr>
            <a:lstStyle/>
            <a:p>
              <a:r>
                <a:rPr lang="en-US" sz="1400" b="1" dirty="0"/>
                <a:t>           RESULTS</a:t>
              </a:r>
            </a:p>
            <a:p>
              <a:r>
                <a:rPr lang="en-US" sz="1400" b="1" dirty="0"/>
                <a:t>Durva            Durva+RT</a:t>
              </a:r>
            </a:p>
          </p:txBody>
        </p:sp>
      </p:grpSp>
      <p:pic>
        <p:nvPicPr>
          <p:cNvPr id="14" name="Picture 13" descr="A picture containing logo&#10;&#10;Description automatically generated">
            <a:extLst>
              <a:ext uri="{FF2B5EF4-FFF2-40B4-BE49-F238E27FC236}">
                <a16:creationId xmlns:a16="http://schemas.microsoft.com/office/drawing/2014/main" id="{9616B1A0-D3C2-4182-841D-082B147D7A35}"/>
              </a:ext>
            </a:extLst>
          </p:cNvPr>
          <p:cNvPicPr>
            <a:picLocks noChangeAspect="1"/>
          </p:cNvPicPr>
          <p:nvPr/>
        </p:nvPicPr>
        <p:blipFill>
          <a:blip r:embed="rId6"/>
          <a:stretch>
            <a:fillRect/>
          </a:stretch>
        </p:blipFill>
        <p:spPr>
          <a:xfrm>
            <a:off x="0" y="23197"/>
            <a:ext cx="1696093" cy="476243"/>
          </a:xfrm>
          <a:prstGeom prst="rect">
            <a:avLst/>
          </a:prstGeom>
        </p:spPr>
      </p:pic>
    </p:spTree>
    <p:custDataLst>
      <p:tags r:id="rId1"/>
    </p:custDataLst>
    <p:extLst>
      <p:ext uri="{BB962C8B-B14F-4D97-AF65-F5344CB8AC3E}">
        <p14:creationId xmlns:p14="http://schemas.microsoft.com/office/powerpoint/2010/main" val="375924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34FAA-594E-B146-ABF1-633816CB1406}"/>
              </a:ext>
            </a:extLst>
          </p:cNvPr>
          <p:cNvSpPr>
            <a:spLocks noGrp="1"/>
          </p:cNvSpPr>
          <p:nvPr>
            <p:ph type="title"/>
          </p:nvPr>
        </p:nvSpPr>
        <p:spPr>
          <a:xfrm>
            <a:off x="1558171" y="552543"/>
            <a:ext cx="7266039" cy="712236"/>
          </a:xfrm>
        </p:spPr>
        <p:txBody>
          <a:bodyPr/>
          <a:lstStyle/>
          <a:p>
            <a:r>
              <a:rPr lang="en-US" sz="1800" b="1" dirty="0"/>
              <a:t>Path response of positive nodes (only primary irradiated)</a:t>
            </a:r>
          </a:p>
        </p:txBody>
      </p:sp>
      <p:grpSp>
        <p:nvGrpSpPr>
          <p:cNvPr id="4" name="Group 3">
            <a:extLst>
              <a:ext uri="{FF2B5EF4-FFF2-40B4-BE49-F238E27FC236}">
                <a16:creationId xmlns:a16="http://schemas.microsoft.com/office/drawing/2014/main" id="{2DC6B4AE-D6AA-904A-BD10-3165E4229116}"/>
              </a:ext>
            </a:extLst>
          </p:cNvPr>
          <p:cNvGrpSpPr/>
          <p:nvPr/>
        </p:nvGrpSpPr>
        <p:grpSpPr>
          <a:xfrm>
            <a:off x="636517" y="1122823"/>
            <a:ext cx="5232275" cy="2626542"/>
            <a:chOff x="610542" y="851728"/>
            <a:chExt cx="6289058" cy="3386473"/>
          </a:xfrm>
        </p:grpSpPr>
        <p:pic>
          <p:nvPicPr>
            <p:cNvPr id="5" name="Picture 4">
              <a:extLst>
                <a:ext uri="{FF2B5EF4-FFF2-40B4-BE49-F238E27FC236}">
                  <a16:creationId xmlns:a16="http://schemas.microsoft.com/office/drawing/2014/main" id="{37479DBA-2F93-6144-97C7-6D36814FE560}"/>
                </a:ext>
              </a:extLst>
            </p:cNvPr>
            <p:cNvPicPr>
              <a:picLocks noChangeAspect="1"/>
            </p:cNvPicPr>
            <p:nvPr/>
          </p:nvPicPr>
          <p:blipFill rotWithShape="1">
            <a:blip r:embed="rId3"/>
            <a:srcRect l="4703" t="9344" r="2947"/>
            <a:stretch/>
          </p:blipFill>
          <p:spPr>
            <a:xfrm>
              <a:off x="610542" y="851728"/>
              <a:ext cx="3128963" cy="3317081"/>
            </a:xfrm>
            <a:prstGeom prst="rect">
              <a:avLst/>
            </a:prstGeom>
          </p:spPr>
        </p:pic>
        <p:pic>
          <p:nvPicPr>
            <p:cNvPr id="6" name="Picture 5">
              <a:extLst>
                <a:ext uri="{FF2B5EF4-FFF2-40B4-BE49-F238E27FC236}">
                  <a16:creationId xmlns:a16="http://schemas.microsoft.com/office/drawing/2014/main" id="{84C01951-F04F-BA42-A58B-87A6AD39066D}"/>
                </a:ext>
              </a:extLst>
            </p:cNvPr>
            <p:cNvPicPr>
              <a:picLocks noChangeAspect="1"/>
            </p:cNvPicPr>
            <p:nvPr/>
          </p:nvPicPr>
          <p:blipFill>
            <a:blip r:embed="rId4"/>
            <a:stretch>
              <a:fillRect/>
            </a:stretch>
          </p:blipFill>
          <p:spPr>
            <a:xfrm>
              <a:off x="3878367" y="921118"/>
              <a:ext cx="3021233" cy="3317083"/>
            </a:xfrm>
            <a:prstGeom prst="rect">
              <a:avLst/>
            </a:prstGeom>
          </p:spPr>
        </p:pic>
      </p:grpSp>
      <p:pic>
        <p:nvPicPr>
          <p:cNvPr id="12" name="Picture 11">
            <a:extLst>
              <a:ext uri="{FF2B5EF4-FFF2-40B4-BE49-F238E27FC236}">
                <a16:creationId xmlns:a16="http://schemas.microsoft.com/office/drawing/2014/main" id="{EE6927CA-8C8C-2843-814C-F75076604FA0}"/>
              </a:ext>
            </a:extLst>
          </p:cNvPr>
          <p:cNvPicPr>
            <a:picLocks noChangeAspect="1"/>
          </p:cNvPicPr>
          <p:nvPr/>
        </p:nvPicPr>
        <p:blipFill>
          <a:blip r:embed="rId5"/>
          <a:stretch>
            <a:fillRect/>
          </a:stretch>
        </p:blipFill>
        <p:spPr>
          <a:xfrm>
            <a:off x="1415361" y="1853744"/>
            <a:ext cx="285620" cy="271746"/>
          </a:xfrm>
          <a:prstGeom prst="rect">
            <a:avLst/>
          </a:prstGeom>
        </p:spPr>
      </p:pic>
      <p:pic>
        <p:nvPicPr>
          <p:cNvPr id="13" name="Picture 12">
            <a:extLst>
              <a:ext uri="{FF2B5EF4-FFF2-40B4-BE49-F238E27FC236}">
                <a16:creationId xmlns:a16="http://schemas.microsoft.com/office/drawing/2014/main" id="{7602F782-5390-7943-8D45-9D047FDEAAA2}"/>
              </a:ext>
            </a:extLst>
          </p:cNvPr>
          <p:cNvPicPr>
            <a:picLocks noChangeAspect="1"/>
          </p:cNvPicPr>
          <p:nvPr/>
        </p:nvPicPr>
        <p:blipFill>
          <a:blip r:embed="rId5"/>
          <a:stretch>
            <a:fillRect/>
          </a:stretch>
        </p:blipFill>
        <p:spPr>
          <a:xfrm>
            <a:off x="4140430" y="1853744"/>
            <a:ext cx="297605" cy="271746"/>
          </a:xfrm>
          <a:prstGeom prst="rect">
            <a:avLst/>
          </a:prstGeom>
        </p:spPr>
      </p:pic>
      <p:sp>
        <p:nvSpPr>
          <p:cNvPr id="10" name="TextBox 9">
            <a:extLst>
              <a:ext uri="{FF2B5EF4-FFF2-40B4-BE49-F238E27FC236}">
                <a16:creationId xmlns:a16="http://schemas.microsoft.com/office/drawing/2014/main" id="{2E8B5B51-F59D-A049-A6A8-8F5837A88A79}"/>
              </a:ext>
            </a:extLst>
          </p:cNvPr>
          <p:cNvSpPr txBox="1"/>
          <p:nvPr/>
        </p:nvSpPr>
        <p:spPr>
          <a:xfrm>
            <a:off x="6255877" y="1034716"/>
            <a:ext cx="2544286" cy="362576"/>
          </a:xfrm>
          <a:prstGeom prst="rect">
            <a:avLst/>
          </a:prstGeom>
          <a:noFill/>
        </p:spPr>
        <p:txBody>
          <a:bodyPr wrap="none" rtlCol="0">
            <a:spAutoFit/>
          </a:bodyPr>
          <a:lstStyle/>
          <a:p>
            <a:r>
              <a:rPr lang="en-US" sz="1800" b="1" dirty="0"/>
              <a:t>13 pts had </a:t>
            </a:r>
            <a:r>
              <a:rPr lang="en-US" sz="1800" b="1" dirty="0" err="1"/>
              <a:t>pN</a:t>
            </a:r>
            <a:r>
              <a:rPr lang="en-US" sz="1800" b="1" dirty="0"/>
              <a:t>+ pre-</a:t>
            </a:r>
            <a:r>
              <a:rPr lang="en-US" sz="1800" b="1" dirty="0" err="1"/>
              <a:t>tx</a:t>
            </a:r>
            <a:endParaRPr lang="en-US" sz="1800" b="1" dirty="0"/>
          </a:p>
        </p:txBody>
      </p:sp>
      <p:grpSp>
        <p:nvGrpSpPr>
          <p:cNvPr id="3" name="Group 2">
            <a:extLst>
              <a:ext uri="{FF2B5EF4-FFF2-40B4-BE49-F238E27FC236}">
                <a16:creationId xmlns:a16="http://schemas.microsoft.com/office/drawing/2014/main" id="{DDCFE581-F0B7-0EB6-CF4B-D6107268991E}"/>
              </a:ext>
            </a:extLst>
          </p:cNvPr>
          <p:cNvGrpSpPr/>
          <p:nvPr/>
        </p:nvGrpSpPr>
        <p:grpSpPr>
          <a:xfrm>
            <a:off x="6532266" y="1927531"/>
            <a:ext cx="2128660" cy="1291286"/>
            <a:chOff x="6872719" y="2162630"/>
            <a:chExt cx="1576479" cy="831124"/>
          </a:xfrm>
        </p:grpSpPr>
        <p:sp>
          <p:nvSpPr>
            <p:cNvPr id="9" name="TextBox 8">
              <a:extLst>
                <a:ext uri="{FF2B5EF4-FFF2-40B4-BE49-F238E27FC236}">
                  <a16:creationId xmlns:a16="http://schemas.microsoft.com/office/drawing/2014/main" id="{776E0D65-055A-4F46-BAA6-D6183BD799F2}"/>
                </a:ext>
              </a:extLst>
            </p:cNvPr>
            <p:cNvSpPr txBox="1"/>
            <p:nvPr/>
          </p:nvSpPr>
          <p:spPr>
            <a:xfrm>
              <a:off x="6872719" y="2399461"/>
              <a:ext cx="1576479" cy="594293"/>
            </a:xfrm>
            <a:prstGeom prst="rect">
              <a:avLst/>
            </a:prstGeom>
            <a:noFill/>
          </p:spPr>
          <p:txBody>
            <a:bodyPr wrap="none" rtlCol="0">
              <a:spAutoFit/>
            </a:bodyPr>
            <a:lstStyle/>
            <a:p>
              <a:r>
                <a:rPr lang="en-US" b="1" dirty="0"/>
                <a:t>Durva: </a:t>
              </a:r>
              <a:r>
                <a:rPr lang="en-US" dirty="0"/>
                <a:t>1/7 </a:t>
              </a:r>
              <a:r>
                <a:rPr lang="en-US" b="1" dirty="0"/>
                <a:t>(14%)</a:t>
              </a:r>
            </a:p>
            <a:p>
              <a:endParaRPr lang="en-US" b="1" dirty="0"/>
            </a:p>
            <a:p>
              <a:r>
                <a:rPr lang="en-US" b="1" dirty="0"/>
                <a:t>Durva/RT: </a:t>
              </a:r>
              <a:r>
                <a:rPr lang="en-US" dirty="0"/>
                <a:t>4/6</a:t>
              </a:r>
              <a:r>
                <a:rPr lang="en-US" b="1" dirty="0"/>
                <a:t> (66%)</a:t>
              </a:r>
              <a:endParaRPr lang="en-US" sz="1400" b="1" dirty="0"/>
            </a:p>
          </p:txBody>
        </p:sp>
        <p:sp>
          <p:nvSpPr>
            <p:cNvPr id="8" name="TextBox 7">
              <a:extLst>
                <a:ext uri="{FF2B5EF4-FFF2-40B4-BE49-F238E27FC236}">
                  <a16:creationId xmlns:a16="http://schemas.microsoft.com/office/drawing/2014/main" id="{12631290-A2FB-7146-BEF5-D30C907A2EF5}"/>
                </a:ext>
              </a:extLst>
            </p:cNvPr>
            <p:cNvSpPr txBox="1"/>
            <p:nvPr/>
          </p:nvSpPr>
          <p:spPr>
            <a:xfrm>
              <a:off x="7344205" y="2162630"/>
              <a:ext cx="633507" cy="369332"/>
            </a:xfrm>
            <a:prstGeom prst="rect">
              <a:avLst/>
            </a:prstGeom>
            <a:noFill/>
          </p:spPr>
          <p:txBody>
            <a:bodyPr wrap="none" rtlCol="0">
              <a:spAutoFit/>
            </a:bodyPr>
            <a:lstStyle/>
            <a:p>
              <a:r>
                <a:rPr lang="en-US" sz="1800" b="1" dirty="0"/>
                <a:t>MPR</a:t>
              </a:r>
            </a:p>
          </p:txBody>
        </p:sp>
      </p:grpSp>
      <p:sp>
        <p:nvSpPr>
          <p:cNvPr id="15" name="Rectangle 14">
            <a:extLst>
              <a:ext uri="{FF2B5EF4-FFF2-40B4-BE49-F238E27FC236}">
                <a16:creationId xmlns:a16="http://schemas.microsoft.com/office/drawing/2014/main" id="{D30A3189-B514-DD47-BED5-5EED5137D7EE}"/>
              </a:ext>
            </a:extLst>
          </p:cNvPr>
          <p:cNvSpPr/>
          <p:nvPr/>
        </p:nvSpPr>
        <p:spPr>
          <a:xfrm>
            <a:off x="7105899" y="4758139"/>
            <a:ext cx="2116157" cy="307777"/>
          </a:xfrm>
          <a:prstGeom prst="rect">
            <a:avLst/>
          </a:prstGeom>
        </p:spPr>
        <p:txBody>
          <a:bodyPr wrap="none">
            <a:spAutoFit/>
          </a:bodyPr>
          <a:lstStyle/>
          <a:p>
            <a:r>
              <a:rPr lang="en-US" sz="1400" i="1"/>
              <a:t>(Lancet Oncology, 2021)</a:t>
            </a:r>
          </a:p>
        </p:txBody>
      </p:sp>
      <p:sp>
        <p:nvSpPr>
          <p:cNvPr id="7" name="TextBox 6">
            <a:extLst>
              <a:ext uri="{FF2B5EF4-FFF2-40B4-BE49-F238E27FC236}">
                <a16:creationId xmlns:a16="http://schemas.microsoft.com/office/drawing/2014/main" id="{6297F695-C5BA-F246-8E05-E7E1F0892E8A}"/>
              </a:ext>
            </a:extLst>
          </p:cNvPr>
          <p:cNvSpPr txBox="1"/>
          <p:nvPr/>
        </p:nvSpPr>
        <p:spPr>
          <a:xfrm>
            <a:off x="393325" y="4279603"/>
            <a:ext cx="6241060" cy="369332"/>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a:t>Should draining nodes be excluded when RT is used with ICB?</a:t>
            </a:r>
          </a:p>
        </p:txBody>
      </p:sp>
      <p:pic>
        <p:nvPicPr>
          <p:cNvPr id="16" name="Picture 15" descr="A picture containing logo&#10;&#10;Description automatically generated">
            <a:extLst>
              <a:ext uri="{FF2B5EF4-FFF2-40B4-BE49-F238E27FC236}">
                <a16:creationId xmlns:a16="http://schemas.microsoft.com/office/drawing/2014/main" id="{C480C4AE-5168-4012-9F86-844B3F6968E1}"/>
              </a:ext>
            </a:extLst>
          </p:cNvPr>
          <p:cNvPicPr>
            <a:picLocks noChangeAspect="1"/>
          </p:cNvPicPr>
          <p:nvPr/>
        </p:nvPicPr>
        <p:blipFill>
          <a:blip r:embed="rId6"/>
          <a:stretch>
            <a:fillRect/>
          </a:stretch>
        </p:blipFill>
        <p:spPr>
          <a:xfrm>
            <a:off x="0" y="23197"/>
            <a:ext cx="1696093" cy="476243"/>
          </a:xfrm>
          <a:prstGeom prst="rect">
            <a:avLst/>
          </a:prstGeom>
        </p:spPr>
      </p:pic>
    </p:spTree>
    <p:custDataLst>
      <p:tags r:id="rId1"/>
    </p:custDataLst>
    <p:extLst>
      <p:ext uri="{BB962C8B-B14F-4D97-AF65-F5344CB8AC3E}">
        <p14:creationId xmlns:p14="http://schemas.microsoft.com/office/powerpoint/2010/main" val="4297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Content Placeholder 6" descr="A picture containing chart&#10;&#10;Description automatically generated">
            <a:extLst>
              <a:ext uri="{FF2B5EF4-FFF2-40B4-BE49-F238E27FC236}">
                <a16:creationId xmlns:a16="http://schemas.microsoft.com/office/drawing/2014/main" id="{3052E2E5-6FB9-D344-ABD5-52931C0F9CC3}"/>
              </a:ext>
            </a:extLst>
          </p:cNvPr>
          <p:cNvPicPr>
            <a:picLocks noGrp="1" noChangeAspect="1"/>
          </p:cNvPicPr>
          <p:nvPr>
            <p:ph idx="1"/>
          </p:nvPr>
        </p:nvPicPr>
        <p:blipFill>
          <a:blip r:embed="rId3"/>
          <a:stretch>
            <a:fillRect/>
          </a:stretch>
        </p:blipFill>
        <p:spPr>
          <a:xfrm>
            <a:off x="5629121" y="1101113"/>
            <a:ext cx="3330573" cy="3711032"/>
          </a:xfrm>
        </p:spPr>
      </p:pic>
      <p:sp>
        <p:nvSpPr>
          <p:cNvPr id="3" name="Title 2">
            <a:extLst>
              <a:ext uri="{FF2B5EF4-FFF2-40B4-BE49-F238E27FC236}">
                <a16:creationId xmlns:a16="http://schemas.microsoft.com/office/drawing/2014/main" id="{05982256-7AAC-9B44-A280-98AC0099AE26}"/>
              </a:ext>
            </a:extLst>
          </p:cNvPr>
          <p:cNvSpPr>
            <a:spLocks noGrp="1"/>
          </p:cNvSpPr>
          <p:nvPr>
            <p:ph type="title"/>
          </p:nvPr>
        </p:nvSpPr>
        <p:spPr>
          <a:xfrm>
            <a:off x="2844509" y="191033"/>
            <a:ext cx="2479340" cy="616813"/>
          </a:xfrm>
        </p:spPr>
        <p:txBody>
          <a:bodyPr/>
          <a:lstStyle/>
          <a:p>
            <a:r>
              <a:rPr lang="en-US" sz="2000" dirty="0"/>
              <a:t> </a:t>
            </a:r>
            <a:r>
              <a:rPr lang="en-US" sz="2000" b="1" dirty="0"/>
              <a:t>JAVELIN trial</a:t>
            </a:r>
          </a:p>
        </p:txBody>
      </p:sp>
      <p:sp>
        <p:nvSpPr>
          <p:cNvPr id="5" name="TextBox 4">
            <a:extLst>
              <a:ext uri="{FF2B5EF4-FFF2-40B4-BE49-F238E27FC236}">
                <a16:creationId xmlns:a16="http://schemas.microsoft.com/office/drawing/2014/main" id="{2173A7C3-8039-E24F-AFBC-68F66D983D42}"/>
              </a:ext>
            </a:extLst>
          </p:cNvPr>
          <p:cNvSpPr txBox="1"/>
          <p:nvPr/>
        </p:nvSpPr>
        <p:spPr>
          <a:xfrm>
            <a:off x="2188513" y="4919973"/>
            <a:ext cx="3058851" cy="261610"/>
          </a:xfrm>
          <a:prstGeom prst="rect">
            <a:avLst/>
          </a:prstGeom>
          <a:noFill/>
        </p:spPr>
        <p:txBody>
          <a:bodyPr wrap="none" rtlCol="0">
            <a:spAutoFit/>
          </a:bodyPr>
          <a:lstStyle/>
          <a:p>
            <a:r>
              <a:rPr lang="en-US" sz="1100" i="1"/>
              <a:t>Lee N et al   Lancet Oncology 2021: 22 (4)450-462 </a:t>
            </a:r>
          </a:p>
        </p:txBody>
      </p:sp>
      <p:sp>
        <p:nvSpPr>
          <p:cNvPr id="8" name="TextBox 7">
            <a:extLst>
              <a:ext uri="{FF2B5EF4-FFF2-40B4-BE49-F238E27FC236}">
                <a16:creationId xmlns:a16="http://schemas.microsoft.com/office/drawing/2014/main" id="{92ED139D-BB96-E74A-BDA0-F1C840CD4BE0}"/>
              </a:ext>
            </a:extLst>
          </p:cNvPr>
          <p:cNvSpPr txBox="1"/>
          <p:nvPr/>
        </p:nvSpPr>
        <p:spPr>
          <a:xfrm>
            <a:off x="1894889" y="1248559"/>
            <a:ext cx="4017361" cy="2308324"/>
          </a:xfrm>
          <a:prstGeom prst="rect">
            <a:avLst/>
          </a:prstGeom>
          <a:noFill/>
        </p:spPr>
        <p:txBody>
          <a:bodyPr wrap="square" rtlCol="0">
            <a:spAutoFit/>
          </a:bodyPr>
          <a:lstStyle/>
          <a:p>
            <a:r>
              <a:rPr lang="en-US" b="1" dirty="0"/>
              <a:t>Avelumab plus standard-of-care chemoradiotherapy  versus chemoradiotherapy alone in patients with locally  advanced squamous cell carcinoma of the head and neck: a </a:t>
            </a:r>
            <a:r>
              <a:rPr lang="en-US" b="1" dirty="0" err="1"/>
              <a:t>randomised</a:t>
            </a:r>
            <a:r>
              <a:rPr lang="en-US" b="1" dirty="0"/>
              <a:t>, double-blind, placebo-controlled, </a:t>
            </a:r>
            <a:r>
              <a:rPr lang="en-US" b="1" dirty="0" err="1"/>
              <a:t>multicentre</a:t>
            </a:r>
            <a:r>
              <a:rPr lang="en-US" b="1" dirty="0"/>
              <a:t>, phase 3 trial</a:t>
            </a:r>
          </a:p>
          <a:p>
            <a:endParaRPr lang="en-US" dirty="0"/>
          </a:p>
        </p:txBody>
      </p:sp>
      <p:sp>
        <p:nvSpPr>
          <p:cNvPr id="9" name="TextBox 8">
            <a:extLst>
              <a:ext uri="{FF2B5EF4-FFF2-40B4-BE49-F238E27FC236}">
                <a16:creationId xmlns:a16="http://schemas.microsoft.com/office/drawing/2014/main" id="{55335CD1-966D-9745-A912-844773F04BA8}"/>
              </a:ext>
            </a:extLst>
          </p:cNvPr>
          <p:cNvSpPr txBox="1"/>
          <p:nvPr/>
        </p:nvSpPr>
        <p:spPr>
          <a:xfrm>
            <a:off x="1964398" y="3842350"/>
            <a:ext cx="3595215" cy="923330"/>
          </a:xfrm>
          <a:prstGeom prst="rect">
            <a:avLst/>
          </a:prstGeom>
          <a:noFill/>
        </p:spPr>
        <p:txBody>
          <a:bodyPr wrap="none" rtlCol="0">
            <a:spAutoFit/>
          </a:bodyPr>
          <a:lstStyle/>
          <a:p>
            <a:r>
              <a:rPr lang="en-US" dirty="0"/>
              <a:t>70 Gy in 35 fractions, standard fields</a:t>
            </a:r>
          </a:p>
          <a:p>
            <a:r>
              <a:rPr lang="en-US" dirty="0" err="1"/>
              <a:t>chemoRT</a:t>
            </a:r>
            <a:r>
              <a:rPr lang="en-US" dirty="0"/>
              <a:t> </a:t>
            </a:r>
            <a:r>
              <a:rPr lang="en-US" b="1" dirty="0"/>
              <a:t>preceded</a:t>
            </a:r>
            <a:r>
              <a:rPr lang="en-US" dirty="0"/>
              <a:t> by Avelumab</a:t>
            </a:r>
          </a:p>
          <a:p>
            <a:endParaRPr lang="en-US" dirty="0"/>
          </a:p>
        </p:txBody>
      </p:sp>
      <p:pic>
        <p:nvPicPr>
          <p:cNvPr id="11" name="Picture 10" descr="A screenshot of a cell phone&#10;&#10;Description automatically generated with medium confidence">
            <a:extLst>
              <a:ext uri="{FF2B5EF4-FFF2-40B4-BE49-F238E27FC236}">
                <a16:creationId xmlns:a16="http://schemas.microsoft.com/office/drawing/2014/main" id="{D917EBFD-775A-DD47-9F23-6D680248E0A9}"/>
              </a:ext>
            </a:extLst>
          </p:cNvPr>
          <p:cNvPicPr>
            <a:picLocks noChangeAspect="1"/>
          </p:cNvPicPr>
          <p:nvPr/>
        </p:nvPicPr>
        <p:blipFill>
          <a:blip r:embed="rId4"/>
          <a:stretch>
            <a:fillRect/>
          </a:stretch>
        </p:blipFill>
        <p:spPr>
          <a:xfrm>
            <a:off x="166928" y="1033670"/>
            <a:ext cx="1448548" cy="4017108"/>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C01E70AB-905C-4B7D-86F2-3454FEBFFA5C}"/>
              </a:ext>
            </a:extLst>
          </p:cNvPr>
          <p:cNvPicPr>
            <a:picLocks noChangeAspect="1"/>
          </p:cNvPicPr>
          <p:nvPr/>
        </p:nvPicPr>
        <p:blipFill>
          <a:blip r:embed="rId5"/>
          <a:stretch>
            <a:fillRect/>
          </a:stretch>
        </p:blipFill>
        <p:spPr>
          <a:xfrm>
            <a:off x="0" y="23197"/>
            <a:ext cx="1696093" cy="476243"/>
          </a:xfrm>
          <a:prstGeom prst="rect">
            <a:avLst/>
          </a:prstGeom>
        </p:spPr>
      </p:pic>
    </p:spTree>
    <p:extLst>
      <p:ext uri="{BB962C8B-B14F-4D97-AF65-F5344CB8AC3E}">
        <p14:creationId xmlns:p14="http://schemas.microsoft.com/office/powerpoint/2010/main" val="14111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FF7EBC39-7CE5-F74E-88ED-0E07E9E43BE1}"/>
              </a:ext>
            </a:extLst>
          </p:cNvPr>
          <p:cNvPicPr>
            <a:picLocks noChangeAspect="1"/>
          </p:cNvPicPr>
          <p:nvPr/>
        </p:nvPicPr>
        <p:blipFill rotWithShape="1">
          <a:blip r:embed="rId3"/>
          <a:srcRect l="-1061" t="32767" r="1061" b="-2504"/>
          <a:stretch/>
        </p:blipFill>
        <p:spPr>
          <a:xfrm>
            <a:off x="1909856" y="0"/>
            <a:ext cx="3276598" cy="937488"/>
          </a:xfrm>
          <a:prstGeom prst="rect">
            <a:avLst/>
          </a:prstGeom>
        </p:spPr>
      </p:pic>
      <p:pic>
        <p:nvPicPr>
          <p:cNvPr id="8" name="Content Placeholder 7">
            <a:extLst>
              <a:ext uri="{FF2B5EF4-FFF2-40B4-BE49-F238E27FC236}">
                <a16:creationId xmlns:a16="http://schemas.microsoft.com/office/drawing/2014/main" id="{7343710C-7434-3D4B-8A96-7A0FF02D62E0}"/>
              </a:ext>
            </a:extLst>
          </p:cNvPr>
          <p:cNvPicPr>
            <a:picLocks noGrp="1" noChangeAspect="1"/>
          </p:cNvPicPr>
          <p:nvPr>
            <p:ph idx="1"/>
          </p:nvPr>
        </p:nvPicPr>
        <p:blipFill rotWithShape="1">
          <a:blip r:embed="rId4"/>
          <a:srcRect l="38327"/>
          <a:stretch/>
        </p:blipFill>
        <p:spPr>
          <a:xfrm>
            <a:off x="4303501" y="1495245"/>
            <a:ext cx="4400118" cy="3416239"/>
          </a:xfrm>
          <a:prstGeom prst="rect">
            <a:avLst/>
          </a:prstGeom>
        </p:spPr>
      </p:pic>
      <p:sp>
        <p:nvSpPr>
          <p:cNvPr id="2" name="TextBox 1">
            <a:extLst>
              <a:ext uri="{FF2B5EF4-FFF2-40B4-BE49-F238E27FC236}">
                <a16:creationId xmlns:a16="http://schemas.microsoft.com/office/drawing/2014/main" id="{47A5B893-B903-2A49-85BE-1FFBEE495D92}"/>
              </a:ext>
            </a:extLst>
          </p:cNvPr>
          <p:cNvSpPr txBox="1"/>
          <p:nvPr/>
        </p:nvSpPr>
        <p:spPr>
          <a:xfrm>
            <a:off x="2463800" y="4940300"/>
            <a:ext cx="184731" cy="369332"/>
          </a:xfrm>
          <a:prstGeom prst="rect">
            <a:avLst/>
          </a:prstGeom>
          <a:noFill/>
        </p:spPr>
        <p:txBody>
          <a:bodyPr wrap="none" rtlCol="0">
            <a:spAutoFit/>
          </a:bodyPr>
          <a:lstStyle/>
          <a:p>
            <a:endParaRPr lang="en-US"/>
          </a:p>
        </p:txBody>
      </p:sp>
      <p:sp>
        <p:nvSpPr>
          <p:cNvPr id="6" name="TextBox 5">
            <a:extLst>
              <a:ext uri="{FF2B5EF4-FFF2-40B4-BE49-F238E27FC236}">
                <a16:creationId xmlns:a16="http://schemas.microsoft.com/office/drawing/2014/main" id="{5DA36DF6-34D4-904F-B0AF-C2FFE5CA68B3}"/>
              </a:ext>
            </a:extLst>
          </p:cNvPr>
          <p:cNvSpPr txBox="1"/>
          <p:nvPr/>
        </p:nvSpPr>
        <p:spPr>
          <a:xfrm>
            <a:off x="-60298" y="4940300"/>
            <a:ext cx="6764482" cy="484748"/>
          </a:xfrm>
          <a:prstGeom prst="rect">
            <a:avLst/>
          </a:prstGeom>
          <a:noFill/>
        </p:spPr>
        <p:txBody>
          <a:bodyPr wrap="square" rtlCol="0">
            <a:spAutoFit/>
          </a:bodyPr>
          <a:lstStyle/>
          <a:p>
            <a:r>
              <a:rPr lang="en-US" sz="1100" i="1"/>
              <a:t>Saddawi-Konefka et al :bioRxiv preprint doi: https://doi.org/10.1101/2022.02.01.478744</a:t>
            </a:r>
            <a:endParaRPr lang="en-US" sz="1100"/>
          </a:p>
          <a:p>
            <a:endParaRPr lang="en-US" sz="1350"/>
          </a:p>
        </p:txBody>
      </p:sp>
      <p:sp>
        <p:nvSpPr>
          <p:cNvPr id="3" name="TextBox 2">
            <a:extLst>
              <a:ext uri="{FF2B5EF4-FFF2-40B4-BE49-F238E27FC236}">
                <a16:creationId xmlns:a16="http://schemas.microsoft.com/office/drawing/2014/main" id="{B9C8E6A8-24C3-E64C-B3E8-BBC305AA6033}"/>
              </a:ext>
            </a:extLst>
          </p:cNvPr>
          <p:cNvSpPr txBox="1"/>
          <p:nvPr/>
        </p:nvSpPr>
        <p:spPr>
          <a:xfrm>
            <a:off x="4427621" y="1004764"/>
            <a:ext cx="4271939" cy="461665"/>
          </a:xfrm>
          <a:prstGeom prst="rect">
            <a:avLst/>
          </a:prstGeom>
          <a:noFill/>
        </p:spPr>
        <p:txBody>
          <a:bodyPr wrap="none" rtlCol="0">
            <a:spAutoFit/>
          </a:bodyPr>
          <a:lstStyle/>
          <a:p>
            <a:r>
              <a:rPr lang="en-US" sz="1200"/>
              <a:t>DAY 10: </a:t>
            </a:r>
            <a:r>
              <a:rPr lang="en-US" sz="1200" err="1"/>
              <a:t>CyTOF</a:t>
            </a:r>
            <a:r>
              <a:rPr lang="en-US" sz="1200"/>
              <a:t> of tongue tumors from animals subjected to node </a:t>
            </a:r>
          </a:p>
          <a:p>
            <a:r>
              <a:rPr lang="en-US" sz="1200"/>
              <a:t>dissections vs sham surgery, followed by anti-CTLA4 </a:t>
            </a:r>
            <a:endParaRPr lang="en-US" sz="1400"/>
          </a:p>
        </p:txBody>
      </p:sp>
      <p:pic>
        <p:nvPicPr>
          <p:cNvPr id="11" name="Picture 10" descr="Chart&#10;&#10;Description automatically generated">
            <a:extLst>
              <a:ext uri="{FF2B5EF4-FFF2-40B4-BE49-F238E27FC236}">
                <a16:creationId xmlns:a16="http://schemas.microsoft.com/office/drawing/2014/main" id="{0239D5EC-E18A-8547-8FFE-4ABD47FF05A4}"/>
              </a:ext>
            </a:extLst>
          </p:cNvPr>
          <p:cNvPicPr>
            <a:picLocks noChangeAspect="1"/>
          </p:cNvPicPr>
          <p:nvPr/>
        </p:nvPicPr>
        <p:blipFill rotWithShape="1">
          <a:blip r:embed="rId5"/>
          <a:srcRect l="3514" t="3430"/>
          <a:stretch/>
        </p:blipFill>
        <p:spPr>
          <a:xfrm>
            <a:off x="313170" y="984877"/>
            <a:ext cx="3276598" cy="1577075"/>
          </a:xfrm>
          <a:prstGeom prst="rect">
            <a:avLst/>
          </a:prstGeom>
        </p:spPr>
      </p:pic>
      <p:sp>
        <p:nvSpPr>
          <p:cNvPr id="12" name="Rectangle 11">
            <a:extLst>
              <a:ext uri="{FF2B5EF4-FFF2-40B4-BE49-F238E27FC236}">
                <a16:creationId xmlns:a16="http://schemas.microsoft.com/office/drawing/2014/main" id="{556DFF3F-2C54-184B-890C-954BA90C3B3C}"/>
              </a:ext>
            </a:extLst>
          </p:cNvPr>
          <p:cNvSpPr/>
          <p:nvPr/>
        </p:nvSpPr>
        <p:spPr>
          <a:xfrm>
            <a:off x="165914" y="1004764"/>
            <a:ext cx="242648" cy="2671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picture containing logo&#10;&#10;Description automatically generated">
            <a:extLst>
              <a:ext uri="{FF2B5EF4-FFF2-40B4-BE49-F238E27FC236}">
                <a16:creationId xmlns:a16="http://schemas.microsoft.com/office/drawing/2014/main" id="{E4E5E0DA-445D-4C40-9918-F9C9E9D7696C}"/>
              </a:ext>
            </a:extLst>
          </p:cNvPr>
          <p:cNvPicPr>
            <a:picLocks noChangeAspect="1"/>
          </p:cNvPicPr>
          <p:nvPr/>
        </p:nvPicPr>
        <p:blipFill>
          <a:blip r:embed="rId6"/>
          <a:stretch>
            <a:fillRect/>
          </a:stretch>
        </p:blipFill>
        <p:spPr>
          <a:xfrm>
            <a:off x="0" y="23197"/>
            <a:ext cx="1696093" cy="476243"/>
          </a:xfrm>
          <a:prstGeom prst="rect">
            <a:avLst/>
          </a:prstGeom>
        </p:spPr>
      </p:pic>
      <p:pic>
        <p:nvPicPr>
          <p:cNvPr id="13" name="Content Placeholder 3" descr="Chart, diagram&#10;&#10;Description automatically generated">
            <a:extLst>
              <a:ext uri="{FF2B5EF4-FFF2-40B4-BE49-F238E27FC236}">
                <a16:creationId xmlns:a16="http://schemas.microsoft.com/office/drawing/2014/main" id="{8E256D39-707B-D53E-C0FF-065023856D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629" y="2483586"/>
            <a:ext cx="3014139" cy="2416997"/>
          </a:xfrm>
          <a:prstGeom prst="rect">
            <a:avLst/>
          </a:prstGeom>
        </p:spPr>
      </p:pic>
    </p:spTree>
    <p:extLst>
      <p:ext uri="{BB962C8B-B14F-4D97-AF65-F5344CB8AC3E}">
        <p14:creationId xmlns:p14="http://schemas.microsoft.com/office/powerpoint/2010/main" val="334385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9.8"/>
</p:tagLst>
</file>

<file path=ppt/tags/tag2.xml><?xml version="1.0" encoding="utf-8"?>
<p:tagLst xmlns:a="http://schemas.openxmlformats.org/drawingml/2006/main" xmlns:r="http://schemas.openxmlformats.org/officeDocument/2006/relationships" xmlns:p="http://schemas.openxmlformats.org/presentationml/2006/main">
  <p:tag name="TIMING" val="|60.3"/>
</p:tagLst>
</file>

<file path=ppt/tags/tag3.xml><?xml version="1.0" encoding="utf-8"?>
<p:tagLst xmlns:a="http://schemas.openxmlformats.org/drawingml/2006/main" xmlns:r="http://schemas.openxmlformats.org/officeDocument/2006/relationships" xmlns:p="http://schemas.openxmlformats.org/presentationml/2006/main">
  <p:tag name="TIMING" val="|9.4"/>
</p:tagLst>
</file>

<file path=ppt/tags/tag4.xml><?xml version="1.0" encoding="utf-8"?>
<p:tagLst xmlns:a="http://schemas.openxmlformats.org/drawingml/2006/main" xmlns:r="http://schemas.openxmlformats.org/officeDocument/2006/relationships" xmlns:p="http://schemas.openxmlformats.org/presentationml/2006/main">
  <p:tag name="TIMING" val="|5.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08A5261BD8D04F8A00CB419F5A3F44" ma:contentTypeVersion="15" ma:contentTypeDescription="Create a new document." ma:contentTypeScope="" ma:versionID="00de3ee7f8c34357408b543acdc338e3">
  <xsd:schema xmlns:xsd="http://www.w3.org/2001/XMLSchema" xmlns:xs="http://www.w3.org/2001/XMLSchema" xmlns:p="http://schemas.microsoft.com/office/2006/metadata/properties" xmlns:ns2="d865e971-1b89-475e-8bf5-c2dce0b5d0a2" xmlns:ns3="aae0cc5d-43a3-4780-b334-ace7f281142b" targetNamespace="http://schemas.microsoft.com/office/2006/metadata/properties" ma:root="true" ma:fieldsID="2f6110d45793cf5f3a49ad34b7af9d84" ns2:_="" ns3:_="">
    <xsd:import namespace="d865e971-1b89-475e-8bf5-c2dce0b5d0a2"/>
    <xsd:import namespace="aae0cc5d-43a3-4780-b334-ace7f281142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_Flow_SignoffStatus" minOccurs="0"/>
                <xsd:element ref="ns2:MediaServiceDateTake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65e971-1b89-475e-8bf5-c2dce0b5d0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1ebde4a-ab84-4301-9abd-8caaf1630b2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ae0cc5d-43a3-4780-b334-ace7f281142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0383b92-2e5d-4fe6-986b-1c4fe2918191}" ma:internalName="TaxCatchAll" ma:showField="CatchAllData" ma:web="aae0cc5d-43a3-4780-b334-ace7f28114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Flow_SignoffStatus xmlns="d865e971-1b89-475e-8bf5-c2dce0b5d0a2" xsi:nil="true"/>
    <TaxCatchAll xmlns="aae0cc5d-43a3-4780-b334-ace7f281142b" xsi:nil="true"/>
    <lcf76f155ced4ddcb4097134ff3c332f xmlns="d865e971-1b89-475e-8bf5-c2dce0b5d0a2">
      <Terms xmlns="http://schemas.microsoft.com/office/infopath/2007/PartnerControls"/>
    </lcf76f155ced4ddcb4097134ff3c332f>
    <SharedWithUsers xmlns="aae0cc5d-43a3-4780-b334-ace7f281142b">
      <UserInfo>
        <DisplayName>Sweeney, Shawn</DisplayName>
        <AccountId>28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44EFB8-EC49-40E6-AF58-57FB8C3487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65e971-1b89-475e-8bf5-c2dce0b5d0a2"/>
    <ds:schemaRef ds:uri="aae0cc5d-43a3-4780-b334-ace7f28114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D4C75BC-02D7-4225-9326-63A3BC7514DA}">
  <ds:schemaRefs>
    <ds:schemaRef ds:uri="http://schemas.microsoft.com/office/infopath/2007/PartnerControls"/>
    <ds:schemaRef ds:uri="http://schemas.openxmlformats.org/package/2006/metadata/core-properties"/>
    <ds:schemaRef ds:uri="http://purl.org/dc/terms/"/>
    <ds:schemaRef ds:uri="http://schemas.microsoft.com/office/2006/metadata/properties"/>
    <ds:schemaRef ds:uri="http://purl.org/dc/dcmitype/"/>
    <ds:schemaRef ds:uri="http://schemas.microsoft.com/office/2006/documentManagement/types"/>
    <ds:schemaRef ds:uri="http://purl.org/dc/elements/1.1/"/>
    <ds:schemaRef ds:uri="c672e307-93d2-4de1-b75a-d8fcfb6073c7"/>
    <ds:schemaRef ds:uri="cb7032db-4c4a-4b10-a34f-8ea918fb5aad"/>
    <ds:schemaRef ds:uri="http://www.w3.org/XML/1998/namespace"/>
    <ds:schemaRef ds:uri="d865e971-1b89-475e-8bf5-c2dce0b5d0a2"/>
    <ds:schemaRef ds:uri="aae0cc5d-43a3-4780-b334-ace7f281142b"/>
  </ds:schemaRefs>
</ds:datastoreItem>
</file>

<file path=customXml/itemProps3.xml><?xml version="1.0" encoding="utf-8"?>
<ds:datastoreItem xmlns:ds="http://schemas.openxmlformats.org/officeDocument/2006/customXml" ds:itemID="{7AF3F14D-06D6-4887-A328-476C79B648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3369</TotalTime>
  <Words>1773</Words>
  <Application>Microsoft Macintosh PowerPoint</Application>
  <PresentationFormat>On-screen Show (16:9)</PresentationFormat>
  <Paragraphs>316</Paragraphs>
  <Slides>28</Slides>
  <Notes>23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Arial Narrow</vt:lpstr>
      <vt:lpstr>Calibri</vt:lpstr>
      <vt:lpstr>Courier New</vt:lpstr>
      <vt:lpstr>Gill Sans</vt:lpstr>
      <vt:lpstr>Helvetica</vt:lpstr>
      <vt:lpstr>Lucida Grande</vt:lpstr>
      <vt:lpstr>Times New Roman</vt:lpstr>
      <vt:lpstr>Wingdings</vt:lpstr>
      <vt:lpstr>Office Theme</vt:lpstr>
      <vt:lpstr>PowerPoint Presentation</vt:lpstr>
      <vt:lpstr>Disclosure Information</vt:lpstr>
      <vt:lpstr>   Radiotherapy to convert the tumor into an “in situ” vaccine</vt:lpstr>
      <vt:lpstr> Shifting the balance of RT immunosuppressive  versus pro-immunogenic signals </vt:lpstr>
      <vt:lpstr> ADAPTING RADIATION TO IMMUNOTHERAPY</vt:lpstr>
      <vt:lpstr>PowerPoint Presentation</vt:lpstr>
      <vt:lpstr>Path response of positive nodes (only primary irradiated)</vt:lpstr>
      <vt:lpstr> JAVELIN trial</vt:lpstr>
      <vt:lpstr>PowerPoint Presentation</vt:lpstr>
      <vt:lpstr> ADAPTING RADIATION TO ICB</vt:lpstr>
      <vt:lpstr>PowerPoint Presentation</vt:lpstr>
      <vt:lpstr>PowerPoint Presentation</vt:lpstr>
      <vt:lpstr>PowerPoint Presentation</vt:lpstr>
      <vt:lpstr> ADAPTING RADIATION TO ICB</vt:lpstr>
      <vt:lpstr> RT techniques and  normal tissue exposure</vt:lpstr>
      <vt:lpstr>RT-induced lymphopenia is associated with poorer survival in multiple tumor types</vt:lpstr>
      <vt:lpstr>  Lymphopenia in pancreas RT</vt:lpstr>
      <vt:lpstr> ADAPTING RADIATION TO ICB</vt:lpstr>
      <vt:lpstr>PowerPoint Presentation</vt:lpstr>
      <vt:lpstr>              Suggested Paradigm:  RT to the tumor only, as a vaccination hub </vt:lpstr>
      <vt:lpstr>PowerPoint Presentation</vt:lpstr>
      <vt:lpstr>Motion management and imaging guidance have improved </vt:lpstr>
      <vt:lpstr>Higher radiation doses associated with better outcomes (multiple prospective studies)</vt:lpstr>
      <vt:lpstr>SMART Radiation Therapy in Pancreatic Cancer: Ablative Treatment with Less Toxicity</vt:lpstr>
      <vt:lpstr>MRI guidance enables gated radiation delivery  based on continuous organ visualization</vt:lpstr>
      <vt:lpstr>The anatomy around the pancreas changes significantly day to day</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McCullough, John</dc:creator>
  <cp:lastModifiedBy>Silvia Chiara Formenti</cp:lastModifiedBy>
  <cp:revision>169</cp:revision>
  <dcterms:created xsi:type="dcterms:W3CDTF">2020-08-11T13:58:13Z</dcterms:created>
  <dcterms:modified xsi:type="dcterms:W3CDTF">2022-05-05T17:00:06Z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0x0101001A08A5261BD8D04F8A00CB419F5A3F44</vt:lpwstr>
  </property>
</Properties>
</file>